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7" r:id="rId8"/>
    <p:sldId id="266" r:id="rId9"/>
    <p:sldId id="261" r:id="rId10"/>
    <p:sldId id="268" r:id="rId11"/>
    <p:sldId id="269" r:id="rId12"/>
    <p:sldId id="270" r:id="rId13"/>
    <p:sldId id="271" r:id="rId14"/>
    <p:sldId id="272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6F"/>
    <a:srgbClr val="FCCA88"/>
    <a:srgbClr val="ECE440"/>
    <a:srgbClr val="A69F10"/>
    <a:srgbClr val="919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154449FA-CEAD-4E7D-8BF3-B5CA52D4F111}"/>
              </a:ext>
            </a:extLst>
          </p:cNvPr>
          <p:cNvSpPr/>
          <p:nvPr/>
        </p:nvSpPr>
        <p:spPr>
          <a:xfrm>
            <a:off x="198782" y="4196383"/>
            <a:ext cx="9037984" cy="7818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Unidad: Quiebre y recuperación de la democracia</a:t>
            </a:r>
            <a:endParaRPr lang="es-CL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25FA9B-CD2F-465B-8058-3D6383AD80B6}"/>
              </a:ext>
            </a:extLst>
          </p:cNvPr>
          <p:cNvSpPr txBox="1"/>
          <p:nvPr/>
        </p:nvSpPr>
        <p:spPr>
          <a:xfrm>
            <a:off x="8200787" y="5512904"/>
            <a:ext cx="3604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Historia y Geografía</a:t>
            </a:r>
          </a:p>
          <a:p>
            <a:r>
              <a:rPr lang="es-ES" b="1" dirty="0" err="1"/>
              <a:t>Prof</a:t>
            </a:r>
            <a:r>
              <a:rPr lang="es-ES" b="1" dirty="0"/>
              <a:t>: Etna Vivar Navarro.</a:t>
            </a:r>
          </a:p>
          <a:p>
            <a:r>
              <a:rPr lang="es-ES" b="1" dirty="0"/>
              <a:t>Curso: 6° Año B</a:t>
            </a:r>
            <a:endParaRPr lang="es-CL" b="1" dirty="0"/>
          </a:p>
        </p:txBody>
      </p:sp>
      <p:pic>
        <p:nvPicPr>
          <p:cNvPr id="3074" name="Picture 2" descr="Recuperación de la democracia | This is Chile">
            <a:extLst>
              <a:ext uri="{FF2B5EF4-FFF2-40B4-BE49-F238E27FC236}">
                <a16:creationId xmlns:a16="http://schemas.microsoft.com/office/drawing/2014/main" id="{F5426252-B632-4165-85E6-FEF5ED2F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83" y="1767095"/>
            <a:ext cx="3907081" cy="24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isis y recuperación de la democracia Icarito">
            <a:extLst>
              <a:ext uri="{FF2B5EF4-FFF2-40B4-BE49-F238E27FC236}">
                <a16:creationId xmlns:a16="http://schemas.microsoft.com/office/drawing/2014/main" id="{9AE06B0A-826B-4E53-8A1A-D16F0BC3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64" y="1795669"/>
            <a:ext cx="3869635" cy="24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cumentación para la Didáctica-Libart: Imágenes Dictadura y Recuperación  de la Democracia en Chile">
            <a:extLst>
              <a:ext uri="{FF2B5EF4-FFF2-40B4-BE49-F238E27FC236}">
                <a16:creationId xmlns:a16="http://schemas.microsoft.com/office/drawing/2014/main" id="{CACDFFAA-07B8-46B8-8E28-F9D8EDBA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1" y="1743903"/>
            <a:ext cx="3737112" cy="245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5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B829AA6-8F80-4783-B073-547212D9B9FF}"/>
              </a:ext>
            </a:extLst>
          </p:cNvPr>
          <p:cNvSpPr/>
          <p:nvPr/>
        </p:nvSpPr>
        <p:spPr>
          <a:xfrm rot="10800000" flipH="1" flipV="1">
            <a:off x="4094923" y="530086"/>
            <a:ext cx="4002154" cy="543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La censura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l año en que la dictadura hostigó a Los Prisioneros por apoyar  públicamente la opción NO">
            <a:extLst>
              <a:ext uri="{FF2B5EF4-FFF2-40B4-BE49-F238E27FC236}">
                <a16:creationId xmlns:a16="http://schemas.microsoft.com/office/drawing/2014/main" id="{C5045B4A-FEC0-4FD1-BA5B-5599F244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35" y="1270478"/>
            <a:ext cx="4534933" cy="33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mas en Chile - Wikipedia, la enciclopedia libre">
            <a:extLst>
              <a:ext uri="{FF2B5EF4-FFF2-40B4-BE49-F238E27FC236}">
                <a16:creationId xmlns:a16="http://schemas.microsoft.com/office/drawing/2014/main" id="{B6B394C3-98EB-45C0-8333-AFBD8E68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90" y="2584292"/>
            <a:ext cx="3553377" cy="385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739B8F7-234F-446C-B9EA-05FA5733AC8B}"/>
              </a:ext>
            </a:extLst>
          </p:cNvPr>
          <p:cNvSpPr txBox="1"/>
          <p:nvPr/>
        </p:nvSpPr>
        <p:spPr>
          <a:xfrm>
            <a:off x="1696278" y="1270478"/>
            <a:ext cx="425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En esta fotografía se observa a militares quemando libros y obras de arte asociadas a los movimientos políticos de izquierda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7876C6-60E3-4D24-B7AF-0FBFBF029EF5}"/>
              </a:ext>
            </a:extLst>
          </p:cNvPr>
          <p:cNvSpPr/>
          <p:nvPr/>
        </p:nvSpPr>
        <p:spPr>
          <a:xfrm>
            <a:off x="6096000" y="4800451"/>
            <a:ext cx="5724939" cy="1852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1.¿De qué manera la dictadura puso fin al Estado de Bienestar?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2.- Por qué la dictadura cambio las leyes y puso fin al modelo económico del país? ¿Qué tipo de economía defiende?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3.- Cuál crees que es la finalidad de la censura?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3519B5-42E0-436C-8EC8-1A85ED482DB9}"/>
              </a:ext>
            </a:extLst>
          </p:cNvPr>
          <p:cNvSpPr/>
          <p:nvPr/>
        </p:nvSpPr>
        <p:spPr>
          <a:xfrm>
            <a:off x="3173896" y="357807"/>
            <a:ext cx="6235148" cy="768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Violación a los derechos humanos  y exilio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BAD31A-18F7-447F-A3DF-05548CCCC7A0}"/>
              </a:ext>
            </a:extLst>
          </p:cNvPr>
          <p:cNvSpPr txBox="1"/>
          <p:nvPr/>
        </p:nvSpPr>
        <p:spPr>
          <a:xfrm flipH="1">
            <a:off x="1338470" y="1537252"/>
            <a:ext cx="10310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Con la toma del poder en 1973, la Junta Militar comenzó de forma inmediata </a:t>
            </a:r>
            <a:r>
              <a:rPr lang="es-ES" b="1" dirty="0">
                <a:solidFill>
                  <a:srgbClr val="C00000"/>
                </a:solidFill>
              </a:rPr>
              <a:t>a reprimir</a:t>
            </a:r>
          </a:p>
          <a:p>
            <a:pPr algn="just"/>
            <a:r>
              <a:rPr lang="es-ES" b="1" dirty="0"/>
              <a:t>y violar los derechos humanos de sus opositores, mediante detenciones injustas, asesinatos, secuestros, desapariciones forzadas y torturas. Debido a esto, muchas personas se </a:t>
            </a:r>
            <a:r>
              <a:rPr lang="es-ES" b="1" dirty="0">
                <a:solidFill>
                  <a:srgbClr val="C00000"/>
                </a:solidFill>
              </a:rPr>
              <a:t>exiliaron </a:t>
            </a:r>
            <a:r>
              <a:rPr lang="es-ES" b="1" dirty="0"/>
              <a:t>en otros países, ya sea de manera obligada o voluntaria.</a:t>
            </a:r>
            <a:endParaRPr lang="es-CL" b="1" dirty="0"/>
          </a:p>
        </p:txBody>
      </p:sp>
      <p:pic>
        <p:nvPicPr>
          <p:cNvPr id="1026" name="Picture 2" descr="El Estadio Nacional, la dictadura y el fútbol">
            <a:extLst>
              <a:ext uri="{FF2B5EF4-FFF2-40B4-BE49-F238E27FC236}">
                <a16:creationId xmlns:a16="http://schemas.microsoft.com/office/drawing/2014/main" id="{EC33E3BB-CB2D-4A54-B044-A1E8C581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0" y="3525078"/>
            <a:ext cx="4708793" cy="26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Ciudadano | Centros de detención y tortura durante la dictadura militar">
            <a:extLst>
              <a:ext uri="{FF2B5EF4-FFF2-40B4-BE49-F238E27FC236}">
                <a16:creationId xmlns:a16="http://schemas.microsoft.com/office/drawing/2014/main" id="{CC629A45-2804-4496-8935-9D83DBA5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86" y="3643463"/>
            <a:ext cx="32385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25474E1-07B6-43C1-A401-9A0B7C3D2DEB}"/>
              </a:ext>
            </a:extLst>
          </p:cNvPr>
          <p:cNvSpPr/>
          <p:nvPr/>
        </p:nvSpPr>
        <p:spPr>
          <a:xfrm flipH="1">
            <a:off x="3856382" y="2849218"/>
            <a:ext cx="4253947" cy="483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Centros de detención y  tortura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E22E838-8DA6-4709-BA8E-D65901376001}"/>
              </a:ext>
            </a:extLst>
          </p:cNvPr>
          <p:cNvSpPr/>
          <p:nvPr/>
        </p:nvSpPr>
        <p:spPr>
          <a:xfrm>
            <a:off x="2186609" y="6171675"/>
            <a:ext cx="3034748" cy="474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Estadio Nacional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F2F4E9-0D8A-4134-ACEC-18371F8F56DD}"/>
              </a:ext>
            </a:extLst>
          </p:cNvPr>
          <p:cNvSpPr/>
          <p:nvPr/>
        </p:nvSpPr>
        <p:spPr>
          <a:xfrm>
            <a:off x="7677149" y="6171675"/>
            <a:ext cx="2584173" cy="474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Pisagua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5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F6B7C48-6ADE-4A6E-94E7-168D533E41D8}"/>
              </a:ext>
            </a:extLst>
          </p:cNvPr>
          <p:cNvSpPr/>
          <p:nvPr/>
        </p:nvSpPr>
        <p:spPr>
          <a:xfrm>
            <a:off x="3273285" y="463826"/>
            <a:ext cx="7063411" cy="6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Instituciones que se opusieron a la Dictadura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792B70-3585-45F1-BFAD-4EF0CC22203D}"/>
              </a:ext>
            </a:extLst>
          </p:cNvPr>
          <p:cNvSpPr txBox="1"/>
          <p:nvPr/>
        </p:nvSpPr>
        <p:spPr>
          <a:xfrm>
            <a:off x="1007166" y="1351760"/>
            <a:ext cx="10177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 inicios de la década de 1980 comenzaron las protestas masivas en contra de la</a:t>
            </a:r>
          </a:p>
          <a:p>
            <a:r>
              <a:rPr lang="es-ES" b="1" dirty="0"/>
              <a:t>Dictadura militar, motivadas por: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Una grave crisis económica que produjo un aumento en el desempleo.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La reorganización de agrupaciones sociales y partidos políticos.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El malestar por la represión y las violaciones a los derechos humanos</a:t>
            </a:r>
            <a:r>
              <a:rPr lang="es-CL" dirty="0"/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C15ADF-0CC4-4FA2-A659-B8CD48751629}"/>
              </a:ext>
            </a:extLst>
          </p:cNvPr>
          <p:cNvSpPr/>
          <p:nvPr/>
        </p:nvSpPr>
        <p:spPr>
          <a:xfrm>
            <a:off x="1007166" y="3121605"/>
            <a:ext cx="3154018" cy="3146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El Comité Pro Paz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Formado por representantes de diversas iglesias para dar apoyo jurídico, económico, técnico y espiritual.</a:t>
            </a: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5FAD8D-4390-456E-B8B0-F5AF6BD3E63A}"/>
              </a:ext>
            </a:extLst>
          </p:cNvPr>
          <p:cNvSpPr/>
          <p:nvPr/>
        </p:nvSpPr>
        <p:spPr>
          <a:xfrm>
            <a:off x="4568686" y="2829088"/>
            <a:ext cx="3154018" cy="3146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La Vicaría de la Solidaridad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Fundada por el Cardenal Raúl Silva Henríquez tras el cierre del comité Pro Paz. Fue hecha para defender los derechos humanos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9A497A-7838-4AE6-B7F7-52D2198C8106}"/>
              </a:ext>
            </a:extLst>
          </p:cNvPr>
          <p:cNvSpPr/>
          <p:nvPr/>
        </p:nvSpPr>
        <p:spPr>
          <a:xfrm>
            <a:off x="8348868" y="3121607"/>
            <a:ext cx="2835965" cy="31466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La agrupación de Familiares de Detenidos Desaparecidos</a:t>
            </a:r>
            <a:r>
              <a:rPr lang="es-ES" dirty="0"/>
              <a:t>.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 </a:t>
            </a:r>
            <a:endParaRPr lang="es-C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012429-8273-4F46-99F2-4A363DB6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89" y="4952481"/>
            <a:ext cx="2266122" cy="14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VXChile: Cardenal Raúl Silva Henríquez: 100 años de legado">
            <a:extLst>
              <a:ext uri="{FF2B5EF4-FFF2-40B4-BE49-F238E27FC236}">
                <a16:creationId xmlns:a16="http://schemas.microsoft.com/office/drawing/2014/main" id="{F5727757-F339-4FBB-943A-D401984E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21" y="5099653"/>
            <a:ext cx="1141717" cy="15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1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ECC7011-FDA8-484C-8A4F-D715772B9B92}"/>
              </a:ext>
            </a:extLst>
          </p:cNvPr>
          <p:cNvSpPr/>
          <p:nvPr/>
        </p:nvSpPr>
        <p:spPr>
          <a:xfrm>
            <a:off x="2756452" y="596348"/>
            <a:ext cx="7036905" cy="622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¿Cómo se puso fin a la dictadura?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19B2F0-E144-4644-A5EC-DEF6E9B0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1280124"/>
            <a:ext cx="10986051" cy="51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2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5B85A9-C470-4434-BDA0-1B2331EB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1351722"/>
            <a:ext cx="10959548" cy="50888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47A39C-E867-47C0-A548-DEE12BBD83D4}"/>
              </a:ext>
            </a:extLst>
          </p:cNvPr>
          <p:cNvSpPr txBox="1"/>
          <p:nvPr/>
        </p:nvSpPr>
        <p:spPr>
          <a:xfrm>
            <a:off x="1484244" y="298174"/>
            <a:ext cx="10164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      </a:t>
            </a:r>
            <a:r>
              <a:rPr lang="es-ES" sz="2000" b="1" dirty="0">
                <a:solidFill>
                  <a:srgbClr val="C00000"/>
                </a:solidFill>
              </a:rPr>
              <a:t>Copia en tu cuaderno las actividades y desarrolla</a:t>
            </a:r>
            <a:r>
              <a:rPr lang="es-ES" b="1" dirty="0"/>
              <a:t>:</a:t>
            </a:r>
          </a:p>
          <a:p>
            <a:r>
              <a:rPr lang="es-CL" b="1" dirty="0"/>
              <a:t>      1.- Lee cada afirmación atentamente y completa con los términos del recuadro que  </a:t>
            </a:r>
          </a:p>
          <a:p>
            <a:r>
              <a:rPr lang="es-CL" b="1" dirty="0"/>
              <a:t>     corresponda. </a:t>
            </a:r>
          </a:p>
        </p:txBody>
      </p:sp>
    </p:spTree>
    <p:extLst>
      <p:ext uri="{BB962C8B-B14F-4D97-AF65-F5344CB8AC3E}">
        <p14:creationId xmlns:p14="http://schemas.microsoft.com/office/powerpoint/2010/main" val="59842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4A5875-D94D-4CC5-AD37-9EA6E803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87" y="771153"/>
            <a:ext cx="11093310" cy="55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E0107A-2D5C-404C-9289-73D21AF4B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62948"/>
            <a:ext cx="11820938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9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7C33F4-E592-4EC1-B12D-88BF590DD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7" y="265043"/>
            <a:ext cx="11396870" cy="63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vención y represión política: Reflexiones de Seminario Guerra Fría en  América Latina - VCM - VCM">
            <a:extLst>
              <a:ext uri="{FF2B5EF4-FFF2-40B4-BE49-F238E27FC236}">
                <a16:creationId xmlns:a16="http://schemas.microsoft.com/office/drawing/2014/main" id="{F59773DA-4D85-42B6-8803-933B82FF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5" y="600175"/>
            <a:ext cx="4769124" cy="28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gresión cubana: La Crisis de los Misiles (3 de 8)">
            <a:extLst>
              <a:ext uri="{FF2B5EF4-FFF2-40B4-BE49-F238E27FC236}">
                <a16:creationId xmlns:a16="http://schemas.microsoft.com/office/drawing/2014/main" id="{AB7D9559-C936-432D-BDC2-B8B891D7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8" y="600175"/>
            <a:ext cx="4635989" cy="32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n a prueba tus conocimientos de historia: ¿Puedes reconocer a estos personajes  de la Guerra Fría? | Emol.com">
            <a:extLst>
              <a:ext uri="{FF2B5EF4-FFF2-40B4-BE49-F238E27FC236}">
                <a16:creationId xmlns:a16="http://schemas.microsoft.com/office/drawing/2014/main" id="{B7BC5E28-3B3D-4F5D-A004-F309ADBF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35" y="3705125"/>
            <a:ext cx="6753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5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9BF7BAA-8C99-42CF-B371-F57AF58641DD}"/>
              </a:ext>
            </a:extLst>
          </p:cNvPr>
          <p:cNvSpPr/>
          <p:nvPr/>
        </p:nvSpPr>
        <p:spPr>
          <a:xfrm>
            <a:off x="2968486" y="357808"/>
            <a:ext cx="6467061" cy="6957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Causas del quiebre de la democracia</a:t>
            </a:r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4144A6-6201-4592-9E89-A6251743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10" y="2888974"/>
            <a:ext cx="10608016" cy="380337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9F09C5F-6F30-42BB-A4AF-F12A83E7D7AB}"/>
              </a:ext>
            </a:extLst>
          </p:cNvPr>
          <p:cNvSpPr/>
          <p:nvPr/>
        </p:nvSpPr>
        <p:spPr>
          <a:xfrm>
            <a:off x="1484243" y="1258957"/>
            <a:ext cx="5950227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1.- Los Proyectos políticos excluyentes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7D178CD-4F8A-4BB7-9EB4-3935E5E39243}"/>
              </a:ext>
            </a:extLst>
          </p:cNvPr>
          <p:cNvSpPr/>
          <p:nvPr/>
        </p:nvSpPr>
        <p:spPr>
          <a:xfrm>
            <a:off x="1133409" y="2073965"/>
            <a:ext cx="10369477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Desde 1960, se desarrollaron tres proyectos políticos, cada uno  con ideas distintas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6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794666-EC86-4448-87F2-BF284D2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1484244"/>
            <a:ext cx="10319361" cy="522135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9AED2A8-EA05-401B-8295-133B75FF617A}"/>
              </a:ext>
            </a:extLst>
          </p:cNvPr>
          <p:cNvSpPr/>
          <p:nvPr/>
        </p:nvSpPr>
        <p:spPr>
          <a:xfrm>
            <a:off x="1223282" y="384314"/>
            <a:ext cx="5031744" cy="781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2.- La polarización de la sociedad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712866-4C65-42D5-B7AE-10B4D80887F9}"/>
              </a:ext>
            </a:extLst>
          </p:cNvPr>
          <p:cNvSpPr/>
          <p:nvPr/>
        </p:nvSpPr>
        <p:spPr>
          <a:xfrm>
            <a:off x="6639339" y="424070"/>
            <a:ext cx="4903303" cy="742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3.- La crisis económica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382012-A603-455E-9F7A-8C3ADFE9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1404730"/>
            <a:ext cx="10707757" cy="498281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8EA33E1-27EB-4487-8ADB-9B8DBEC23CF6}"/>
              </a:ext>
            </a:extLst>
          </p:cNvPr>
          <p:cNvSpPr/>
          <p:nvPr/>
        </p:nvSpPr>
        <p:spPr>
          <a:xfrm flipH="1">
            <a:off x="3538329" y="696403"/>
            <a:ext cx="5406885" cy="589058"/>
          </a:xfrm>
          <a:prstGeom prst="rect">
            <a:avLst/>
          </a:prstGeom>
          <a:solidFill>
            <a:srgbClr val="FCCA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EL GOLPE DE ESTADO DE 1973</a:t>
            </a:r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9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9D5A50A-EC8F-47F7-8875-05971B6CAAC7}"/>
              </a:ext>
            </a:extLst>
          </p:cNvPr>
          <p:cNvSpPr/>
          <p:nvPr/>
        </p:nvSpPr>
        <p:spPr>
          <a:xfrm>
            <a:off x="4094921" y="702365"/>
            <a:ext cx="5261113" cy="5698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LA DICTADURA MILITAR</a:t>
            </a:r>
            <a:endParaRPr lang="es-CL" sz="2400" b="1" dirty="0">
              <a:solidFill>
                <a:srgbClr val="00206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10D481F-48E0-4FD9-A18E-3222B824D90F}"/>
              </a:ext>
            </a:extLst>
          </p:cNvPr>
          <p:cNvSpPr/>
          <p:nvPr/>
        </p:nvSpPr>
        <p:spPr>
          <a:xfrm>
            <a:off x="1152939" y="1470993"/>
            <a:ext cx="10455965" cy="14047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</a:rPr>
              <a:t>Con el golpe de Estado, las Fuerzas Armadas  y Carabineros, apoyadas por una parte de la sociedad civil, instalaron una junta de gobierno encabezada por el general Augusto Pinochet.</a:t>
            </a:r>
            <a:endParaRPr lang="es-CL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D25CF5-CDA7-4F57-AE03-6B0DAF39AF7E}"/>
              </a:ext>
            </a:extLst>
          </p:cNvPr>
          <p:cNvSpPr/>
          <p:nvPr/>
        </p:nvSpPr>
        <p:spPr>
          <a:xfrm rot="10800000" flipV="1">
            <a:off x="4638256" y="3074507"/>
            <a:ext cx="6970648" cy="907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1.-La supresión del Estado de Derecho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C279542-AA79-4FD3-921F-79E6D0479E66}"/>
              </a:ext>
            </a:extLst>
          </p:cNvPr>
          <p:cNvSpPr/>
          <p:nvPr/>
        </p:nvSpPr>
        <p:spPr>
          <a:xfrm>
            <a:off x="4638255" y="4227443"/>
            <a:ext cx="6970648" cy="907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2.- La Promulgación de la Constitución de 1980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2C11421-2BD9-472B-B6E6-FFCF720DE07A}"/>
              </a:ext>
            </a:extLst>
          </p:cNvPr>
          <p:cNvSpPr/>
          <p:nvPr/>
        </p:nvSpPr>
        <p:spPr>
          <a:xfrm>
            <a:off x="4638255" y="5380380"/>
            <a:ext cx="6970648" cy="9077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3.-El establecimiento de un nuevo modelo económico Neoliberal o de Libre Mercado.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A0B3B3B-6968-4180-89D3-07494290EC40}"/>
              </a:ext>
            </a:extLst>
          </p:cNvPr>
          <p:cNvSpPr/>
          <p:nvPr/>
        </p:nvSpPr>
        <p:spPr>
          <a:xfrm>
            <a:off x="795129" y="3902765"/>
            <a:ext cx="3299792" cy="1404729"/>
          </a:xfrm>
          <a:prstGeom prst="roundRect">
            <a:avLst/>
          </a:prstGeom>
          <a:solidFill>
            <a:srgbClr val="ECE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Medidas de la dictadura militar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1" name="Flecha: doblada 10">
            <a:extLst>
              <a:ext uri="{FF2B5EF4-FFF2-40B4-BE49-F238E27FC236}">
                <a16:creationId xmlns:a16="http://schemas.microsoft.com/office/drawing/2014/main" id="{ACE2CA48-3AEA-4169-9795-33BD737F6043}"/>
              </a:ext>
            </a:extLst>
          </p:cNvPr>
          <p:cNvSpPr/>
          <p:nvPr/>
        </p:nvSpPr>
        <p:spPr>
          <a:xfrm>
            <a:off x="3034748" y="3293166"/>
            <a:ext cx="1603507" cy="6096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A770241-BD79-4938-80A9-1B26EB967F30}"/>
              </a:ext>
            </a:extLst>
          </p:cNvPr>
          <p:cNvSpPr/>
          <p:nvPr/>
        </p:nvSpPr>
        <p:spPr>
          <a:xfrm flipV="1">
            <a:off x="4094921" y="4512365"/>
            <a:ext cx="596337" cy="4174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doblada hacia arriba 14">
            <a:extLst>
              <a:ext uri="{FF2B5EF4-FFF2-40B4-BE49-F238E27FC236}">
                <a16:creationId xmlns:a16="http://schemas.microsoft.com/office/drawing/2014/main" id="{8A03E31E-F8EF-420D-B1AA-A95A89631CF3}"/>
              </a:ext>
            </a:extLst>
          </p:cNvPr>
          <p:cNvSpPr/>
          <p:nvPr/>
        </p:nvSpPr>
        <p:spPr>
          <a:xfrm rot="5400000">
            <a:off x="3508508" y="4833737"/>
            <a:ext cx="708990" cy="165651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801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B610E8D-0440-4EC6-AED2-E10A4F2CC77D}"/>
              </a:ext>
            </a:extLst>
          </p:cNvPr>
          <p:cNvSpPr/>
          <p:nvPr/>
        </p:nvSpPr>
        <p:spPr>
          <a:xfrm flipH="1">
            <a:off x="2637181" y="675861"/>
            <a:ext cx="7394713" cy="596348"/>
          </a:xfrm>
          <a:prstGeom prst="rect">
            <a:avLst/>
          </a:prstGeom>
          <a:solidFill>
            <a:srgbClr val="F9BE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La Constitución de 1980 y el modelo económico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DF974-45AE-44D3-874B-7AA634D13777}"/>
              </a:ext>
            </a:extLst>
          </p:cNvPr>
          <p:cNvSpPr txBox="1"/>
          <p:nvPr/>
        </p:nvSpPr>
        <p:spPr>
          <a:xfrm flipH="1">
            <a:off x="1219200" y="1457739"/>
            <a:ext cx="9548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Acá se observan las portadas de la Constitución  Política de 1980 y la portada del libro en el que se expone las ideas económicas adoptadas por la dictadura militar. </a:t>
            </a:r>
            <a:endParaRPr lang="es-CL" sz="2000" b="1" dirty="0"/>
          </a:p>
        </p:txBody>
      </p:sp>
      <p:pic>
        <p:nvPicPr>
          <p:cNvPr id="1026" name="Picture 2" descr="Cómo se construyó la Constitución de 1980 - Pauta.cl">
            <a:extLst>
              <a:ext uri="{FF2B5EF4-FFF2-40B4-BE49-F238E27FC236}">
                <a16:creationId xmlns:a16="http://schemas.microsoft.com/office/drawing/2014/main" id="{6F55EF84-E441-4387-B204-6223FC4D9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18" y="2787714"/>
            <a:ext cx="2610678" cy="33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ladrillo&quot; : bases de la política económica del gobierno militar chileno  - Memoria Chilena: Portal">
            <a:extLst>
              <a:ext uri="{FF2B5EF4-FFF2-40B4-BE49-F238E27FC236}">
                <a16:creationId xmlns:a16="http://schemas.microsoft.com/office/drawing/2014/main" id="{6B0A1A61-B718-45D9-B094-AE508529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06" y="2473401"/>
            <a:ext cx="2389740" cy="33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A197FD2-86FD-43DD-9649-024CB4E63717}"/>
              </a:ext>
            </a:extLst>
          </p:cNvPr>
          <p:cNvSpPr/>
          <p:nvPr/>
        </p:nvSpPr>
        <p:spPr>
          <a:xfrm>
            <a:off x="795130" y="2981738"/>
            <a:ext cx="2080591" cy="288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Esta Constitución sigue vigente en la actualidad , aunque reformada  por gobiernos posteriores a la dictadura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6AAA00-D000-4AD5-BDC0-15FAE54E7ED5}"/>
              </a:ext>
            </a:extLst>
          </p:cNvPr>
          <p:cNvSpPr/>
          <p:nvPr/>
        </p:nvSpPr>
        <p:spPr>
          <a:xfrm>
            <a:off x="8999263" y="2650437"/>
            <a:ext cx="3007206" cy="3101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El modelo económico neoliberal o de libre mercado fue propuesto por un grupo de economistas llamados los “</a:t>
            </a:r>
            <a:r>
              <a:rPr lang="es-ES" b="1" dirty="0">
                <a:solidFill>
                  <a:srgbClr val="C00000"/>
                </a:solidFill>
              </a:rPr>
              <a:t>Chicago </a:t>
            </a:r>
            <a:r>
              <a:rPr lang="es-ES" b="1" dirty="0" err="1">
                <a:solidFill>
                  <a:srgbClr val="C00000"/>
                </a:solidFill>
              </a:rPr>
              <a:t>boys</a:t>
            </a:r>
            <a:r>
              <a:rPr lang="es-ES" b="1" dirty="0">
                <a:solidFill>
                  <a:schemeClr val="tx1"/>
                </a:solidFill>
              </a:rPr>
              <a:t>”. Este modelo sigue vigente , aunque el Estado ha aumentado su rol  en materias sociales.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9888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</TotalTime>
  <Words>537</Words>
  <Application>Microsoft Office PowerPoint</Application>
  <PresentationFormat>Panorámica</PresentationFormat>
  <Paragraphs>53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Etna</dc:creator>
  <cp:lastModifiedBy>etna vivar</cp:lastModifiedBy>
  <cp:revision>21</cp:revision>
  <dcterms:created xsi:type="dcterms:W3CDTF">2020-09-04T06:31:03Z</dcterms:created>
  <dcterms:modified xsi:type="dcterms:W3CDTF">2020-10-19T03:23:05Z</dcterms:modified>
</cp:coreProperties>
</file>