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3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294203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333132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327789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295736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173625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423206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63165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215650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251945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23069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446761A-A8FF-4366-9C0E-6AA56B309A22}" type="datetimeFigureOut">
              <a:rPr lang="es-CL" smtClean="0"/>
              <a:t>12-05-2020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0407CA9-78EB-427F-9089-0D7D58D2CEA3}" type="slidenum">
              <a:rPr lang="es-CL" smtClean="0"/>
              <a:t>‹Nº›</a:t>
            </a:fld>
            <a:endParaRPr lang="es-CL"/>
          </a:p>
        </p:txBody>
      </p:sp>
    </p:spTree>
    <p:extLst>
      <p:ext uri="{BB962C8B-B14F-4D97-AF65-F5344CB8AC3E}">
        <p14:creationId xmlns:p14="http://schemas.microsoft.com/office/powerpoint/2010/main" val="427019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6761A-A8FF-4366-9C0E-6AA56B309A22}" type="datetimeFigureOut">
              <a:rPr lang="es-CL" smtClean="0"/>
              <a:t>12-05-2020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07CA9-78EB-427F-9089-0D7D58D2CEA3}" type="slidenum">
              <a:rPr lang="es-CL" smtClean="0"/>
              <a:t>‹Nº›</a:t>
            </a:fld>
            <a:endParaRPr lang="es-CL"/>
          </a:p>
        </p:txBody>
      </p:sp>
    </p:spTree>
    <p:extLst>
      <p:ext uri="{BB962C8B-B14F-4D97-AF65-F5344CB8AC3E}">
        <p14:creationId xmlns:p14="http://schemas.microsoft.com/office/powerpoint/2010/main" val="333309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L" sz="3600" b="1" dirty="0" smtClean="0"/>
              <a:t>Unidad 1 : La Constitución y la organización Política de Chile</a:t>
            </a:r>
            <a:endParaRPr lang="es-CL" sz="3600" b="1" dirty="0"/>
          </a:p>
        </p:txBody>
      </p:sp>
      <p:sp>
        <p:nvSpPr>
          <p:cNvPr id="3" name="2 Subtítulo"/>
          <p:cNvSpPr>
            <a:spLocks noGrp="1"/>
          </p:cNvSpPr>
          <p:nvPr>
            <p:ph type="subTitle" idx="1"/>
          </p:nvPr>
        </p:nvSpPr>
        <p:spPr>
          <a:xfrm>
            <a:off x="5724128" y="4581128"/>
            <a:ext cx="2808312" cy="1057672"/>
          </a:xfrm>
        </p:spPr>
        <p:txBody>
          <a:bodyPr>
            <a:normAutofit/>
          </a:bodyPr>
          <a:lstStyle/>
          <a:p>
            <a:r>
              <a:rPr lang="es-CL" sz="2000" dirty="0" err="1" smtClean="0">
                <a:solidFill>
                  <a:schemeClr val="tx1"/>
                </a:solidFill>
              </a:rPr>
              <a:t>Prof</a:t>
            </a:r>
            <a:r>
              <a:rPr lang="es-CL" sz="2000" dirty="0" smtClean="0">
                <a:solidFill>
                  <a:schemeClr val="tx1"/>
                </a:solidFill>
              </a:rPr>
              <a:t>: </a:t>
            </a:r>
            <a:r>
              <a:rPr lang="es-CL" sz="2000" dirty="0" smtClean="0">
                <a:solidFill>
                  <a:schemeClr val="tx1"/>
                </a:solidFill>
              </a:rPr>
              <a:t>Sonia </a:t>
            </a:r>
            <a:r>
              <a:rPr lang="es-CL" sz="2000" dirty="0" smtClean="0">
                <a:solidFill>
                  <a:schemeClr val="tx1"/>
                </a:solidFill>
              </a:rPr>
              <a:t>García</a:t>
            </a:r>
          </a:p>
          <a:p>
            <a:r>
              <a:rPr lang="es-CL" sz="2000" dirty="0" smtClean="0">
                <a:solidFill>
                  <a:schemeClr val="tx1"/>
                </a:solidFill>
              </a:rPr>
              <a:t>6ºA </a:t>
            </a:r>
            <a:r>
              <a:rPr lang="es-CL" sz="2000" dirty="0" smtClean="0">
                <a:solidFill>
                  <a:schemeClr val="tx1"/>
                </a:solidFill>
              </a:rPr>
              <a:t>Básico</a:t>
            </a:r>
            <a:endParaRPr lang="es-CL" sz="2000" dirty="0">
              <a:solidFill>
                <a:schemeClr val="tx1"/>
              </a:solidFill>
            </a:endParaRPr>
          </a:p>
        </p:txBody>
      </p:sp>
      <p:pic>
        <p:nvPicPr>
          <p:cNvPr id="4" name="3 Imagen" descr="Descripción: 222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620688"/>
            <a:ext cx="1224136" cy="504056"/>
          </a:xfrm>
          <a:prstGeom prst="rect">
            <a:avLst/>
          </a:prstGeom>
          <a:noFill/>
          <a:ln>
            <a:noFill/>
          </a:ln>
        </p:spPr>
      </p:pic>
      <p:pic>
        <p:nvPicPr>
          <p:cNvPr id="1026" name="Picture 2" descr="La Constitución Política Icari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702791"/>
            <a:ext cx="4752528" cy="2209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937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dirty="0" smtClean="0"/>
              <a:t>Actividad 2:</a:t>
            </a:r>
            <a:br>
              <a:rPr lang="es-CL" sz="3200" dirty="0" smtClean="0"/>
            </a:br>
            <a:r>
              <a:rPr lang="es-CL" sz="2400" dirty="0" smtClean="0"/>
              <a:t>Habilidad: Comprender y aplicar</a:t>
            </a:r>
            <a:endParaRPr lang="es-CL" sz="2400" dirty="0"/>
          </a:p>
        </p:txBody>
      </p:sp>
      <p:sp>
        <p:nvSpPr>
          <p:cNvPr id="3" name="2 Marcador de contenido"/>
          <p:cNvSpPr>
            <a:spLocks noGrp="1"/>
          </p:cNvSpPr>
          <p:nvPr>
            <p:ph idx="1"/>
          </p:nvPr>
        </p:nvSpPr>
        <p:spPr/>
        <p:txBody>
          <a:bodyPr>
            <a:normAutofit fontScale="55000" lnSpcReduction="20000"/>
          </a:bodyPr>
          <a:lstStyle/>
          <a:p>
            <a:pPr marL="0" indent="0">
              <a:buNone/>
            </a:pPr>
            <a:r>
              <a:rPr lang="es-ES_tradnl" b="1" dirty="0"/>
              <a:t>Documento: La importancia de la separación de los poderes según Montesquieu</a:t>
            </a:r>
            <a:endParaRPr lang="es-CL" dirty="0"/>
          </a:p>
          <a:p>
            <a:pPr marL="0" indent="0">
              <a:buNone/>
            </a:pPr>
            <a:r>
              <a:rPr lang="es-ES_tradnl" dirty="0"/>
              <a:t> </a:t>
            </a:r>
            <a:endParaRPr lang="es-CL" dirty="0"/>
          </a:p>
          <a:p>
            <a:pPr marL="0" lvl="0" indent="0">
              <a:buNone/>
            </a:pPr>
            <a:r>
              <a:rPr lang="es-MX" b="1" dirty="0"/>
              <a:t>¿Por qué la división de poderes es necesaria en una república democrática?</a:t>
            </a:r>
            <a:endParaRPr lang="es-CL" dirty="0"/>
          </a:p>
          <a:p>
            <a:pPr marL="0" indent="0">
              <a:buNone/>
            </a:pPr>
            <a:r>
              <a:rPr lang="es-ES_tradnl" b="1" dirty="0"/>
              <a:t> </a:t>
            </a:r>
            <a:endParaRPr lang="es-CL" dirty="0"/>
          </a:p>
          <a:p>
            <a:pPr marL="0" indent="0">
              <a:buNone/>
            </a:pPr>
            <a:r>
              <a:rPr lang="es-ES_tradnl" dirty="0"/>
              <a:t>Porque así el poder no se concentra en una sola persona.</a:t>
            </a:r>
            <a:endParaRPr lang="es-CL" dirty="0"/>
          </a:p>
          <a:p>
            <a:pPr marL="0" indent="0">
              <a:buNone/>
            </a:pPr>
            <a:r>
              <a:rPr lang="es-ES_tradnl" dirty="0"/>
              <a:t> </a:t>
            </a:r>
            <a:endParaRPr lang="es-CL" dirty="0"/>
          </a:p>
          <a:p>
            <a:pPr marL="0" indent="0">
              <a:buNone/>
            </a:pPr>
            <a:r>
              <a:rPr lang="es-ES_tradnl" b="1" dirty="0"/>
              <a:t>b)</a:t>
            </a:r>
            <a:r>
              <a:rPr lang="es-MX" b="1" dirty="0"/>
              <a:t>¿Cuáles son los fundamentos que el autor entrega para esta división?</a:t>
            </a:r>
            <a:endParaRPr lang="es-CL" dirty="0"/>
          </a:p>
          <a:p>
            <a:pPr marL="0" indent="0">
              <a:buNone/>
            </a:pPr>
            <a:r>
              <a:rPr lang="es-CL" dirty="0"/>
              <a:t> </a:t>
            </a:r>
          </a:p>
          <a:p>
            <a:pPr marL="0" indent="0">
              <a:buNone/>
            </a:pPr>
            <a:r>
              <a:rPr lang="es-CL" dirty="0"/>
              <a:t>Da la explicación que el Legislativo no puede estar unido al Ejecutivo, tampoco el ejecutivo con el senado, menos el judicial con el legislativo, o con el ejecutivo  porque habrá  abuso al tener tanto poder.</a:t>
            </a:r>
          </a:p>
          <a:p>
            <a:pPr marL="0" indent="0">
              <a:buNone/>
            </a:pPr>
            <a:r>
              <a:rPr lang="es-CL" dirty="0"/>
              <a:t> </a:t>
            </a:r>
          </a:p>
          <a:p>
            <a:pPr marL="0" indent="0">
              <a:buNone/>
            </a:pPr>
            <a:r>
              <a:rPr lang="es-CL" b="1" dirty="0"/>
              <a:t>c)¿En contra de que institución o a quien se cuestiona con estas ideas de división de poderes?</a:t>
            </a:r>
            <a:endParaRPr lang="es-CL" dirty="0"/>
          </a:p>
          <a:p>
            <a:pPr marL="0" indent="0">
              <a:buNone/>
            </a:pPr>
            <a:r>
              <a:rPr lang="es-ES_tradnl" b="1" dirty="0"/>
              <a:t> </a:t>
            </a:r>
            <a:endParaRPr lang="es-CL" dirty="0"/>
          </a:p>
          <a:p>
            <a:pPr marL="0" indent="0">
              <a:buNone/>
            </a:pPr>
            <a:r>
              <a:rPr lang="es-ES_tradnl" b="1" dirty="0"/>
              <a:t>Del Estado.</a:t>
            </a:r>
            <a:endParaRPr lang="es-CL" dirty="0"/>
          </a:p>
          <a:p>
            <a:endParaRPr lang="es-CL" dirty="0"/>
          </a:p>
        </p:txBody>
      </p:sp>
    </p:spTree>
    <p:extLst>
      <p:ext uri="{BB962C8B-B14F-4D97-AF65-F5344CB8AC3E}">
        <p14:creationId xmlns:p14="http://schemas.microsoft.com/office/powerpoint/2010/main" val="2577240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2.-Comparar : Rellenar cuadro comparativo según las autoridades políticas del país y su cargo.</a:t>
            </a:r>
            <a:endParaRPr lang="es-CL" sz="28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53010250"/>
              </p:ext>
            </p:extLst>
          </p:nvPr>
        </p:nvGraphicFramePr>
        <p:xfrm>
          <a:off x="539552" y="1628802"/>
          <a:ext cx="8352928" cy="3384375"/>
        </p:xfrm>
        <a:graphic>
          <a:graphicData uri="http://schemas.openxmlformats.org/drawingml/2006/table">
            <a:tbl>
              <a:tblPr firstRow="1" firstCol="1" bandRow="1">
                <a:tableStyleId>{5C22544A-7EE6-4342-B048-85BDC9FD1C3A}</a:tableStyleId>
              </a:tblPr>
              <a:tblGrid>
                <a:gridCol w="4213548"/>
                <a:gridCol w="4139380"/>
              </a:tblGrid>
              <a:tr h="474468">
                <a:tc>
                  <a:txBody>
                    <a:bodyPr/>
                    <a:lstStyle/>
                    <a:p>
                      <a:pPr marL="457200" algn="ctr">
                        <a:lnSpc>
                          <a:spcPct val="106000"/>
                        </a:lnSpc>
                        <a:spcAft>
                          <a:spcPts val="0"/>
                        </a:spcAft>
                      </a:pPr>
                      <a:r>
                        <a:rPr lang="es-ES_tradnl" sz="2000" dirty="0">
                          <a:solidFill>
                            <a:schemeClr val="tx1"/>
                          </a:solidFill>
                          <a:effectLst/>
                        </a:rPr>
                        <a:t>DESIGNADAS</a:t>
                      </a:r>
                      <a:endParaRPr lang="es-CL" sz="2000" dirty="0">
                        <a:solidFill>
                          <a:schemeClr val="tx1"/>
                        </a:solidFill>
                        <a:effectLst/>
                        <a:latin typeface="Calibri"/>
                        <a:ea typeface="Calibri"/>
                        <a:cs typeface="Times New Roman"/>
                      </a:endParaRPr>
                    </a:p>
                  </a:txBody>
                  <a:tcPr marL="68580" marR="68580" marT="0" marB="0"/>
                </a:tc>
                <a:tc>
                  <a:txBody>
                    <a:bodyPr/>
                    <a:lstStyle/>
                    <a:p>
                      <a:pPr marL="457200" algn="ctr">
                        <a:lnSpc>
                          <a:spcPct val="106000"/>
                        </a:lnSpc>
                        <a:spcAft>
                          <a:spcPts val="0"/>
                        </a:spcAft>
                      </a:pPr>
                      <a:r>
                        <a:rPr lang="es-ES_tradnl" sz="2000" b="1" dirty="0">
                          <a:solidFill>
                            <a:schemeClr val="tx1"/>
                          </a:solidFill>
                          <a:effectLst/>
                        </a:rPr>
                        <a:t>ELEGIDAS</a:t>
                      </a:r>
                      <a:endParaRPr lang="es-CL" sz="2000" b="1" dirty="0">
                        <a:solidFill>
                          <a:schemeClr val="tx1"/>
                        </a:solidFill>
                        <a:effectLst/>
                        <a:latin typeface="Calibri"/>
                        <a:ea typeface="Calibri"/>
                        <a:cs typeface="Times New Roman"/>
                      </a:endParaRPr>
                    </a:p>
                  </a:txBody>
                  <a:tcPr marL="68580" marR="68580" marT="0" marB="0"/>
                </a:tc>
              </a:tr>
              <a:tr h="969969">
                <a:tc>
                  <a:txBody>
                    <a:bodyPr/>
                    <a:lstStyle/>
                    <a:p>
                      <a:pPr marL="457200" algn="just">
                        <a:lnSpc>
                          <a:spcPct val="106000"/>
                        </a:lnSpc>
                        <a:spcAft>
                          <a:spcPts val="0"/>
                        </a:spcAft>
                      </a:pPr>
                      <a:r>
                        <a:rPr lang="es-ES_tradnl" sz="2000" dirty="0">
                          <a:solidFill>
                            <a:schemeClr val="tx1"/>
                          </a:solidFill>
                          <a:effectLst/>
                        </a:rPr>
                        <a:t>    </a:t>
                      </a:r>
                      <a:endParaRPr lang="es-ES_tradnl" sz="2000" dirty="0" smtClean="0">
                        <a:solidFill>
                          <a:schemeClr val="tx1"/>
                        </a:solidFill>
                        <a:effectLst/>
                      </a:endParaRPr>
                    </a:p>
                    <a:p>
                      <a:pPr marL="457200" algn="just">
                        <a:lnSpc>
                          <a:spcPct val="106000"/>
                        </a:lnSpc>
                        <a:spcAft>
                          <a:spcPts val="0"/>
                        </a:spcAft>
                      </a:pPr>
                      <a:r>
                        <a:rPr lang="es-ES_tradnl" sz="2000" dirty="0" smtClean="0">
                          <a:solidFill>
                            <a:schemeClr val="tx1"/>
                          </a:solidFill>
                          <a:effectLst/>
                        </a:rPr>
                        <a:t> </a:t>
                      </a:r>
                      <a:r>
                        <a:rPr lang="es-ES_tradnl" sz="2000" dirty="0">
                          <a:solidFill>
                            <a:schemeClr val="tx1"/>
                          </a:solidFill>
                          <a:effectLst/>
                        </a:rPr>
                        <a:t>Ministros por el Presidente</a:t>
                      </a:r>
                      <a:endParaRPr lang="es-CL" sz="2000" dirty="0">
                        <a:solidFill>
                          <a:schemeClr val="tx1"/>
                        </a:solidFill>
                        <a:effectLst/>
                      </a:endParaRPr>
                    </a:p>
                    <a:p>
                      <a:pPr marL="457200" algn="just">
                        <a:lnSpc>
                          <a:spcPct val="106000"/>
                        </a:lnSpc>
                        <a:spcAft>
                          <a:spcPts val="0"/>
                        </a:spcAft>
                      </a:pPr>
                      <a:r>
                        <a:rPr lang="es-ES_tradnl" sz="2000" dirty="0">
                          <a:solidFill>
                            <a:schemeClr val="tx1"/>
                          </a:solidFill>
                          <a:effectLst/>
                        </a:rPr>
                        <a:t> </a:t>
                      </a:r>
                      <a:endParaRPr lang="es-CL" sz="2000" dirty="0">
                        <a:solidFill>
                          <a:schemeClr val="tx1"/>
                        </a:solidFill>
                        <a:effectLst/>
                        <a:latin typeface="Calibri"/>
                        <a:ea typeface="Calibri"/>
                        <a:cs typeface="Times New Roman"/>
                      </a:endParaRPr>
                    </a:p>
                  </a:txBody>
                  <a:tcPr marL="68580" marR="68580" marT="0" marB="0"/>
                </a:tc>
                <a:tc>
                  <a:txBody>
                    <a:bodyPr/>
                    <a:lstStyle/>
                    <a:p>
                      <a:pPr marL="457200" algn="just">
                        <a:lnSpc>
                          <a:spcPct val="106000"/>
                        </a:lnSpc>
                        <a:spcAft>
                          <a:spcPts val="0"/>
                        </a:spcAft>
                      </a:pPr>
                      <a:endParaRPr lang="es-ES_tradnl" sz="2000" b="1" dirty="0" smtClean="0">
                        <a:effectLst/>
                      </a:endParaRPr>
                    </a:p>
                    <a:p>
                      <a:pPr marL="457200" algn="just">
                        <a:lnSpc>
                          <a:spcPct val="106000"/>
                        </a:lnSpc>
                        <a:spcAft>
                          <a:spcPts val="0"/>
                        </a:spcAft>
                      </a:pPr>
                      <a:r>
                        <a:rPr lang="es-ES_tradnl" sz="2000" b="1" dirty="0" smtClean="0">
                          <a:effectLst/>
                        </a:rPr>
                        <a:t>Presidente </a:t>
                      </a:r>
                      <a:r>
                        <a:rPr lang="es-ES_tradnl" sz="2000" b="1" dirty="0">
                          <a:effectLst/>
                        </a:rPr>
                        <a:t>de la República</a:t>
                      </a:r>
                      <a:endParaRPr lang="es-CL" sz="2000" b="1" dirty="0">
                        <a:effectLst/>
                        <a:latin typeface="Calibri"/>
                        <a:ea typeface="Calibri"/>
                        <a:cs typeface="Times New Roman"/>
                      </a:endParaRPr>
                    </a:p>
                  </a:txBody>
                  <a:tcPr marL="68580" marR="68580" marT="0" marB="0"/>
                </a:tc>
              </a:tr>
              <a:tr h="969969">
                <a:tc>
                  <a:txBody>
                    <a:bodyPr/>
                    <a:lstStyle/>
                    <a:p>
                      <a:pPr marL="457200" algn="just">
                        <a:lnSpc>
                          <a:spcPct val="106000"/>
                        </a:lnSpc>
                        <a:spcAft>
                          <a:spcPts val="0"/>
                        </a:spcAft>
                      </a:pPr>
                      <a:r>
                        <a:rPr lang="es-ES_tradnl" sz="1000" dirty="0">
                          <a:effectLst/>
                        </a:rPr>
                        <a:t> </a:t>
                      </a:r>
                      <a:endParaRPr lang="es-CL" sz="1100" dirty="0">
                        <a:effectLst/>
                      </a:endParaRPr>
                    </a:p>
                    <a:p>
                      <a:pPr marL="457200" algn="just">
                        <a:lnSpc>
                          <a:spcPct val="106000"/>
                        </a:lnSpc>
                        <a:spcAft>
                          <a:spcPts val="0"/>
                        </a:spcAft>
                      </a:pPr>
                      <a:r>
                        <a:rPr lang="es-ES_tradnl" sz="2000" dirty="0">
                          <a:solidFill>
                            <a:schemeClr val="tx1"/>
                          </a:solidFill>
                          <a:effectLst/>
                        </a:rPr>
                        <a:t>   </a:t>
                      </a:r>
                      <a:r>
                        <a:rPr lang="es-ES_tradnl" sz="2000" dirty="0" smtClean="0">
                          <a:solidFill>
                            <a:schemeClr val="tx1"/>
                          </a:solidFill>
                          <a:effectLst/>
                        </a:rPr>
                        <a:t>SEREMIS </a:t>
                      </a:r>
                      <a:r>
                        <a:rPr lang="es-ES_tradnl" sz="2000" dirty="0">
                          <a:solidFill>
                            <a:schemeClr val="tx1"/>
                          </a:solidFill>
                          <a:effectLst/>
                        </a:rPr>
                        <a:t>por el Presidente</a:t>
                      </a:r>
                      <a:endParaRPr lang="es-CL" sz="2000" dirty="0">
                        <a:solidFill>
                          <a:schemeClr val="tx1"/>
                        </a:solidFill>
                        <a:effectLst/>
                        <a:latin typeface="Calibri"/>
                        <a:ea typeface="Calibri"/>
                        <a:cs typeface="Times New Roman"/>
                      </a:endParaRPr>
                    </a:p>
                  </a:txBody>
                  <a:tcPr marL="68580" marR="68580" marT="0" marB="0"/>
                </a:tc>
                <a:tc>
                  <a:txBody>
                    <a:bodyPr/>
                    <a:lstStyle/>
                    <a:p>
                      <a:pPr marL="457200" algn="just">
                        <a:lnSpc>
                          <a:spcPct val="106000"/>
                        </a:lnSpc>
                        <a:spcAft>
                          <a:spcPts val="0"/>
                        </a:spcAft>
                      </a:pPr>
                      <a:r>
                        <a:rPr lang="es-ES_tradnl" sz="2000" b="1" dirty="0">
                          <a:solidFill>
                            <a:schemeClr val="tx1"/>
                          </a:solidFill>
                          <a:effectLst/>
                        </a:rPr>
                        <a:t>Senadores y diputados </a:t>
                      </a:r>
                      <a:endParaRPr lang="es-CL" sz="2000" b="1" dirty="0">
                        <a:solidFill>
                          <a:schemeClr val="tx1"/>
                        </a:solidFill>
                        <a:effectLst/>
                        <a:latin typeface="Calibri"/>
                        <a:ea typeface="Calibri"/>
                        <a:cs typeface="Times New Roman"/>
                      </a:endParaRPr>
                    </a:p>
                  </a:txBody>
                  <a:tcPr marL="68580" marR="68580" marT="0" marB="0"/>
                </a:tc>
              </a:tr>
              <a:tr h="969969">
                <a:tc>
                  <a:txBody>
                    <a:bodyPr/>
                    <a:lstStyle/>
                    <a:p>
                      <a:pPr marL="457200" algn="just">
                        <a:lnSpc>
                          <a:spcPct val="106000"/>
                        </a:lnSpc>
                        <a:spcAft>
                          <a:spcPts val="0"/>
                        </a:spcAft>
                      </a:pPr>
                      <a:r>
                        <a:rPr lang="es-ES_tradnl" sz="1000" dirty="0">
                          <a:effectLst/>
                        </a:rPr>
                        <a:t>                 </a:t>
                      </a:r>
                      <a:endParaRPr lang="es-CL" sz="1100" dirty="0">
                        <a:effectLst/>
                      </a:endParaRPr>
                    </a:p>
                    <a:p>
                      <a:pPr marL="457200" algn="just">
                        <a:lnSpc>
                          <a:spcPct val="106000"/>
                        </a:lnSpc>
                        <a:spcAft>
                          <a:spcPts val="0"/>
                        </a:spcAft>
                      </a:pPr>
                      <a:r>
                        <a:rPr lang="es-ES_tradnl" sz="2000" dirty="0">
                          <a:solidFill>
                            <a:schemeClr val="tx1"/>
                          </a:solidFill>
                          <a:effectLst/>
                        </a:rPr>
                        <a:t>                         Gobernadores</a:t>
                      </a:r>
                      <a:endParaRPr lang="es-CL" sz="2000" dirty="0">
                        <a:solidFill>
                          <a:schemeClr val="tx1"/>
                        </a:solidFill>
                        <a:effectLst/>
                        <a:latin typeface="Calibri"/>
                        <a:ea typeface="Calibri"/>
                        <a:cs typeface="Times New Roman"/>
                      </a:endParaRPr>
                    </a:p>
                  </a:txBody>
                  <a:tcPr marL="68580" marR="68580" marT="0" marB="0"/>
                </a:tc>
                <a:tc>
                  <a:txBody>
                    <a:bodyPr/>
                    <a:lstStyle/>
                    <a:p>
                      <a:pPr marL="457200" algn="just">
                        <a:lnSpc>
                          <a:spcPct val="106000"/>
                        </a:lnSpc>
                        <a:spcAft>
                          <a:spcPts val="0"/>
                        </a:spcAft>
                      </a:pPr>
                      <a:r>
                        <a:rPr lang="es-ES_tradnl" sz="2000" b="1" dirty="0">
                          <a:effectLst/>
                        </a:rPr>
                        <a:t>Alcaldes, CORES, gobernador regional</a:t>
                      </a:r>
                      <a:endParaRPr lang="es-CL" sz="20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150722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728192"/>
          </a:xfrm>
        </p:spPr>
        <p:txBody>
          <a:bodyPr>
            <a:normAutofit/>
          </a:bodyPr>
          <a:lstStyle/>
          <a:p>
            <a:r>
              <a:rPr lang="es-CL" sz="3200" b="1" dirty="0" smtClean="0">
                <a:solidFill>
                  <a:srgbClr val="C00000"/>
                </a:solidFill>
              </a:rPr>
              <a:t>O.A</a:t>
            </a:r>
            <a:r>
              <a:rPr lang="es-CL" sz="3200" b="1" dirty="0" smtClean="0"/>
              <a:t>:</a:t>
            </a:r>
            <a:r>
              <a:rPr lang="es-CL" sz="3200" dirty="0" smtClean="0"/>
              <a:t> Explicar algunos elementos fundamentales de la organización democrática de Chile</a:t>
            </a:r>
            <a:r>
              <a:rPr lang="es-CL" dirty="0" smtClean="0"/>
              <a:t>.</a:t>
            </a:r>
            <a:endParaRPr lang="es-CL" dirty="0"/>
          </a:p>
        </p:txBody>
      </p:sp>
      <p:sp>
        <p:nvSpPr>
          <p:cNvPr id="3" name="2 Marcador de contenido"/>
          <p:cNvSpPr>
            <a:spLocks noGrp="1"/>
          </p:cNvSpPr>
          <p:nvPr>
            <p:ph idx="1"/>
          </p:nvPr>
        </p:nvSpPr>
        <p:spPr>
          <a:xfrm>
            <a:off x="827584" y="2708920"/>
            <a:ext cx="7859216" cy="3417243"/>
          </a:xfrm>
        </p:spPr>
        <p:txBody>
          <a:bodyPr>
            <a:normAutofit/>
          </a:bodyPr>
          <a:lstStyle/>
          <a:p>
            <a:pPr marL="0" indent="0">
              <a:buNone/>
            </a:pPr>
            <a:r>
              <a:rPr lang="es-CL" sz="2400" b="1" dirty="0" smtClean="0">
                <a:solidFill>
                  <a:srgbClr val="C00000"/>
                </a:solidFill>
              </a:rPr>
              <a:t>Contenidos</a:t>
            </a:r>
            <a:r>
              <a:rPr lang="es-CL" sz="2400" dirty="0" smtClean="0">
                <a:solidFill>
                  <a:srgbClr val="C00000"/>
                </a:solidFill>
              </a:rPr>
              <a:t>:</a:t>
            </a:r>
          </a:p>
          <a:p>
            <a:pPr>
              <a:buFontTx/>
              <a:buChar char="-"/>
            </a:pPr>
            <a:r>
              <a:rPr lang="es-CL" sz="2400" dirty="0" smtClean="0"/>
              <a:t>La forma de gobierno de Chile</a:t>
            </a:r>
          </a:p>
          <a:p>
            <a:pPr>
              <a:buFontTx/>
              <a:buChar char="-"/>
            </a:pPr>
            <a:r>
              <a:rPr lang="es-CL" sz="2400" dirty="0" smtClean="0"/>
              <a:t>La Constitución Política de Chile</a:t>
            </a:r>
          </a:p>
          <a:p>
            <a:pPr>
              <a:buFontTx/>
              <a:buChar char="-"/>
            </a:pPr>
            <a:r>
              <a:rPr lang="es-CL" sz="2400" dirty="0" smtClean="0"/>
              <a:t>Los Poderes del Estado</a:t>
            </a:r>
          </a:p>
          <a:p>
            <a:pPr>
              <a:buFontTx/>
              <a:buChar char="-"/>
            </a:pPr>
            <a:r>
              <a:rPr lang="es-CL" sz="2400" dirty="0" smtClean="0"/>
              <a:t>La participación ciudadana</a:t>
            </a:r>
          </a:p>
          <a:p>
            <a:pPr>
              <a:buFontTx/>
              <a:buChar char="-"/>
            </a:pPr>
            <a:r>
              <a:rPr lang="es-CL" sz="2400" dirty="0" smtClean="0"/>
              <a:t>Los derechos y deberes de los ciudadanos.</a:t>
            </a:r>
            <a:endParaRPr lang="es-CL" sz="2400" dirty="0"/>
          </a:p>
        </p:txBody>
      </p:sp>
    </p:spTree>
    <p:extLst>
      <p:ext uri="{BB962C8B-B14F-4D97-AF65-F5344CB8AC3E}">
        <p14:creationId xmlns:p14="http://schemas.microsoft.com/office/powerpoint/2010/main" val="314002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¿Por </a:t>
            </a:r>
            <a:r>
              <a:rPr lang="es-CL" dirty="0"/>
              <a:t>qué Chile es una república?</a:t>
            </a:r>
          </a:p>
        </p:txBody>
      </p:sp>
      <p:sp>
        <p:nvSpPr>
          <p:cNvPr id="3" name="2 Marcador de contenido"/>
          <p:cNvSpPr>
            <a:spLocks noGrp="1"/>
          </p:cNvSpPr>
          <p:nvPr>
            <p:ph idx="1"/>
          </p:nvPr>
        </p:nvSpPr>
        <p:spPr>
          <a:xfrm>
            <a:off x="251520" y="1268760"/>
            <a:ext cx="8640960" cy="4857403"/>
          </a:xfrm>
        </p:spPr>
        <p:txBody>
          <a:bodyPr>
            <a:normAutofit/>
          </a:bodyPr>
          <a:lstStyle/>
          <a:p>
            <a:r>
              <a:rPr lang="es-CL" sz="2400" b="1" dirty="0" smtClean="0"/>
              <a:t>Actualmente, Chile es una república democrática. ¿Qué significa esto? Básicamente significa lo siguiente:</a:t>
            </a:r>
          </a:p>
          <a:p>
            <a:endParaRPr lang="es-CL" sz="2400" b="1" dirty="0" smtClean="0"/>
          </a:p>
          <a:p>
            <a:pPr algn="just"/>
            <a:r>
              <a:rPr lang="es-CL" sz="2400" b="1" dirty="0" smtClean="0">
                <a:solidFill>
                  <a:srgbClr val="7030A0"/>
                </a:solidFill>
              </a:rPr>
              <a:t>a) Se ejerce la  Soberanía Popular: </a:t>
            </a:r>
            <a:r>
              <a:rPr lang="es-CL" sz="2400" b="1" dirty="0" smtClean="0">
                <a:solidFill>
                  <a:srgbClr val="FF0000"/>
                </a:solidFill>
              </a:rPr>
              <a:t>Los ciudadanos pueden sufragar (Votar) </a:t>
            </a:r>
            <a:r>
              <a:rPr lang="es-CL" sz="2400" b="1" dirty="0" smtClean="0"/>
              <a:t>para escoger a sus autoridades (Como el presidente). Estos cargos siempre son TEMPORALES.</a:t>
            </a:r>
          </a:p>
          <a:p>
            <a:pPr algn="just"/>
            <a:r>
              <a:rPr lang="es-CL" sz="2400" b="1" dirty="0" smtClean="0">
                <a:solidFill>
                  <a:srgbClr val="7030A0"/>
                </a:solidFill>
              </a:rPr>
              <a:t>b) Rige el estado de Derecho: </a:t>
            </a:r>
            <a:r>
              <a:rPr lang="es-CL" sz="2400" b="1" dirty="0" smtClean="0"/>
              <a:t>Esto quiere decir, que </a:t>
            </a:r>
            <a:r>
              <a:rPr lang="es-CL" sz="2400" b="1" u="sng" dirty="0" smtClean="0">
                <a:solidFill>
                  <a:srgbClr val="FF0000"/>
                </a:solidFill>
              </a:rPr>
              <a:t>TODOS TENEMOS DERECHOS Y OBLIGACIONES</a:t>
            </a:r>
            <a:r>
              <a:rPr lang="es-CL" sz="2400" b="1" dirty="0" smtClean="0"/>
              <a:t>. Las leyes nos garantizan que nuestros derechos se cumplan.</a:t>
            </a:r>
          </a:p>
          <a:p>
            <a:pPr algn="just"/>
            <a:r>
              <a:rPr lang="es-CL" sz="2400" b="1" dirty="0" smtClean="0">
                <a:solidFill>
                  <a:srgbClr val="7030A0"/>
                </a:solidFill>
              </a:rPr>
              <a:t>c) División de los poderes del Estado: </a:t>
            </a:r>
            <a:r>
              <a:rPr lang="es-CL" sz="2400" b="1" dirty="0" smtClean="0">
                <a:solidFill>
                  <a:schemeClr val="tx1"/>
                </a:solidFill>
              </a:rPr>
              <a:t>Los poderes de el Estado </a:t>
            </a:r>
            <a:r>
              <a:rPr lang="es-CL" sz="2400" b="1" dirty="0" smtClean="0">
                <a:solidFill>
                  <a:srgbClr val="FF0000"/>
                </a:solidFill>
              </a:rPr>
              <a:t>se separan y dividen para evitar la concentración de poder</a:t>
            </a:r>
          </a:p>
          <a:p>
            <a:pPr algn="just"/>
            <a:r>
              <a:rPr lang="es-CL" sz="2400" b="1" dirty="0" smtClean="0">
                <a:solidFill>
                  <a:srgbClr val="7030A0"/>
                </a:solidFill>
              </a:rPr>
              <a:t>d) Se busca el bien común de la sociedad</a:t>
            </a:r>
            <a:r>
              <a:rPr lang="es-CL" sz="2400" b="1" dirty="0">
                <a:solidFill>
                  <a:srgbClr val="FF0000"/>
                </a:solidFill>
              </a:rPr>
              <a:t>.</a:t>
            </a:r>
            <a:endParaRPr lang="es-CL" dirty="0"/>
          </a:p>
        </p:txBody>
      </p:sp>
    </p:spTree>
    <p:extLst>
      <p:ext uri="{BB962C8B-B14F-4D97-AF65-F5344CB8AC3E}">
        <p14:creationId xmlns:p14="http://schemas.microsoft.com/office/powerpoint/2010/main" val="546125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b="1" dirty="0" smtClean="0"/>
              <a:t>La Soberanía Popular</a:t>
            </a:r>
            <a:endParaRPr lang="es-CL" sz="3600" b="1" dirty="0"/>
          </a:p>
        </p:txBody>
      </p:sp>
      <p:sp>
        <p:nvSpPr>
          <p:cNvPr id="3" name="2 Marcador de contenido"/>
          <p:cNvSpPr>
            <a:spLocks noGrp="1"/>
          </p:cNvSpPr>
          <p:nvPr>
            <p:ph idx="1"/>
          </p:nvPr>
        </p:nvSpPr>
        <p:spPr>
          <a:xfrm>
            <a:off x="4355976" y="1412776"/>
            <a:ext cx="4330824" cy="4713387"/>
          </a:xfrm>
        </p:spPr>
        <p:txBody>
          <a:bodyPr>
            <a:normAutofit fontScale="70000" lnSpcReduction="20000"/>
          </a:bodyPr>
          <a:lstStyle/>
          <a:p>
            <a:pPr marL="0" indent="0" algn="just">
              <a:buNone/>
            </a:pPr>
            <a:r>
              <a:rPr lang="es-CL" dirty="0" smtClean="0"/>
              <a:t>La soberanía popular se ejerce mediante la votación o sufragio. </a:t>
            </a:r>
            <a:r>
              <a:rPr lang="es-CL" u="sng" dirty="0" smtClean="0">
                <a:solidFill>
                  <a:srgbClr val="C00000"/>
                </a:solidFill>
              </a:rPr>
              <a:t>NO puede existir una Democracia sin que la gente pueda participar en votaciones.</a:t>
            </a:r>
          </a:p>
          <a:p>
            <a:pPr marL="0" indent="0" algn="just">
              <a:buNone/>
            </a:pPr>
            <a:endParaRPr lang="es-CL" dirty="0" smtClean="0"/>
          </a:p>
          <a:p>
            <a:pPr marL="0" indent="0" algn="just">
              <a:buNone/>
            </a:pPr>
            <a:r>
              <a:rPr lang="es-CL" dirty="0" smtClean="0"/>
              <a:t>El presidente de la República, los diputados y senadores, alcaldes y concejales, </a:t>
            </a:r>
            <a:r>
              <a:rPr lang="es-CL" dirty="0" smtClean="0">
                <a:solidFill>
                  <a:srgbClr val="C00000"/>
                </a:solidFill>
              </a:rPr>
              <a:t>son autoridades elegidas mediante votación.</a:t>
            </a:r>
          </a:p>
          <a:p>
            <a:pPr marL="0" indent="0" algn="just">
              <a:buNone/>
            </a:pPr>
            <a:endParaRPr lang="es-CL" dirty="0" smtClean="0"/>
          </a:p>
          <a:p>
            <a:pPr marL="0" indent="0" algn="just">
              <a:buNone/>
            </a:pPr>
            <a:r>
              <a:rPr lang="es-CL" dirty="0" smtClean="0"/>
              <a:t>Votar, es un derecho. TODOS LOS CIUDADANOS MAYORES DE 18 AÑOS EN CHILE, PUEDEN PARTICIPAR UTILIZAR SU DERECHO A SUFRAGAR</a:t>
            </a:r>
          </a:p>
          <a:p>
            <a:endParaRPr lang="es-CL" dirty="0"/>
          </a:p>
        </p:txBody>
      </p:sp>
      <p:pic>
        <p:nvPicPr>
          <p:cNvPr id="4" name="Imagen 3">
            <a:extLst>
              <a:ext uri="{FF2B5EF4-FFF2-40B4-BE49-F238E27FC236}">
                <a16:creationId xmlns:a16="http://schemas.microsoft.com/office/drawing/2014/main" xmlns="" id="{E291A698-FCCF-42B2-A4FD-9A10A72E1211}"/>
              </a:ext>
            </a:extLst>
          </p:cNvPr>
          <p:cNvPicPr>
            <a:picLocks noChangeAspect="1"/>
          </p:cNvPicPr>
          <p:nvPr/>
        </p:nvPicPr>
        <p:blipFill>
          <a:blip r:embed="rId3"/>
          <a:stretch>
            <a:fillRect/>
          </a:stretch>
        </p:blipFill>
        <p:spPr>
          <a:xfrm>
            <a:off x="553759" y="1484784"/>
            <a:ext cx="3492649" cy="4363353"/>
          </a:xfrm>
          <a:prstGeom prst="rect">
            <a:avLst/>
          </a:prstGeom>
        </p:spPr>
      </p:pic>
    </p:spTree>
    <p:extLst>
      <p:ext uri="{BB962C8B-B14F-4D97-AF65-F5344CB8AC3E}">
        <p14:creationId xmlns:p14="http://schemas.microsoft.com/office/powerpoint/2010/main" val="3913879500"/>
      </p:ext>
    </p:extLst>
  </p:cSld>
  <p:clrMapOvr>
    <a:masterClrMapping/>
  </p:clrMapOvr>
  <mc:AlternateContent xmlns:mc="http://schemas.openxmlformats.org/markup-compatibility/2006" xmlns:p14="http://schemas.microsoft.com/office/powerpoint/2010/main">
    <mc:Choice Requires="p14">
      <p:transition spd="slow" p14:dur="2000">
        <p:sndAc>
          <p:stSnd>
            <p:snd r:embed="rId2" name="applause.wav"/>
          </p:stSnd>
        </p:sndAc>
      </p:transition>
    </mc:Choice>
    <mc:Fallback xmlns="">
      <p:transition spd="slow">
        <p:sndAc>
          <p:stSnd>
            <p:snd r:embed="rId4" name="applaus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b="1" dirty="0" smtClean="0"/>
              <a:t>La importancia de la Constitución</a:t>
            </a:r>
            <a:endParaRPr lang="es-CL" sz="3600" b="1" dirty="0"/>
          </a:p>
        </p:txBody>
      </p:sp>
      <p:sp>
        <p:nvSpPr>
          <p:cNvPr id="3" name="2 Marcador de contenido"/>
          <p:cNvSpPr>
            <a:spLocks noGrp="1"/>
          </p:cNvSpPr>
          <p:nvPr>
            <p:ph idx="1"/>
          </p:nvPr>
        </p:nvSpPr>
        <p:spPr/>
        <p:txBody>
          <a:bodyPr>
            <a:normAutofit fontScale="92500"/>
          </a:bodyPr>
          <a:lstStyle/>
          <a:p>
            <a:r>
              <a:rPr lang="es-MX" sz="2400" dirty="0" smtClean="0">
                <a:solidFill>
                  <a:srgbClr val="C00000"/>
                </a:solidFill>
              </a:rPr>
              <a:t>Actualmente, se votará para APROBAR o RECHAZAR UNA NUEVA CONSTITUCIÓN</a:t>
            </a:r>
            <a:r>
              <a:rPr lang="es-MX" sz="2400" dirty="0" smtClean="0">
                <a:solidFill>
                  <a:schemeClr val="accent5"/>
                </a:solidFill>
              </a:rPr>
              <a:t>. </a:t>
            </a:r>
            <a:br>
              <a:rPr lang="es-MX" sz="2400" dirty="0" smtClean="0">
                <a:solidFill>
                  <a:schemeClr val="accent5"/>
                </a:solidFill>
              </a:rPr>
            </a:br>
            <a:r>
              <a:rPr lang="es-MX" sz="2400" dirty="0" smtClean="0">
                <a:solidFill>
                  <a:schemeClr val="accent5"/>
                </a:solidFill>
              </a:rPr>
              <a:t>                                                                  </a:t>
            </a:r>
            <a:r>
              <a:rPr lang="es-CL" sz="2400" dirty="0" smtClean="0"/>
              <a:t/>
            </a:r>
            <a:br>
              <a:rPr lang="es-CL" sz="2400" dirty="0" smtClean="0"/>
            </a:br>
            <a:r>
              <a:rPr lang="es-CL" sz="2400" dirty="0" smtClean="0"/>
              <a:t>Pero… </a:t>
            </a:r>
            <a:r>
              <a:rPr lang="es-CL" sz="2400" b="1" dirty="0" smtClean="0">
                <a:solidFill>
                  <a:srgbClr val="C00000"/>
                </a:solidFill>
              </a:rPr>
              <a:t>¿Qué es una constitución?</a:t>
            </a:r>
          </a:p>
          <a:p>
            <a:r>
              <a:rPr lang="es-CL" sz="2400" dirty="0" smtClean="0"/>
              <a:t>En palabras sencillas, es un texto, es la máxima ley y la de mayor importancia. En ella se establecen los derechos y deberes de los ciudadanos, la estructura y la organización del Estado.</a:t>
            </a:r>
          </a:p>
          <a:p>
            <a:pPr marL="0" indent="0" algn="just">
              <a:buNone/>
            </a:pPr>
            <a:r>
              <a:rPr lang="es-CL" sz="2400" dirty="0" smtClean="0"/>
              <a:t> En la historia de Chile, sólo han existido tres constituciones duraderas:</a:t>
            </a:r>
          </a:p>
          <a:p>
            <a:pPr algn="just"/>
            <a:endParaRPr lang="es-CL" sz="2400" dirty="0" smtClean="0">
              <a:solidFill>
                <a:schemeClr val="accent5"/>
              </a:solidFill>
            </a:endParaRPr>
          </a:p>
          <a:p>
            <a:pPr marL="0" indent="0" algn="just">
              <a:buNone/>
            </a:pPr>
            <a:r>
              <a:rPr lang="es-CL" sz="2400" b="1" dirty="0" smtClean="0">
                <a:solidFill>
                  <a:srgbClr val="7030A0"/>
                </a:solidFill>
              </a:rPr>
              <a:t>Constitución de 1833-   Constitución de 1925-   Constitución de 1980</a:t>
            </a:r>
          </a:p>
          <a:p>
            <a:pPr algn="just"/>
            <a:endParaRPr lang="es-CL" sz="2400" dirty="0" smtClean="0">
              <a:solidFill>
                <a:srgbClr val="C00000"/>
              </a:solidFill>
            </a:endParaRPr>
          </a:p>
          <a:p>
            <a:r>
              <a:rPr lang="es-CL" sz="2400" dirty="0" smtClean="0"/>
              <a:t>Sería la cuarta Constitución si se aprueba….</a:t>
            </a:r>
            <a:endParaRPr lang="es-CL" sz="2400" dirty="0"/>
          </a:p>
        </p:txBody>
      </p:sp>
      <p:pic>
        <p:nvPicPr>
          <p:cNvPr id="4" name="Imagen 3">
            <a:extLst>
              <a:ext uri="{FF2B5EF4-FFF2-40B4-BE49-F238E27FC236}">
                <a16:creationId xmlns:a16="http://schemas.microsoft.com/office/drawing/2014/main" xmlns="" id="{F181B9FD-55AC-432C-8D08-913E529C7562}"/>
              </a:ext>
            </a:extLst>
          </p:cNvPr>
          <p:cNvPicPr>
            <a:picLocks noChangeAspect="1"/>
          </p:cNvPicPr>
          <p:nvPr/>
        </p:nvPicPr>
        <p:blipFill>
          <a:blip r:embed="rId2"/>
          <a:stretch>
            <a:fillRect/>
          </a:stretch>
        </p:blipFill>
        <p:spPr>
          <a:xfrm>
            <a:off x="5609803" y="1988840"/>
            <a:ext cx="2181225" cy="1143000"/>
          </a:xfrm>
          <a:prstGeom prst="rect">
            <a:avLst/>
          </a:prstGeom>
        </p:spPr>
      </p:pic>
    </p:spTree>
    <p:extLst>
      <p:ext uri="{BB962C8B-B14F-4D97-AF65-F5344CB8AC3E}">
        <p14:creationId xmlns:p14="http://schemas.microsoft.com/office/powerpoint/2010/main" val="3205880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b="1" dirty="0" smtClean="0"/>
              <a:t>División de los Poderes del Estado</a:t>
            </a:r>
            <a:endParaRPr lang="es-CL" sz="3200" b="1" dirty="0"/>
          </a:p>
        </p:txBody>
      </p:sp>
      <p:sp>
        <p:nvSpPr>
          <p:cNvPr id="3" name="2 Marcador de contenido"/>
          <p:cNvSpPr>
            <a:spLocks noGrp="1"/>
          </p:cNvSpPr>
          <p:nvPr>
            <p:ph idx="1"/>
          </p:nvPr>
        </p:nvSpPr>
        <p:spPr>
          <a:xfrm>
            <a:off x="323528" y="1268760"/>
            <a:ext cx="8496944" cy="4857403"/>
          </a:xfrm>
        </p:spPr>
        <p:txBody>
          <a:bodyPr>
            <a:normAutofit fontScale="85000" lnSpcReduction="10000"/>
          </a:bodyPr>
          <a:lstStyle/>
          <a:p>
            <a:pPr marL="0" indent="0">
              <a:buNone/>
            </a:pPr>
            <a:r>
              <a:rPr lang="es-CL" sz="2800" b="1" dirty="0" smtClean="0">
                <a:solidFill>
                  <a:srgbClr val="FF0000"/>
                </a:solidFill>
              </a:rPr>
              <a:t>Primero… El Estado, somos TODOS NOSOTROS, es decir los habitantes de un país, en este caso Chile. </a:t>
            </a:r>
          </a:p>
          <a:p>
            <a:pPr marL="0" indent="0">
              <a:buNone/>
            </a:pPr>
            <a:r>
              <a:rPr lang="es-CL" sz="2800" dirty="0" smtClean="0"/>
              <a:t>Para evitar que se concentre el poder en manos de una SOLA persona (Como antiguamente pasaba con los reyes, que poseían un poder absoluto). El Estado dividió sus poderes en tres partes:</a:t>
            </a:r>
          </a:p>
          <a:p>
            <a:pPr marL="0" indent="0">
              <a:buNone/>
            </a:pPr>
            <a:endParaRPr lang="es-CL" sz="2800" dirty="0" smtClean="0"/>
          </a:p>
          <a:p>
            <a:pPr>
              <a:buAutoNum type="alphaLcParenR"/>
            </a:pPr>
            <a:r>
              <a:rPr lang="es-CL" sz="2800" dirty="0" smtClean="0">
                <a:solidFill>
                  <a:srgbClr val="FF0000"/>
                </a:solidFill>
              </a:rPr>
              <a:t>Poder ejecutivo: </a:t>
            </a:r>
            <a:r>
              <a:rPr lang="es-CL" sz="2800" dirty="0" smtClean="0"/>
              <a:t>Lo ejerce el Presidente., y se encarga de administrar el Estado. </a:t>
            </a:r>
          </a:p>
          <a:p>
            <a:pPr>
              <a:buAutoNum type="alphaLcParenR"/>
            </a:pPr>
            <a:r>
              <a:rPr lang="es-CL" sz="2800" dirty="0" smtClean="0">
                <a:solidFill>
                  <a:srgbClr val="FF0000"/>
                </a:solidFill>
              </a:rPr>
              <a:t>Poder legislativo: </a:t>
            </a:r>
            <a:r>
              <a:rPr lang="es-CL" sz="2800" dirty="0" smtClean="0"/>
              <a:t>Lo ejerce el congreso (diputados y senadores) y se encargan de crear o rechazar leyes</a:t>
            </a:r>
          </a:p>
          <a:p>
            <a:pPr>
              <a:buAutoNum type="alphaLcParenR"/>
            </a:pPr>
            <a:r>
              <a:rPr lang="es-CL" sz="2800" dirty="0" smtClean="0">
                <a:solidFill>
                  <a:srgbClr val="FF0000"/>
                </a:solidFill>
              </a:rPr>
              <a:t>Poder judicial: </a:t>
            </a:r>
            <a:r>
              <a:rPr lang="es-CL" sz="2800" dirty="0" smtClean="0"/>
              <a:t>Lo ejercen la Corte Suprema, la Corte de Apelaciones y los Tribunales de Justicia (jueces) se encarga de impartir justicia.</a:t>
            </a:r>
          </a:p>
          <a:p>
            <a:pPr marL="0" indent="0">
              <a:buNone/>
            </a:pPr>
            <a:endParaRPr lang="es-CL" sz="2800" dirty="0" smtClean="0"/>
          </a:p>
          <a:p>
            <a:endParaRPr lang="es-CL" dirty="0"/>
          </a:p>
        </p:txBody>
      </p:sp>
    </p:spTree>
    <p:extLst>
      <p:ext uri="{BB962C8B-B14F-4D97-AF65-F5344CB8AC3E}">
        <p14:creationId xmlns:p14="http://schemas.microsoft.com/office/powerpoint/2010/main" val="957886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b="1" dirty="0" smtClean="0"/>
              <a:t>División de los poderes del Estado</a:t>
            </a:r>
            <a:br>
              <a:rPr lang="es-CL" sz="3200" b="1" dirty="0" smtClean="0"/>
            </a:br>
            <a:r>
              <a:rPr lang="es-CL" sz="3200" b="1" dirty="0" smtClean="0"/>
              <a:t>(Mapa conceptual)</a:t>
            </a:r>
            <a:endParaRPr lang="es-CL" sz="3200" b="1" dirty="0"/>
          </a:p>
        </p:txBody>
      </p:sp>
      <p:pic>
        <p:nvPicPr>
          <p:cNvPr id="2050" name="Picture 2" descr="C:\Users\ETNA VIVAR\Desktop\Captura.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556792"/>
            <a:ext cx="8136904" cy="3983023"/>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683568" y="5661248"/>
            <a:ext cx="7848872" cy="830997"/>
          </a:xfrm>
          <a:prstGeom prst="rect">
            <a:avLst/>
          </a:prstGeom>
          <a:noFill/>
        </p:spPr>
        <p:txBody>
          <a:bodyPr wrap="square" rtlCol="0">
            <a:spAutoFit/>
          </a:bodyPr>
          <a:lstStyle/>
          <a:p>
            <a:r>
              <a:rPr lang="es-CL" sz="2400" dirty="0" smtClean="0"/>
              <a:t>El Presidente tiene </a:t>
            </a:r>
            <a:r>
              <a:rPr lang="es-CL" sz="2400" b="1" dirty="0" smtClean="0">
                <a:solidFill>
                  <a:srgbClr val="C00000"/>
                </a:solidFill>
              </a:rPr>
              <a:t>limitaciones</a:t>
            </a:r>
            <a:r>
              <a:rPr lang="es-CL" sz="2400" dirty="0" smtClean="0"/>
              <a:t> en su poder, gracias a la división de los poderes del Estado.</a:t>
            </a:r>
            <a:endParaRPr lang="es-CL" sz="2400" dirty="0"/>
          </a:p>
        </p:txBody>
      </p:sp>
    </p:spTree>
    <p:extLst>
      <p:ext uri="{BB962C8B-B14F-4D97-AF65-F5344CB8AC3E}">
        <p14:creationId xmlns:p14="http://schemas.microsoft.com/office/powerpoint/2010/main" val="2620973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b="1" dirty="0" smtClean="0"/>
              <a:t>¿Cuáles son las  autoridades políticas del país?</a:t>
            </a:r>
            <a:endParaRPr lang="es-CL" sz="2800" b="1" dirty="0"/>
          </a:p>
        </p:txBody>
      </p:sp>
      <p:sp>
        <p:nvSpPr>
          <p:cNvPr id="3" name="2 Marcador de contenido"/>
          <p:cNvSpPr>
            <a:spLocks noGrp="1"/>
          </p:cNvSpPr>
          <p:nvPr>
            <p:ph idx="1"/>
          </p:nvPr>
        </p:nvSpPr>
        <p:spPr/>
        <p:txBody>
          <a:bodyPr>
            <a:normAutofit/>
          </a:bodyPr>
          <a:lstStyle/>
          <a:p>
            <a:r>
              <a:rPr lang="es-CL" sz="2400" b="1" dirty="0" smtClean="0">
                <a:solidFill>
                  <a:srgbClr val="C00000"/>
                </a:solidFill>
              </a:rPr>
              <a:t>A nivel país</a:t>
            </a:r>
            <a:r>
              <a:rPr lang="es-CL" sz="2400" dirty="0" smtClean="0"/>
              <a:t>: Presidente, Ministros, Senadores y diputados. </a:t>
            </a:r>
          </a:p>
          <a:p>
            <a:endParaRPr lang="es-CL" sz="2400" dirty="0"/>
          </a:p>
        </p:txBody>
      </p:sp>
      <p:graphicFrame>
        <p:nvGraphicFramePr>
          <p:cNvPr id="4" name="3 Tabla"/>
          <p:cNvGraphicFramePr>
            <a:graphicFrameLocks noGrp="1"/>
          </p:cNvGraphicFramePr>
          <p:nvPr>
            <p:extLst>
              <p:ext uri="{D42A27DB-BD31-4B8C-83A1-F6EECF244321}">
                <p14:modId xmlns:p14="http://schemas.microsoft.com/office/powerpoint/2010/main" val="2116305877"/>
              </p:ext>
            </p:extLst>
          </p:nvPr>
        </p:nvGraphicFramePr>
        <p:xfrm>
          <a:off x="827584" y="2420888"/>
          <a:ext cx="7416825" cy="3551950"/>
        </p:xfrm>
        <a:graphic>
          <a:graphicData uri="http://schemas.openxmlformats.org/drawingml/2006/table">
            <a:tbl>
              <a:tblPr firstRow="1" bandRow="1">
                <a:tableStyleId>{5C22544A-7EE6-4342-B048-85BDC9FD1C3A}</a:tableStyleId>
              </a:tblPr>
              <a:tblGrid>
                <a:gridCol w="2696188"/>
                <a:gridCol w="2192131"/>
                <a:gridCol w="2528506"/>
              </a:tblGrid>
              <a:tr h="648072">
                <a:tc>
                  <a:txBody>
                    <a:bodyPr/>
                    <a:lstStyle/>
                    <a:p>
                      <a:r>
                        <a:rPr lang="es-CL" dirty="0" smtClean="0"/>
                        <a:t>     REGIÓN</a:t>
                      </a:r>
                      <a:endParaRPr lang="es-CL" dirty="0"/>
                    </a:p>
                  </a:txBody>
                  <a:tcPr/>
                </a:tc>
                <a:tc>
                  <a:txBody>
                    <a:bodyPr/>
                    <a:lstStyle/>
                    <a:p>
                      <a:r>
                        <a:rPr lang="es-CL" dirty="0" smtClean="0"/>
                        <a:t>PROVINCIA</a:t>
                      </a:r>
                      <a:endParaRPr lang="es-CL" dirty="0"/>
                    </a:p>
                  </a:txBody>
                  <a:tcPr/>
                </a:tc>
                <a:tc>
                  <a:txBody>
                    <a:bodyPr/>
                    <a:lstStyle/>
                    <a:p>
                      <a:r>
                        <a:rPr lang="es-CL" dirty="0" smtClean="0"/>
                        <a:t>COMUNA</a:t>
                      </a:r>
                      <a:endParaRPr lang="es-CL" dirty="0"/>
                    </a:p>
                  </a:txBody>
                  <a:tcPr/>
                </a:tc>
              </a:tr>
              <a:tr h="2903878">
                <a:tc>
                  <a:txBody>
                    <a:bodyPr/>
                    <a:lstStyle/>
                    <a:p>
                      <a:pPr algn="just"/>
                      <a:r>
                        <a:rPr lang="es-CL" sz="1800" kern="1200" dirty="0" smtClean="0">
                          <a:solidFill>
                            <a:schemeClr val="dk1"/>
                          </a:solidFill>
                          <a:effectLst/>
                          <a:latin typeface="+mn-lt"/>
                          <a:ea typeface="+mn-ea"/>
                          <a:cs typeface="+mn-cs"/>
                        </a:rPr>
                        <a:t>La máxima autoridad, es el </a:t>
                      </a:r>
                      <a:r>
                        <a:rPr lang="es-CL" sz="1800" b="1" kern="1200" dirty="0" smtClean="0">
                          <a:solidFill>
                            <a:schemeClr val="dk1"/>
                          </a:solidFill>
                          <a:effectLst/>
                          <a:latin typeface="+mn-lt"/>
                          <a:ea typeface="+mn-ea"/>
                          <a:cs typeface="+mn-cs"/>
                        </a:rPr>
                        <a:t>Intendente.</a:t>
                      </a:r>
                      <a:r>
                        <a:rPr lang="es-CL" sz="1800" kern="1200" dirty="0" smtClean="0">
                          <a:solidFill>
                            <a:schemeClr val="dk1"/>
                          </a:solidFill>
                          <a:effectLst/>
                          <a:latin typeface="+mn-lt"/>
                          <a:ea typeface="+mn-ea"/>
                          <a:cs typeface="+mn-cs"/>
                        </a:rPr>
                        <a:t> </a:t>
                      </a:r>
                      <a:r>
                        <a:rPr lang="es-CL" sz="1800" b="1" kern="1200" dirty="0" smtClean="0">
                          <a:solidFill>
                            <a:srgbClr val="C00000"/>
                          </a:solidFill>
                          <a:effectLst/>
                          <a:latin typeface="+mn-lt"/>
                          <a:ea typeface="+mn-ea"/>
                          <a:cs typeface="+mn-cs"/>
                        </a:rPr>
                        <a:t>Nombrado</a:t>
                      </a:r>
                      <a:r>
                        <a:rPr lang="es-CL" sz="1800" kern="1200" dirty="0" smtClean="0">
                          <a:solidFill>
                            <a:schemeClr val="dk1"/>
                          </a:solidFill>
                          <a:effectLst/>
                          <a:latin typeface="+mn-lt"/>
                          <a:ea typeface="+mn-ea"/>
                          <a:cs typeface="+mn-cs"/>
                        </a:rPr>
                        <a:t> por el presidente de la Republica </a:t>
                      </a:r>
                    </a:p>
                    <a:p>
                      <a:pPr algn="just"/>
                      <a:r>
                        <a:rPr lang="es-CL" sz="1800" b="1" kern="1200" dirty="0" smtClean="0">
                          <a:solidFill>
                            <a:schemeClr val="dk1"/>
                          </a:solidFill>
                          <a:effectLst/>
                          <a:latin typeface="+mn-lt"/>
                          <a:ea typeface="+mn-ea"/>
                          <a:cs typeface="+mn-cs"/>
                        </a:rPr>
                        <a:t>Ejerce el poder de acuerdo a lo que el gobierno dice  </a:t>
                      </a:r>
                      <a:endParaRPr lang="es-CL" sz="1800" kern="1200" dirty="0" smtClean="0">
                        <a:solidFill>
                          <a:schemeClr val="dk1"/>
                        </a:solidFill>
                        <a:effectLst/>
                        <a:latin typeface="+mn-lt"/>
                        <a:ea typeface="+mn-ea"/>
                        <a:cs typeface="+mn-cs"/>
                      </a:endParaRPr>
                    </a:p>
                    <a:p>
                      <a:endParaRPr lang="es-CL" dirty="0"/>
                    </a:p>
                  </a:txBody>
                  <a:tcPr/>
                </a:tc>
                <a:tc>
                  <a:txBody>
                    <a:bodyPr/>
                    <a:lstStyle/>
                    <a:p>
                      <a:pPr algn="just"/>
                      <a:r>
                        <a:rPr lang="es-CL" sz="1800" kern="1200" dirty="0" smtClean="0">
                          <a:solidFill>
                            <a:schemeClr val="dk1"/>
                          </a:solidFill>
                          <a:effectLst/>
                          <a:latin typeface="+mn-lt"/>
                          <a:ea typeface="+mn-ea"/>
                          <a:cs typeface="+mn-cs"/>
                        </a:rPr>
                        <a:t>La máxima autoridad es el </a:t>
                      </a:r>
                      <a:r>
                        <a:rPr lang="es-CL" sz="1800" b="1" kern="1200" dirty="0" smtClean="0">
                          <a:solidFill>
                            <a:schemeClr val="dk1"/>
                          </a:solidFill>
                          <a:effectLst/>
                          <a:latin typeface="+mn-lt"/>
                          <a:ea typeface="+mn-ea"/>
                          <a:cs typeface="+mn-cs"/>
                        </a:rPr>
                        <a:t>gobernador.</a:t>
                      </a:r>
                      <a:endParaRPr lang="es-CL" sz="1800" kern="1200" dirty="0" smtClean="0">
                        <a:solidFill>
                          <a:schemeClr val="dk1"/>
                        </a:solidFill>
                        <a:effectLst/>
                        <a:latin typeface="+mn-lt"/>
                        <a:ea typeface="+mn-ea"/>
                        <a:cs typeface="+mn-cs"/>
                      </a:endParaRPr>
                    </a:p>
                    <a:p>
                      <a:pPr algn="just"/>
                      <a:r>
                        <a:rPr lang="es-CL" sz="1800" b="1" kern="1200" dirty="0" smtClean="0">
                          <a:solidFill>
                            <a:srgbClr val="C00000"/>
                          </a:solidFill>
                          <a:effectLst/>
                          <a:latin typeface="+mn-lt"/>
                          <a:ea typeface="+mn-ea"/>
                          <a:cs typeface="+mn-cs"/>
                        </a:rPr>
                        <a:t>Nombrado</a:t>
                      </a:r>
                      <a:r>
                        <a:rPr lang="es-CL" sz="1800" kern="1200" dirty="0" smtClean="0">
                          <a:solidFill>
                            <a:schemeClr val="dk1"/>
                          </a:solidFill>
                          <a:effectLst/>
                          <a:latin typeface="+mn-lt"/>
                          <a:ea typeface="+mn-ea"/>
                          <a:cs typeface="+mn-cs"/>
                        </a:rPr>
                        <a:t> por el presidente de la Republica.</a:t>
                      </a:r>
                    </a:p>
                    <a:p>
                      <a:pPr algn="just"/>
                      <a:r>
                        <a:rPr lang="es-CL" sz="1800" b="1" kern="1200" dirty="0" smtClean="0">
                          <a:solidFill>
                            <a:schemeClr val="dk1"/>
                          </a:solidFill>
                          <a:effectLst/>
                          <a:latin typeface="+mn-lt"/>
                          <a:ea typeface="+mn-ea"/>
                          <a:cs typeface="+mn-cs"/>
                        </a:rPr>
                        <a:t>Está a cargo del buen funcionamiento de los servicios públicos </a:t>
                      </a:r>
                      <a:endParaRPr lang="es-CL" sz="1800" kern="1200" dirty="0" smtClean="0">
                        <a:solidFill>
                          <a:schemeClr val="dk1"/>
                        </a:solidFill>
                        <a:effectLst/>
                        <a:latin typeface="+mn-lt"/>
                        <a:ea typeface="+mn-ea"/>
                        <a:cs typeface="+mn-cs"/>
                      </a:endParaRPr>
                    </a:p>
                    <a:p>
                      <a:pPr algn="just"/>
                      <a:endParaRPr lang="es-CL" dirty="0"/>
                    </a:p>
                  </a:txBody>
                  <a:tcPr/>
                </a:tc>
                <a:tc>
                  <a:txBody>
                    <a:bodyPr/>
                    <a:lstStyle/>
                    <a:p>
                      <a:pPr algn="just"/>
                      <a:r>
                        <a:rPr lang="es-CL" sz="1800" kern="1200" dirty="0" smtClean="0">
                          <a:solidFill>
                            <a:schemeClr val="dk1"/>
                          </a:solidFill>
                          <a:effectLst/>
                          <a:latin typeface="+mn-lt"/>
                          <a:ea typeface="+mn-ea"/>
                          <a:cs typeface="+mn-cs"/>
                        </a:rPr>
                        <a:t>La máxima autoridad es el </a:t>
                      </a:r>
                      <a:r>
                        <a:rPr lang="es-CL" sz="1800" b="1" kern="1200" dirty="0" smtClean="0">
                          <a:solidFill>
                            <a:schemeClr val="dk1"/>
                          </a:solidFill>
                          <a:effectLst/>
                          <a:latin typeface="+mn-lt"/>
                          <a:ea typeface="+mn-ea"/>
                          <a:cs typeface="+mn-cs"/>
                        </a:rPr>
                        <a:t>Alcalde. </a:t>
                      </a:r>
                      <a:r>
                        <a:rPr lang="es-CL" sz="1800" b="1" kern="1200" dirty="0" smtClean="0">
                          <a:solidFill>
                            <a:srgbClr val="C00000"/>
                          </a:solidFill>
                          <a:effectLst/>
                          <a:latin typeface="+mn-lt"/>
                          <a:ea typeface="+mn-ea"/>
                          <a:cs typeface="+mn-cs"/>
                        </a:rPr>
                        <a:t>Elegido</a:t>
                      </a:r>
                      <a:r>
                        <a:rPr lang="es-CL" sz="1800" b="1" kern="1200" dirty="0" smtClean="0">
                          <a:solidFill>
                            <a:schemeClr val="dk1"/>
                          </a:solidFill>
                          <a:effectLst/>
                          <a:latin typeface="+mn-lt"/>
                          <a:ea typeface="+mn-ea"/>
                          <a:cs typeface="+mn-cs"/>
                        </a:rPr>
                        <a:t> democráticamente </a:t>
                      </a:r>
                      <a:endParaRPr lang="es-CL" sz="1800" kern="1200" dirty="0" smtClean="0">
                        <a:solidFill>
                          <a:schemeClr val="dk1"/>
                        </a:solidFill>
                        <a:effectLst/>
                        <a:latin typeface="+mn-lt"/>
                        <a:ea typeface="+mn-ea"/>
                        <a:cs typeface="+mn-cs"/>
                      </a:endParaRPr>
                    </a:p>
                    <a:p>
                      <a:pPr algn="just"/>
                      <a:r>
                        <a:rPr lang="es-CL" sz="1800" b="1" kern="1200" dirty="0" smtClean="0">
                          <a:solidFill>
                            <a:schemeClr val="dk1"/>
                          </a:solidFill>
                          <a:effectLst/>
                          <a:latin typeface="+mn-lt"/>
                          <a:ea typeface="+mn-ea"/>
                          <a:cs typeface="+mn-cs"/>
                        </a:rPr>
                        <a:t>Está a cargo de las funciones políticas, sociales y económicas de la comuna </a:t>
                      </a:r>
                      <a:endParaRPr lang="es-CL" sz="1800" kern="1200" dirty="0" smtClean="0">
                        <a:solidFill>
                          <a:schemeClr val="dk1"/>
                        </a:solidFill>
                        <a:effectLst/>
                        <a:latin typeface="+mn-lt"/>
                        <a:ea typeface="+mn-ea"/>
                        <a:cs typeface="+mn-cs"/>
                      </a:endParaRPr>
                    </a:p>
                    <a:p>
                      <a:endParaRPr lang="es-CL" dirty="0"/>
                    </a:p>
                  </a:txBody>
                  <a:tcPr/>
                </a:tc>
              </a:tr>
            </a:tbl>
          </a:graphicData>
        </a:graphic>
      </p:graphicFrame>
    </p:spTree>
    <p:extLst>
      <p:ext uri="{BB962C8B-B14F-4D97-AF65-F5344CB8AC3E}">
        <p14:creationId xmlns:p14="http://schemas.microsoft.com/office/powerpoint/2010/main" val="460050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b="1" dirty="0" smtClean="0"/>
              <a:t>Revisión de actividades guía N°6</a:t>
            </a:r>
            <a:endParaRPr lang="es-CL" sz="2800" b="1" dirty="0"/>
          </a:p>
        </p:txBody>
      </p:sp>
      <p:sp>
        <p:nvSpPr>
          <p:cNvPr id="3" name="2 Marcador de contenido"/>
          <p:cNvSpPr>
            <a:spLocks noGrp="1"/>
          </p:cNvSpPr>
          <p:nvPr>
            <p:ph idx="1"/>
          </p:nvPr>
        </p:nvSpPr>
        <p:spPr>
          <a:xfrm>
            <a:off x="467544" y="1196752"/>
            <a:ext cx="8280920" cy="5256584"/>
          </a:xfrm>
        </p:spPr>
        <p:txBody>
          <a:bodyPr>
            <a:noAutofit/>
          </a:bodyPr>
          <a:lstStyle/>
          <a:p>
            <a:pPr marL="0" indent="0">
              <a:buNone/>
            </a:pPr>
            <a:r>
              <a:rPr lang="es-ES_tradnl" sz="1400" b="1" dirty="0"/>
              <a:t>1</a:t>
            </a:r>
            <a:r>
              <a:rPr lang="es-ES_tradnl" sz="1600" b="1" dirty="0"/>
              <a:t>.-Definir: </a:t>
            </a:r>
            <a:r>
              <a:rPr lang="es-ES_tradnl" sz="1600" dirty="0"/>
              <a:t>Entregue una definición de la Constitución Política de la República de Chile. </a:t>
            </a:r>
            <a:endParaRPr lang="es-ES_tradnl" sz="1600" dirty="0" smtClean="0"/>
          </a:p>
          <a:p>
            <a:pPr marL="0" indent="0">
              <a:buNone/>
            </a:pPr>
            <a:r>
              <a:rPr lang="es-ES_tradnl" sz="1600" b="1" dirty="0"/>
              <a:t> </a:t>
            </a:r>
            <a:endParaRPr lang="es-CL" sz="1600" dirty="0"/>
          </a:p>
          <a:p>
            <a:pPr marL="0" indent="0">
              <a:buNone/>
            </a:pPr>
            <a:r>
              <a:rPr lang="es-CL" sz="1600" b="1" dirty="0" smtClean="0"/>
              <a:t>R</a:t>
            </a:r>
            <a:r>
              <a:rPr lang="es-CL" sz="1600" dirty="0" smtClean="0"/>
              <a:t>.-La </a:t>
            </a:r>
            <a:r>
              <a:rPr lang="es-CL" sz="1600" dirty="0"/>
              <a:t>Constitución Política es la máxima ley y la de mayor importancia. En ella se establecen los derechos y deberes de los ciudadanos, la estructura y la organización del Estado.</a:t>
            </a:r>
          </a:p>
          <a:p>
            <a:pPr marL="0" indent="0">
              <a:buNone/>
            </a:pPr>
            <a:r>
              <a:rPr lang="es-MX" sz="1600" b="1" dirty="0"/>
              <a:t> </a:t>
            </a:r>
            <a:endParaRPr lang="es-CL" sz="1600" dirty="0"/>
          </a:p>
          <a:p>
            <a:pPr marL="0" indent="0">
              <a:buNone/>
            </a:pPr>
            <a:r>
              <a:rPr lang="es-MX" sz="1600" b="1" dirty="0"/>
              <a:t>2.-</a:t>
            </a:r>
            <a:r>
              <a:rPr lang="es-ES_tradnl" sz="1600" b="1" dirty="0"/>
              <a:t>Identificar: </a:t>
            </a:r>
            <a:r>
              <a:rPr lang="es-ES_tradnl" sz="1600" dirty="0"/>
              <a:t>¿Cuáles son los 3 poderes del Estado?</a:t>
            </a:r>
            <a:endParaRPr lang="es-CL" sz="1600" dirty="0"/>
          </a:p>
          <a:p>
            <a:pPr marL="0" indent="0">
              <a:buNone/>
            </a:pPr>
            <a:r>
              <a:rPr lang="es-ES_tradnl" sz="1600" dirty="0"/>
              <a:t> </a:t>
            </a:r>
            <a:endParaRPr lang="es-CL" sz="1600" dirty="0"/>
          </a:p>
          <a:p>
            <a:r>
              <a:rPr lang="es-ES_tradnl" sz="1600" dirty="0"/>
              <a:t>Poder Ejecutivo: Presidente de la República y ministros</a:t>
            </a:r>
            <a:endParaRPr lang="es-CL" sz="1600" dirty="0"/>
          </a:p>
          <a:p>
            <a:r>
              <a:rPr lang="es-ES_tradnl" sz="1600" dirty="0"/>
              <a:t>Poder Legislativo: Senado y Diputados (integran el Congreso Nacional)</a:t>
            </a:r>
            <a:endParaRPr lang="es-CL" sz="1600" dirty="0"/>
          </a:p>
          <a:p>
            <a:r>
              <a:rPr lang="es-ES_tradnl" sz="1600" dirty="0"/>
              <a:t>Poder Judicial: Corte Suprema, Corte de Apelaciones y Tribunales de justicia.</a:t>
            </a:r>
            <a:endParaRPr lang="es-CL" sz="1600" dirty="0"/>
          </a:p>
          <a:p>
            <a:pPr marL="0" indent="0">
              <a:buNone/>
            </a:pPr>
            <a:r>
              <a:rPr lang="es-MX" sz="1600" dirty="0"/>
              <a:t> </a:t>
            </a:r>
            <a:endParaRPr lang="es-CL" sz="1600" dirty="0"/>
          </a:p>
          <a:p>
            <a:pPr marL="0" indent="0">
              <a:buNone/>
            </a:pPr>
            <a:r>
              <a:rPr lang="es-MX" sz="1600" dirty="0"/>
              <a:t>3.-</a:t>
            </a:r>
            <a:r>
              <a:rPr lang="es-MX" sz="1600" b="1" dirty="0"/>
              <a:t> </a:t>
            </a:r>
            <a:r>
              <a:rPr lang="es-ES_tradnl" sz="1600" b="1" dirty="0"/>
              <a:t>Nombrar: </a:t>
            </a:r>
            <a:r>
              <a:rPr lang="es-ES_tradnl" sz="1600" dirty="0"/>
              <a:t>Nombre a las autoridades políticas en la que se administra el país</a:t>
            </a:r>
            <a:endParaRPr lang="es-CL" sz="1600" dirty="0"/>
          </a:p>
          <a:p>
            <a:pPr marL="0" indent="0">
              <a:buNone/>
            </a:pPr>
            <a:r>
              <a:rPr lang="es-ES_tradnl" sz="1600" dirty="0"/>
              <a:t> </a:t>
            </a:r>
            <a:endParaRPr lang="es-CL" sz="1600" dirty="0"/>
          </a:p>
          <a:p>
            <a:pPr marL="0" indent="0">
              <a:buNone/>
            </a:pPr>
            <a:r>
              <a:rPr lang="es-ES_tradnl" sz="1600" dirty="0"/>
              <a:t>A nivel Nacional: Presidente de la República y Ministros</a:t>
            </a:r>
            <a:endParaRPr lang="es-CL" sz="1600" dirty="0"/>
          </a:p>
          <a:p>
            <a:pPr marL="0" indent="0">
              <a:buNone/>
            </a:pPr>
            <a:r>
              <a:rPr lang="es-ES_tradnl" sz="1600" dirty="0"/>
              <a:t>A nivel Regional; </a:t>
            </a:r>
            <a:r>
              <a:rPr lang="es-ES_tradnl" sz="1600" dirty="0" smtClean="0"/>
              <a:t>Intendente </a:t>
            </a:r>
            <a:r>
              <a:rPr lang="es-ES_tradnl" sz="1600" dirty="0"/>
              <a:t>Regional </a:t>
            </a:r>
            <a:r>
              <a:rPr lang="es-ES_tradnl" sz="1600" dirty="0" smtClean="0"/>
              <a:t>,  </a:t>
            </a:r>
            <a:r>
              <a:rPr lang="es-ES_tradnl" sz="1600" dirty="0"/>
              <a:t>SEREMIS y CORES.</a:t>
            </a:r>
            <a:endParaRPr lang="es-CL" sz="1600" dirty="0"/>
          </a:p>
          <a:p>
            <a:pPr marL="0" indent="0">
              <a:buNone/>
            </a:pPr>
            <a:r>
              <a:rPr lang="es-ES_tradnl" sz="1600" dirty="0"/>
              <a:t>A nivel provincial: Gobernadores</a:t>
            </a:r>
            <a:endParaRPr lang="es-CL" sz="1600" dirty="0"/>
          </a:p>
          <a:p>
            <a:pPr marL="0" indent="0">
              <a:buNone/>
            </a:pPr>
            <a:r>
              <a:rPr lang="es-ES_tradnl" sz="1600" dirty="0"/>
              <a:t>A nivel comunal: Alcaldes y concejales.</a:t>
            </a:r>
            <a:endParaRPr lang="es-CL" sz="1600" dirty="0"/>
          </a:p>
          <a:p>
            <a:endParaRPr lang="es-CL" sz="1400" dirty="0"/>
          </a:p>
        </p:txBody>
      </p:sp>
    </p:spTree>
    <p:extLst>
      <p:ext uri="{BB962C8B-B14F-4D97-AF65-F5344CB8AC3E}">
        <p14:creationId xmlns:p14="http://schemas.microsoft.com/office/powerpoint/2010/main" val="286311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596</Words>
  <Application>Microsoft Office PowerPoint</Application>
  <PresentationFormat>Presentación en pantalla (4:3)</PresentationFormat>
  <Paragraphs>97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Unidad 1 : La Constitución y la organización Política de Chile</vt:lpstr>
      <vt:lpstr>O.A: Explicar algunos elementos fundamentales de la organización democrática de Chile.</vt:lpstr>
      <vt:lpstr>¿Por qué Chile es una república?</vt:lpstr>
      <vt:lpstr>La Soberanía Popular</vt:lpstr>
      <vt:lpstr>La importancia de la Constitución</vt:lpstr>
      <vt:lpstr>División de los Poderes del Estado</vt:lpstr>
      <vt:lpstr>División de los poderes del Estado (Mapa conceptual)</vt:lpstr>
      <vt:lpstr>¿Cuáles son las  autoridades políticas del país?</vt:lpstr>
      <vt:lpstr>Revisión de actividades guía N°6</vt:lpstr>
      <vt:lpstr>Actividad 2: Habilidad: Comprender y aplicar</vt:lpstr>
      <vt:lpstr>2.-Comparar : Rellenar cuadro comparativo según las autoridades políticas del país y su cargo.</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1 : La Constitución y la organización Política de Chile</dc:title>
  <dc:creator>ETNA VIVAR</dc:creator>
  <cp:lastModifiedBy>Admin</cp:lastModifiedBy>
  <cp:revision>12</cp:revision>
  <dcterms:created xsi:type="dcterms:W3CDTF">2020-05-08T03:34:01Z</dcterms:created>
  <dcterms:modified xsi:type="dcterms:W3CDTF">2020-05-12T15:42:00Z</dcterms:modified>
</cp:coreProperties>
</file>