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xK0A/2ppU0aVskQ7OzkoWd7Pu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8154ddf3f0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8154ddf3f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8154ddf3f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8154ddf3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8154ddf3f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8154ddf3f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8154ddf3f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8154ddf3f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8154ddf3f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8154ddf3f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8154ddf3f0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8154ddf3f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8154ddf3f0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8154ddf3f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6f1f1bd9d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6f1f1bd9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6f1f1bd9d1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6f1f1bd9d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72102f883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72102f88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4" name="Shape 14"/>
        <p:cNvGrpSpPr/>
        <p:nvPr/>
      </p:nvGrpSpPr>
      <p:grpSpPr>
        <a:xfrm>
          <a:off x="0" y="0"/>
          <a:ext cx="0" cy="0"/>
          <a:chOff x="0" y="0"/>
          <a:chExt cx="0" cy="0"/>
        </a:xfrm>
      </p:grpSpPr>
      <p:sp>
        <p:nvSpPr>
          <p:cNvPr id="15" name="Google Shape;15;p14"/>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4"/>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4"/>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4"/>
          <p:cNvGrpSpPr/>
          <p:nvPr/>
        </p:nvGrpSpPr>
        <p:grpSpPr>
          <a:xfrm>
            <a:off x="9649215" y="4068923"/>
            <a:ext cx="1080904" cy="1080902"/>
            <a:chOff x="9685338" y="4460675"/>
            <a:chExt cx="1080904" cy="1080902"/>
          </a:xfrm>
        </p:grpSpPr>
        <p:sp>
          <p:nvSpPr>
            <p:cNvPr id="19" name="Google Shape;19;p14"/>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4"/>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4"/>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4"/>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3" name="Google Shape;23;p1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8" name="Shape 88"/>
        <p:cNvGrpSpPr/>
        <p:nvPr/>
      </p:nvGrpSpPr>
      <p:grpSpPr>
        <a:xfrm>
          <a:off x="0" y="0"/>
          <a:ext cx="0" cy="0"/>
          <a:chOff x="0" y="0"/>
          <a:chExt cx="0" cy="0"/>
        </a:xfrm>
      </p:grpSpPr>
      <p:sp>
        <p:nvSpPr>
          <p:cNvPr id="89" name="Google Shape;89;p2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3"/>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1" name="Google Shape;91;p2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94" name="Shape 94"/>
        <p:cNvGrpSpPr/>
        <p:nvPr/>
      </p:nvGrpSpPr>
      <p:grpSpPr>
        <a:xfrm>
          <a:off x="0" y="0"/>
          <a:ext cx="0" cy="0"/>
          <a:chOff x="0" y="0"/>
          <a:chExt cx="0" cy="0"/>
        </a:xfrm>
      </p:grpSpPr>
      <p:sp>
        <p:nvSpPr>
          <p:cNvPr id="95" name="Google Shape;95;p24"/>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4"/>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7" name="Google Shape;97;p2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6" name="Shape 26"/>
        <p:cNvGrpSpPr/>
        <p:nvPr/>
      </p:nvGrpSpPr>
      <p:grpSpPr>
        <a:xfrm>
          <a:off x="0" y="0"/>
          <a:ext cx="0" cy="0"/>
          <a:chOff x="0" y="0"/>
          <a:chExt cx="0" cy="0"/>
        </a:xfrm>
      </p:grpSpPr>
      <p:sp>
        <p:nvSpPr>
          <p:cNvPr id="27" name="Google Shape;27;p1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5"/>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29" name="Google Shape;29;p1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2" name="Shape 32"/>
        <p:cNvGrpSpPr/>
        <p:nvPr/>
      </p:nvGrpSpPr>
      <p:grpSpPr>
        <a:xfrm>
          <a:off x="0" y="0"/>
          <a:ext cx="0" cy="0"/>
          <a:chOff x="0" y="0"/>
          <a:chExt cx="0" cy="0"/>
        </a:xfrm>
      </p:grpSpPr>
      <p:sp>
        <p:nvSpPr>
          <p:cNvPr id="33" name="Google Shape;33;p1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6"/>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35" name="Google Shape;35;p16"/>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36" name="Google Shape;36;p1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39" name="Shape 39"/>
        <p:cNvGrpSpPr/>
        <p:nvPr/>
      </p:nvGrpSpPr>
      <p:grpSpPr>
        <a:xfrm>
          <a:off x="0" y="0"/>
          <a:ext cx="0" cy="0"/>
          <a:chOff x="0" y="0"/>
          <a:chExt cx="0" cy="0"/>
        </a:xfrm>
      </p:grpSpPr>
      <p:sp>
        <p:nvSpPr>
          <p:cNvPr id="40" name="Google Shape;40;p17"/>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7"/>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43" name="Google Shape;43;p17"/>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45" name="Google Shape;45;p17"/>
          <p:cNvGrpSpPr/>
          <p:nvPr/>
        </p:nvGrpSpPr>
        <p:grpSpPr>
          <a:xfrm>
            <a:off x="897399" y="2325848"/>
            <a:ext cx="1080904" cy="1080902"/>
            <a:chOff x="9685338" y="4460675"/>
            <a:chExt cx="1080904" cy="1080902"/>
          </a:xfrm>
        </p:grpSpPr>
        <p:sp>
          <p:nvSpPr>
            <p:cNvPr id="46" name="Google Shape;46;p17"/>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7"/>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17"/>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9" name="Shape 49"/>
        <p:cNvGrpSpPr/>
        <p:nvPr/>
      </p:nvGrpSpPr>
      <p:grpSpPr>
        <a:xfrm>
          <a:off x="0" y="0"/>
          <a:ext cx="0" cy="0"/>
          <a:chOff x="0" y="0"/>
          <a:chExt cx="0" cy="0"/>
        </a:xfrm>
      </p:grpSpPr>
      <p:sp>
        <p:nvSpPr>
          <p:cNvPr id="50" name="Google Shape;50;p1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2" name="Google Shape;52;p18"/>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3" name="Google Shape;53;p18"/>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4" name="Google Shape;54;p18"/>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5" name="Google Shape;55;p1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8" name="Shape 58"/>
        <p:cNvGrpSpPr/>
        <p:nvPr/>
      </p:nvGrpSpPr>
      <p:grpSpPr>
        <a:xfrm>
          <a:off x="0" y="0"/>
          <a:ext cx="0" cy="0"/>
          <a:chOff x="0" y="0"/>
          <a:chExt cx="0" cy="0"/>
        </a:xfrm>
      </p:grpSpPr>
      <p:sp>
        <p:nvSpPr>
          <p:cNvPr id="59" name="Google Shape;59;p1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3" name="Shape 63"/>
        <p:cNvGrpSpPr/>
        <p:nvPr/>
      </p:nvGrpSpPr>
      <p:grpSpPr>
        <a:xfrm>
          <a:off x="0" y="0"/>
          <a:ext cx="0" cy="0"/>
          <a:chOff x="0" y="0"/>
          <a:chExt cx="0" cy="0"/>
        </a:xfrm>
      </p:grpSpPr>
      <p:sp>
        <p:nvSpPr>
          <p:cNvPr id="64" name="Google Shape;64;p2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7" name="Shape 67"/>
        <p:cNvGrpSpPr/>
        <p:nvPr/>
      </p:nvGrpSpPr>
      <p:grpSpPr>
        <a:xfrm>
          <a:off x="0" y="0"/>
          <a:ext cx="0" cy="0"/>
          <a:chOff x="0" y="0"/>
          <a:chExt cx="0" cy="0"/>
        </a:xfrm>
      </p:grpSpPr>
      <p:sp>
        <p:nvSpPr>
          <p:cNvPr id="68" name="Google Shape;68;p21"/>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1"/>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1" name="Google Shape;71;p21"/>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72" name="Google Shape;72;p2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74" name="Google Shape;74;p21"/>
          <p:cNvGrpSpPr/>
          <p:nvPr/>
        </p:nvGrpSpPr>
        <p:grpSpPr>
          <a:xfrm>
            <a:off x="11401725" y="6229681"/>
            <a:ext cx="457200" cy="457200"/>
            <a:chOff x="11361456" y="6195813"/>
            <a:chExt cx="548640" cy="548640"/>
          </a:xfrm>
        </p:grpSpPr>
        <p:sp>
          <p:nvSpPr>
            <p:cNvPr id="75" name="Google Shape;75;p21"/>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2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78" name="Shape 78"/>
        <p:cNvGrpSpPr/>
        <p:nvPr/>
      </p:nvGrpSpPr>
      <p:grpSpPr>
        <a:xfrm>
          <a:off x="0" y="0"/>
          <a:ext cx="0" cy="0"/>
          <a:chOff x="0" y="0"/>
          <a:chExt cx="0" cy="0"/>
        </a:xfrm>
      </p:grpSpPr>
      <p:sp>
        <p:nvSpPr>
          <p:cNvPr id="79" name="Google Shape;79;p22"/>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2"/>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2"/>
          <p:cNvSpPr/>
          <p:nvPr>
            <p:ph idx="2" type="pic"/>
          </p:nvPr>
        </p:nvSpPr>
        <p:spPr>
          <a:xfrm>
            <a:off x="0" y="0"/>
            <a:ext cx="8303740" cy="6858000"/>
          </a:xfrm>
          <a:prstGeom prst="rect">
            <a:avLst/>
          </a:prstGeom>
          <a:solidFill>
            <a:srgbClr val="E1DFDF"/>
          </a:solidFill>
          <a:ln>
            <a:noFill/>
          </a:ln>
        </p:spPr>
      </p:sp>
      <p:sp>
        <p:nvSpPr>
          <p:cNvPr id="82" name="Google Shape;82;p22"/>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3" name="Google Shape;83;p2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4" name="Google Shape;84;p22"/>
          <p:cNvGrpSpPr/>
          <p:nvPr/>
        </p:nvGrpSpPr>
        <p:grpSpPr>
          <a:xfrm>
            <a:off x="11401725" y="6229681"/>
            <a:ext cx="457200" cy="457200"/>
            <a:chOff x="11361456" y="6195813"/>
            <a:chExt cx="548640" cy="548640"/>
          </a:xfrm>
        </p:grpSpPr>
        <p:sp>
          <p:nvSpPr>
            <p:cNvPr id="85" name="Google Shape;85;p22"/>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2"/>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2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8" name="Google Shape;8;p1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 name="Google Shape;9;p1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0" name="Google Shape;10;p13"/>
          <p:cNvGrpSpPr/>
          <p:nvPr/>
        </p:nvGrpSpPr>
        <p:grpSpPr>
          <a:xfrm>
            <a:off x="11401725" y="6229681"/>
            <a:ext cx="457200" cy="457200"/>
            <a:chOff x="11361456" y="6195813"/>
            <a:chExt cx="548640" cy="548640"/>
          </a:xfrm>
        </p:grpSpPr>
        <p:sp>
          <p:nvSpPr>
            <p:cNvPr id="11" name="Google Shape;11;p13"/>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3"/>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 name="Google Shape;13;p1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20.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1"/>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7200"/>
              <a:buFont typeface="Rockwell"/>
              <a:buNone/>
            </a:pPr>
            <a:r>
              <a:rPr lang="es-CL" sz="7200"/>
              <a:t>CHILE, ¿DEMOCRACIA EN DICTADURA?</a:t>
            </a:r>
            <a:br>
              <a:rPr lang="es-CL" sz="7200"/>
            </a:br>
            <a:r>
              <a:rPr lang="es-CL" sz="3600"/>
              <a:t>(1973-1990)</a:t>
            </a:r>
            <a:endParaRPr/>
          </a:p>
        </p:txBody>
      </p:sp>
      <p:sp>
        <p:nvSpPr>
          <p:cNvPr id="105" name="Google Shape;105;p1"/>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7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OBJETIVO</a:t>
            </a:r>
            <a:endParaRPr/>
          </a:p>
        </p:txBody>
      </p:sp>
      <p:sp>
        <p:nvSpPr>
          <p:cNvPr id="169" name="Google Shape;169;p2"/>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94310" lvl="0" marL="182880" rtl="0" algn="just">
              <a:lnSpc>
                <a:spcPct val="90000"/>
              </a:lnSpc>
              <a:spcBef>
                <a:spcPts val="0"/>
              </a:spcBef>
              <a:spcAft>
                <a:spcPts val="0"/>
              </a:spcAft>
              <a:buSzPts val="3060"/>
              <a:buChar char="▪"/>
            </a:pPr>
            <a:r>
              <a:rPr lang="es-CL" sz="3600"/>
              <a:t>Reconocer las diferentes visiones que existen sobre los procesos y acontecimientos del golpe de estado en 1973, mediante el </a:t>
            </a:r>
            <a:r>
              <a:rPr lang="es-CL" sz="3600"/>
              <a:t>análisis</a:t>
            </a:r>
            <a:r>
              <a:rPr lang="es-CL" sz="3600"/>
              <a:t> de fuentes </a:t>
            </a:r>
            <a:r>
              <a:rPr lang="es-CL" sz="3600"/>
              <a:t>históricas</a:t>
            </a:r>
            <a:r>
              <a:rPr lang="es-CL" sz="3600"/>
              <a:t>.</a:t>
            </a:r>
            <a:endParaRPr sz="3600"/>
          </a:p>
          <a:p>
            <a:pPr indent="0" lvl="0" marL="182880" rtl="0" algn="just">
              <a:lnSpc>
                <a:spcPct val="90000"/>
              </a:lnSpc>
              <a:spcBef>
                <a:spcPts val="1200"/>
              </a:spcBef>
              <a:spcAft>
                <a:spcPts val="0"/>
              </a:spcAft>
              <a:buSzPts val="3060"/>
              <a:buNone/>
            </a:pPr>
            <a:r>
              <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SALVADOR ALLENDE Y EL SOCIALISMO EN CHILE</a:t>
            </a:r>
            <a:endParaRPr/>
          </a:p>
        </p:txBody>
      </p:sp>
      <p:pic>
        <p:nvPicPr>
          <p:cNvPr id="175" name="Google Shape;175;p3"/>
          <p:cNvPicPr preferRelativeResize="0"/>
          <p:nvPr>
            <p:ph idx="1" type="body"/>
          </p:nvPr>
        </p:nvPicPr>
        <p:blipFill rotWithShape="1">
          <a:blip r:embed="rId3">
            <a:alphaModFix/>
          </a:blip>
          <a:srcRect b="0" l="0" r="0" t="0"/>
          <a:stretch/>
        </p:blipFill>
        <p:spPr>
          <a:xfrm>
            <a:off x="1199944" y="2549817"/>
            <a:ext cx="4467864" cy="3267126"/>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
        <p:nvSpPr>
          <p:cNvPr id="176" name="Google Shape;176;p3"/>
          <p:cNvSpPr txBox="1"/>
          <p:nvPr>
            <p:ph idx="2" type="body"/>
          </p:nvPr>
        </p:nvSpPr>
        <p:spPr>
          <a:xfrm>
            <a:off x="6373368" y="2549817"/>
            <a:ext cx="4754880" cy="3977640"/>
          </a:xfrm>
          <a:prstGeom prst="rect">
            <a:avLst/>
          </a:prstGeom>
          <a:noFill/>
          <a:ln>
            <a:noFill/>
          </a:ln>
        </p:spPr>
        <p:txBody>
          <a:bodyPr anchorCtr="0" anchor="t" bIns="45700" lIns="91425" spcFirstLastPara="1" rIns="91425" wrap="square" tIns="45700">
            <a:normAutofit/>
          </a:bodyPr>
          <a:lstStyle/>
          <a:p>
            <a:pPr indent="-182880" lvl="0" marL="182880" rtl="0" algn="just">
              <a:lnSpc>
                <a:spcPct val="90000"/>
              </a:lnSpc>
              <a:spcBef>
                <a:spcPts val="0"/>
              </a:spcBef>
              <a:spcAft>
                <a:spcPts val="0"/>
              </a:spcAft>
              <a:buSzPts val="1700"/>
              <a:buChar char="▪"/>
            </a:pPr>
            <a:r>
              <a:rPr lang="es-CL"/>
              <a:t>En las reñidas elecciones de 1970 el candidato de la Unidad Popular Salvador Allende Gossens derrotó estrechamente al abanderado de la derecha tradicional, el ex presidente Jorge Alessandri Rodríguez, por una diferencia de tan sólo 35.000 sufragios.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REFORMAS DE SU GOBIERNO</a:t>
            </a:r>
            <a:endParaRPr/>
          </a:p>
        </p:txBody>
      </p:sp>
      <p:pic>
        <p:nvPicPr>
          <p:cNvPr id="182" name="Google Shape;182;p4"/>
          <p:cNvPicPr preferRelativeResize="0"/>
          <p:nvPr>
            <p:ph idx="1" type="body"/>
          </p:nvPr>
        </p:nvPicPr>
        <p:blipFill rotWithShape="1">
          <a:blip r:embed="rId3">
            <a:alphaModFix/>
          </a:blip>
          <a:srcRect b="0" l="0" r="0" t="0"/>
          <a:stretch/>
        </p:blipFill>
        <p:spPr>
          <a:xfrm rot="-524972">
            <a:off x="597965" y="2143851"/>
            <a:ext cx="2723302" cy="3812623"/>
          </a:xfrm>
          <a:prstGeom prst="rect">
            <a:avLst/>
          </a:prstGeom>
          <a:noFill/>
          <a:ln>
            <a:noFill/>
          </a:ln>
        </p:spPr>
      </p:pic>
      <p:sp>
        <p:nvSpPr>
          <p:cNvPr id="183" name="Google Shape;183;p4"/>
          <p:cNvSpPr txBox="1"/>
          <p:nvPr>
            <p:ph idx="2" type="body"/>
          </p:nvPr>
        </p:nvSpPr>
        <p:spPr>
          <a:xfrm>
            <a:off x="6720210" y="2251632"/>
            <a:ext cx="4754880" cy="39776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s-CL"/>
              <a:t> </a:t>
            </a:r>
            <a:endParaRPr/>
          </a:p>
          <a:p>
            <a:pPr indent="0" lvl="0" marL="0" rtl="0" algn="l">
              <a:lnSpc>
                <a:spcPct val="90000"/>
              </a:lnSpc>
              <a:spcBef>
                <a:spcPts val="1200"/>
              </a:spcBef>
              <a:spcAft>
                <a:spcPts val="0"/>
              </a:spcAft>
              <a:buSzPts val="1700"/>
              <a:buNone/>
            </a:pPr>
            <a:r>
              <a:rPr lang="es-CL"/>
              <a:t>El gobierno de Salvador Allende realizó varias reformas económicas y sociales como:</a:t>
            </a:r>
            <a:endParaRPr/>
          </a:p>
          <a:p>
            <a:pPr indent="-182880" lvl="0" marL="182880" rtl="0" algn="l">
              <a:lnSpc>
                <a:spcPct val="90000"/>
              </a:lnSpc>
              <a:spcBef>
                <a:spcPts val="1200"/>
              </a:spcBef>
              <a:spcAft>
                <a:spcPts val="0"/>
              </a:spcAft>
              <a:buSzPts val="1700"/>
              <a:buChar char="▪"/>
            </a:pPr>
            <a:r>
              <a:rPr lang="es-CL"/>
              <a:t>Reforma Agraria</a:t>
            </a:r>
            <a:endParaRPr/>
          </a:p>
          <a:p>
            <a:pPr indent="-182880" lvl="0" marL="182880" rtl="0" algn="l">
              <a:lnSpc>
                <a:spcPct val="90000"/>
              </a:lnSpc>
              <a:spcBef>
                <a:spcPts val="1200"/>
              </a:spcBef>
              <a:spcAft>
                <a:spcPts val="0"/>
              </a:spcAft>
              <a:buSzPts val="1700"/>
              <a:buChar char="▪"/>
            </a:pPr>
            <a:r>
              <a:rPr lang="es-CL"/>
              <a:t>Nacionalización del cobre</a:t>
            </a:r>
            <a:endParaRPr/>
          </a:p>
          <a:p>
            <a:pPr indent="-182880" lvl="0" marL="182880" rtl="0" algn="l">
              <a:lnSpc>
                <a:spcPct val="90000"/>
              </a:lnSpc>
              <a:spcBef>
                <a:spcPts val="1200"/>
              </a:spcBef>
              <a:spcAft>
                <a:spcPts val="0"/>
              </a:spcAft>
              <a:buSzPts val="1700"/>
              <a:buChar char="▪"/>
            </a:pPr>
            <a:r>
              <a:rPr lang="es-CL"/>
              <a:t>Nacionalización de la industria</a:t>
            </a:r>
            <a:endParaRPr/>
          </a:p>
          <a:p>
            <a:pPr indent="-182880" lvl="0" marL="182880" rtl="0" algn="l">
              <a:lnSpc>
                <a:spcPct val="90000"/>
              </a:lnSpc>
              <a:spcBef>
                <a:spcPts val="1200"/>
              </a:spcBef>
              <a:spcAft>
                <a:spcPts val="0"/>
              </a:spcAft>
              <a:buSzPts val="1700"/>
              <a:buChar char="▪"/>
            </a:pPr>
            <a:r>
              <a:rPr lang="es-CL"/>
              <a:t>Ampliación del sufragio</a:t>
            </a:r>
            <a:endParaRPr/>
          </a:p>
          <a:p>
            <a:pPr indent="-182880" lvl="0" marL="182880" rtl="0" algn="l">
              <a:lnSpc>
                <a:spcPct val="90000"/>
              </a:lnSpc>
              <a:spcBef>
                <a:spcPts val="1200"/>
              </a:spcBef>
              <a:spcAft>
                <a:spcPts val="0"/>
              </a:spcAft>
              <a:buSzPts val="1700"/>
              <a:buChar char="▪"/>
            </a:pPr>
            <a:r>
              <a:rPr lang="es-CL"/>
              <a:t>Participación popular</a:t>
            </a:r>
            <a:endParaRPr/>
          </a:p>
        </p:txBody>
      </p:sp>
      <p:pic>
        <p:nvPicPr>
          <p:cNvPr descr="Resultado de imagen para reforma agraria" id="184" name="Google Shape;184;p4"/>
          <p:cNvPicPr preferRelativeResize="0"/>
          <p:nvPr/>
        </p:nvPicPr>
        <p:blipFill rotWithShape="1">
          <a:blip r:embed="rId4">
            <a:alphaModFix/>
          </a:blip>
          <a:srcRect b="0" l="0" r="0" t="0"/>
          <a:stretch/>
        </p:blipFill>
        <p:spPr>
          <a:xfrm rot="1057363">
            <a:off x="3108594" y="2534652"/>
            <a:ext cx="2465990" cy="38469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5"/>
          <p:cNvSpPr txBox="1"/>
          <p:nvPr>
            <p:ph type="title"/>
          </p:nvPr>
        </p:nvSpPr>
        <p:spPr>
          <a:xfrm>
            <a:off x="1060704" y="285944"/>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CRISIS ECONÓMICA Y DESABASTECIMIENTO</a:t>
            </a:r>
            <a:endParaRPr/>
          </a:p>
        </p:txBody>
      </p:sp>
      <p:pic>
        <p:nvPicPr>
          <p:cNvPr id="190" name="Google Shape;190;p5"/>
          <p:cNvPicPr preferRelativeResize="0"/>
          <p:nvPr>
            <p:ph idx="1" type="body"/>
          </p:nvPr>
        </p:nvPicPr>
        <p:blipFill rotWithShape="1">
          <a:blip r:embed="rId3">
            <a:alphaModFix/>
          </a:blip>
          <a:srcRect b="0" l="0" r="0" t="0"/>
          <a:stretch/>
        </p:blipFill>
        <p:spPr>
          <a:xfrm rot="-681795">
            <a:off x="312616" y="2102528"/>
            <a:ext cx="4059073" cy="2706048"/>
          </a:xfrm>
          <a:prstGeom prst="rect">
            <a:avLst/>
          </a:prstGeom>
          <a:noFill/>
          <a:ln>
            <a:noFill/>
          </a:ln>
        </p:spPr>
      </p:pic>
      <p:sp>
        <p:nvSpPr>
          <p:cNvPr id="191" name="Google Shape;191;p5"/>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p>
            <a:pPr indent="-182880" lvl="0" marL="182880" rtl="0" algn="just">
              <a:lnSpc>
                <a:spcPct val="90000"/>
              </a:lnSpc>
              <a:spcBef>
                <a:spcPts val="0"/>
              </a:spcBef>
              <a:spcAft>
                <a:spcPts val="0"/>
              </a:spcAft>
              <a:buSzPts val="1700"/>
              <a:buChar char="▪"/>
            </a:pPr>
            <a:r>
              <a:rPr lang="es-CL"/>
              <a:t>La necesidad creciente de bienes generaron manifestaciones de parte de la clase media y alta contra el gobierno de la Unidad Popular, como fueron los cacerolazos o marchas de las cacerolas vacías. Estas marchas, se originaron en el descontento social en un sector de la sociedad frente a las medidas económicas implementadas por el gobierno.</a:t>
            </a:r>
            <a:endParaRPr/>
          </a:p>
        </p:txBody>
      </p:sp>
      <p:pic>
        <p:nvPicPr>
          <p:cNvPr id="192" name="Google Shape;192;p5"/>
          <p:cNvPicPr preferRelativeResize="0"/>
          <p:nvPr/>
        </p:nvPicPr>
        <p:blipFill rotWithShape="1">
          <a:blip r:embed="rId4">
            <a:alphaModFix/>
          </a:blip>
          <a:srcRect b="0" l="0" r="0" t="0"/>
          <a:stretch/>
        </p:blipFill>
        <p:spPr>
          <a:xfrm rot="199024">
            <a:off x="1948807" y="4043103"/>
            <a:ext cx="3740561" cy="25970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6"/>
          <p:cNvSpPr txBox="1"/>
          <p:nvPr>
            <p:ph type="title"/>
          </p:nvPr>
        </p:nvSpPr>
        <p:spPr>
          <a:xfrm>
            <a:off x="1111890" y="36790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GOLPE DE ESTADO DE 1973</a:t>
            </a:r>
            <a:endParaRPr/>
          </a:p>
        </p:txBody>
      </p:sp>
      <p:pic>
        <p:nvPicPr>
          <p:cNvPr id="198" name="Google Shape;198;p6"/>
          <p:cNvPicPr preferRelativeResize="0"/>
          <p:nvPr>
            <p:ph idx="1" type="body"/>
          </p:nvPr>
        </p:nvPicPr>
        <p:blipFill rotWithShape="1">
          <a:blip r:embed="rId3">
            <a:alphaModFix/>
          </a:blip>
          <a:srcRect b="0" l="0" r="0" t="0"/>
          <a:stretch/>
        </p:blipFill>
        <p:spPr>
          <a:xfrm rot="-478935">
            <a:off x="1209400" y="2282422"/>
            <a:ext cx="3943846" cy="2216919"/>
          </a:xfrm>
          <a:prstGeom prst="rect">
            <a:avLst/>
          </a:prstGeom>
          <a:noFill/>
          <a:ln>
            <a:noFill/>
          </a:ln>
        </p:spPr>
      </p:pic>
      <p:sp>
        <p:nvSpPr>
          <p:cNvPr id="199" name="Google Shape;199;p6"/>
          <p:cNvSpPr txBox="1"/>
          <p:nvPr>
            <p:ph idx="2" type="body"/>
          </p:nvPr>
        </p:nvSpPr>
        <p:spPr>
          <a:xfrm>
            <a:off x="6740454" y="2194560"/>
            <a:ext cx="5270728" cy="4663440"/>
          </a:xfrm>
          <a:prstGeom prst="rect">
            <a:avLst/>
          </a:prstGeom>
          <a:noFill/>
          <a:ln>
            <a:noFill/>
          </a:ln>
        </p:spPr>
        <p:txBody>
          <a:bodyPr anchorCtr="0" anchor="t" bIns="45700" lIns="91425" spcFirstLastPara="1" rIns="91425" wrap="square" tIns="45700">
            <a:normAutofit/>
          </a:bodyPr>
          <a:lstStyle/>
          <a:p>
            <a:pPr indent="-182880" lvl="0" marL="182880" rtl="0" algn="just">
              <a:lnSpc>
                <a:spcPct val="90000"/>
              </a:lnSpc>
              <a:spcBef>
                <a:spcPts val="0"/>
              </a:spcBef>
              <a:spcAft>
                <a:spcPts val="0"/>
              </a:spcAft>
              <a:buSzPts val="1700"/>
              <a:buChar char="▪"/>
            </a:pPr>
            <a:r>
              <a:rPr lang="es-CL"/>
              <a:t>La crisis política, social y económica que venía socavando al gobierno de la Unidad Popular, liderado por Salvador Allende, primer presidente socialista elegido democráticamente en el mundo, hizo explosión el día 11 de septiembre de 1973. Ese día las Fuerzas Armadas dirigidas por sus más altas autoridades protagonizaron un Golpe Militar, mayoritariamente recordado como el quiebre democrático en Chile.</a:t>
            </a:r>
            <a:endParaRPr/>
          </a:p>
        </p:txBody>
      </p:sp>
      <p:pic>
        <p:nvPicPr>
          <p:cNvPr id="200" name="Google Shape;200;p6"/>
          <p:cNvPicPr preferRelativeResize="0"/>
          <p:nvPr/>
        </p:nvPicPr>
        <p:blipFill rotWithShape="1">
          <a:blip r:embed="rId4">
            <a:alphaModFix/>
          </a:blip>
          <a:srcRect b="0" l="0" r="0" t="0"/>
          <a:stretch/>
        </p:blipFill>
        <p:spPr>
          <a:xfrm rot="598218">
            <a:off x="2280683" y="4067336"/>
            <a:ext cx="4054416" cy="2279073"/>
          </a:xfrm>
          <a:prstGeom prst="rect">
            <a:avLst/>
          </a:prstGeom>
          <a:noFill/>
          <a:ln>
            <a:noFill/>
          </a:ln>
        </p:spPr>
      </p:pic>
      <p:pic>
        <p:nvPicPr>
          <p:cNvPr id="201" name="Google Shape;201;p6"/>
          <p:cNvPicPr preferRelativeResize="0"/>
          <p:nvPr/>
        </p:nvPicPr>
        <p:blipFill rotWithShape="1">
          <a:blip r:embed="rId5">
            <a:alphaModFix/>
          </a:blip>
          <a:srcRect b="0" l="0" r="0" t="0"/>
          <a:stretch/>
        </p:blipFill>
        <p:spPr>
          <a:xfrm rot="-1001120">
            <a:off x="241829" y="4610271"/>
            <a:ext cx="2613190" cy="19128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7"/>
          <p:cNvSpPr txBox="1"/>
          <p:nvPr>
            <p:ph type="title"/>
          </p:nvPr>
        </p:nvSpPr>
        <p:spPr>
          <a:xfrm>
            <a:off x="1069848" y="-154560"/>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ACTIVIDAD</a:t>
            </a:r>
            <a:endParaRPr/>
          </a:p>
        </p:txBody>
      </p:sp>
      <p:sp>
        <p:nvSpPr>
          <p:cNvPr id="207" name="Google Shape;207;p7"/>
          <p:cNvSpPr txBox="1"/>
          <p:nvPr>
            <p:ph idx="1" type="body"/>
          </p:nvPr>
        </p:nvSpPr>
        <p:spPr>
          <a:xfrm>
            <a:off x="1069848" y="2258042"/>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s-CL"/>
              <a:t>1. ¿Cuáles eran los objetivos económicos del gobierno de la Unidad Popular? </a:t>
            </a:r>
            <a:endParaRPr/>
          </a:p>
          <a:p>
            <a:pPr indent="-182880" lvl="0" marL="182880" rtl="0" algn="l">
              <a:lnSpc>
                <a:spcPct val="90000"/>
              </a:lnSpc>
              <a:spcBef>
                <a:spcPts val="1200"/>
              </a:spcBef>
              <a:spcAft>
                <a:spcPts val="0"/>
              </a:spcAft>
              <a:buSzPts val="1700"/>
              <a:buChar char="▪"/>
            </a:pPr>
            <a:r>
              <a:rPr lang="es-CL"/>
              <a:t>2. ¿Cuáles son las principales diferencias entre el modelo económico de mediados del siglo XX y el que se instauró con la Unidad Popular? </a:t>
            </a:r>
            <a:endParaRPr/>
          </a:p>
          <a:p>
            <a:pPr indent="-182880" lvl="0" marL="182880" rtl="0" algn="l">
              <a:lnSpc>
                <a:spcPct val="90000"/>
              </a:lnSpc>
              <a:spcBef>
                <a:spcPts val="1200"/>
              </a:spcBef>
              <a:spcAft>
                <a:spcPts val="0"/>
              </a:spcAft>
              <a:buSzPts val="1700"/>
              <a:buChar char="▪"/>
            </a:pPr>
            <a:r>
              <a:rPr lang="es-CL"/>
              <a:t>3. ¿Qué elementos de continuidad y cambio es posible distinguir entre las reformas emblemáticas de la Unidad Popular con respecto al gobierno de Frei Montalva? </a:t>
            </a:r>
            <a:endParaRPr/>
          </a:p>
          <a:p>
            <a:pPr indent="-182880" lvl="0" marL="182880" rtl="0" algn="l">
              <a:lnSpc>
                <a:spcPct val="90000"/>
              </a:lnSpc>
              <a:spcBef>
                <a:spcPts val="1200"/>
              </a:spcBef>
              <a:spcAft>
                <a:spcPts val="0"/>
              </a:spcAft>
              <a:buSzPts val="1700"/>
              <a:buChar char="▪"/>
            </a:pPr>
            <a:r>
              <a:rPr lang="es-CL"/>
              <a:t>4. ¿Qué importancia consideras que tiene distinguir y analizar las continuidades y los cambios para la construcción del conocimiento histórico? Fundamenta. </a:t>
            </a:r>
            <a:endParaRPr/>
          </a:p>
          <a:p>
            <a:pPr indent="-182880" lvl="0" marL="182880" rtl="0" algn="l">
              <a:lnSpc>
                <a:spcPct val="90000"/>
              </a:lnSpc>
              <a:spcBef>
                <a:spcPts val="1200"/>
              </a:spcBef>
              <a:spcAft>
                <a:spcPts val="0"/>
              </a:spcAft>
              <a:buSzPts val="1700"/>
              <a:buChar char="▪"/>
            </a:pPr>
            <a:r>
              <a:rPr lang="es-CL"/>
              <a:t>5. Sintetiza con tus palabras la evolución económica en Chile entre 1971 y 1973. 6. Infiere qué efectos pudo tener esta evolución económica en la vida cotidiana de las personas.</a:t>
            </a:r>
            <a:endParaRPr/>
          </a:p>
          <a:p>
            <a:pPr indent="-74929" lvl="0" marL="182880" rtl="0" algn="l">
              <a:lnSpc>
                <a:spcPct val="90000"/>
              </a:lnSpc>
              <a:spcBef>
                <a:spcPts val="1200"/>
              </a:spcBef>
              <a:spcAft>
                <a:spcPts val="0"/>
              </a:spcAft>
              <a:buSzPts val="1700"/>
              <a:buNone/>
            </a:pPr>
            <a:r>
              <a:t/>
            </a:r>
            <a:endParaRPr/>
          </a:p>
        </p:txBody>
      </p:sp>
      <p:sp>
        <p:nvSpPr>
          <p:cNvPr id="208" name="Google Shape;208;p7"/>
          <p:cNvSpPr txBox="1"/>
          <p:nvPr/>
        </p:nvSpPr>
        <p:spPr>
          <a:xfrm>
            <a:off x="1063752" y="1145219"/>
            <a:ext cx="1014874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L" sz="1800" u="none" cap="none" strike="noStrike">
                <a:solidFill>
                  <a:schemeClr val="dk1"/>
                </a:solidFill>
                <a:latin typeface="Rockwell"/>
                <a:ea typeface="Rockwell"/>
                <a:cs typeface="Rockwell"/>
                <a:sym typeface="Rockwell"/>
              </a:rPr>
              <a:t>Te invito a realizar la actividad propuesta en el libro de historia en la pagina 185, utilizando como referencia las fuentes y la línea de tiempo presentadas en las paginas 184-184. A continuación presentamos las preguntas: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8154ddf3f0_0_20"/>
          <p:cNvSpPr txBox="1"/>
          <p:nvPr>
            <p:ph type="title"/>
          </p:nvPr>
        </p:nvSpPr>
        <p:spPr>
          <a:xfrm>
            <a:off x="485775" y="484625"/>
            <a:ext cx="11201400" cy="1609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a:t>MODELO ECONÓMICO Y POLÍTICO DE LA DICTADURA</a:t>
            </a:r>
            <a:endParaRPr/>
          </a:p>
        </p:txBody>
      </p:sp>
      <p:pic>
        <p:nvPicPr>
          <p:cNvPr id="214" name="Google Shape;214;g18154ddf3f0_0_20"/>
          <p:cNvPicPr preferRelativeResize="0"/>
          <p:nvPr/>
        </p:nvPicPr>
        <p:blipFill>
          <a:blip r:embed="rId3">
            <a:alphaModFix/>
          </a:blip>
          <a:stretch>
            <a:fillRect/>
          </a:stretch>
        </p:blipFill>
        <p:spPr>
          <a:xfrm>
            <a:off x="412613" y="2614613"/>
            <a:ext cx="6677025" cy="3457575"/>
          </a:xfrm>
          <a:prstGeom prst="rect">
            <a:avLst/>
          </a:prstGeom>
          <a:noFill/>
          <a:ln cap="flat" cmpd="sng" w="9525">
            <a:solidFill>
              <a:schemeClr val="dk2"/>
            </a:solidFill>
            <a:prstDash val="solid"/>
            <a:round/>
            <a:headEnd len="sm" w="sm" type="none"/>
            <a:tailEnd len="sm" w="sm" type="none"/>
          </a:ln>
        </p:spPr>
      </p:pic>
      <p:pic>
        <p:nvPicPr>
          <p:cNvPr id="215" name="Google Shape;215;g18154ddf3f0_0_20"/>
          <p:cNvPicPr preferRelativeResize="0"/>
          <p:nvPr/>
        </p:nvPicPr>
        <p:blipFill>
          <a:blip r:embed="rId4">
            <a:alphaModFix/>
          </a:blip>
          <a:stretch>
            <a:fillRect/>
          </a:stretch>
        </p:blipFill>
        <p:spPr>
          <a:xfrm>
            <a:off x="7423024" y="2690824"/>
            <a:ext cx="4187949" cy="320315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8154ddf3f0_0_0"/>
          <p:cNvSpPr txBox="1"/>
          <p:nvPr>
            <p:ph type="title"/>
          </p:nvPr>
        </p:nvSpPr>
        <p:spPr>
          <a:xfrm>
            <a:off x="1069848" y="484632"/>
            <a:ext cx="10058400" cy="1609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a:t>Objetivo:</a:t>
            </a:r>
            <a:endParaRPr/>
          </a:p>
        </p:txBody>
      </p:sp>
      <p:sp>
        <p:nvSpPr>
          <p:cNvPr id="221" name="Google Shape;221;g18154ddf3f0_0_0"/>
          <p:cNvSpPr txBox="1"/>
          <p:nvPr>
            <p:ph idx="1" type="body"/>
          </p:nvPr>
        </p:nvSpPr>
        <p:spPr>
          <a:xfrm>
            <a:off x="755524" y="1964250"/>
            <a:ext cx="6016800" cy="40509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rPr lang="es-CL" sz="3900"/>
              <a:t>Explicar</a:t>
            </a:r>
            <a:r>
              <a:rPr lang="es-CL" sz="3900"/>
              <a:t> el cambio de modelo </a:t>
            </a:r>
            <a:r>
              <a:rPr lang="es-CL" sz="3900"/>
              <a:t>económico del país, dando a conocer los principios del neoliberalismo en Chile y su implementación.</a:t>
            </a:r>
            <a:endParaRPr sz="3900"/>
          </a:p>
        </p:txBody>
      </p:sp>
      <p:pic>
        <p:nvPicPr>
          <p:cNvPr id="222" name="Google Shape;222;g18154ddf3f0_0_0"/>
          <p:cNvPicPr preferRelativeResize="0"/>
          <p:nvPr/>
        </p:nvPicPr>
        <p:blipFill>
          <a:blip r:embed="rId3">
            <a:alphaModFix/>
          </a:blip>
          <a:stretch>
            <a:fillRect/>
          </a:stretch>
        </p:blipFill>
        <p:spPr>
          <a:xfrm>
            <a:off x="7381872" y="512673"/>
            <a:ext cx="3819050" cy="5796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g18154ddf3f0_0_5"/>
          <p:cNvPicPr preferRelativeResize="0"/>
          <p:nvPr/>
        </p:nvPicPr>
        <p:blipFill rotWithShape="1">
          <a:blip r:embed="rId3">
            <a:alphaModFix/>
          </a:blip>
          <a:srcRect b="2469" l="9241" r="10675" t="11189"/>
          <a:stretch/>
        </p:blipFill>
        <p:spPr>
          <a:xfrm>
            <a:off x="666750" y="180975"/>
            <a:ext cx="10487026" cy="6359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18154ddf3f0_0_10"/>
          <p:cNvPicPr preferRelativeResize="0"/>
          <p:nvPr/>
        </p:nvPicPr>
        <p:blipFill rotWithShape="1">
          <a:blip r:embed="rId3">
            <a:alphaModFix/>
          </a:blip>
          <a:srcRect b="12932" l="10836" r="10922" t="13375"/>
          <a:stretch/>
        </p:blipFill>
        <p:spPr>
          <a:xfrm>
            <a:off x="257200" y="238125"/>
            <a:ext cx="11219002" cy="59435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type="title"/>
          </p:nvPr>
        </p:nvSpPr>
        <p:spPr>
          <a:xfrm>
            <a:off x="1066798" y="227457"/>
            <a:ext cx="10058400" cy="1609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OBJETIVO</a:t>
            </a:r>
            <a:endParaRPr/>
          </a:p>
        </p:txBody>
      </p:sp>
      <p:sp>
        <p:nvSpPr>
          <p:cNvPr id="111" name="Google Shape;111;p8"/>
          <p:cNvSpPr txBox="1"/>
          <p:nvPr>
            <p:ph idx="1" type="body"/>
          </p:nvPr>
        </p:nvSpPr>
        <p:spPr>
          <a:xfrm>
            <a:off x="655500" y="1692775"/>
            <a:ext cx="10617300" cy="4050900"/>
          </a:xfrm>
          <a:prstGeom prst="rect">
            <a:avLst/>
          </a:prstGeom>
          <a:noFill/>
          <a:ln>
            <a:noFill/>
          </a:ln>
        </p:spPr>
        <p:txBody>
          <a:bodyPr anchorCtr="0" anchor="t" bIns="45700" lIns="91425" spcFirstLastPara="1" rIns="91425" wrap="square" tIns="45700">
            <a:normAutofit/>
          </a:bodyPr>
          <a:lstStyle/>
          <a:p>
            <a:pPr indent="-182880" lvl="0" marL="182880" rtl="0" algn="just">
              <a:lnSpc>
                <a:spcPct val="90000"/>
              </a:lnSpc>
              <a:spcBef>
                <a:spcPts val="0"/>
              </a:spcBef>
              <a:spcAft>
                <a:spcPts val="0"/>
              </a:spcAft>
              <a:buSzPts val="2720"/>
              <a:buChar char="▪"/>
            </a:pPr>
            <a:r>
              <a:rPr lang="es-CL" sz="3200"/>
              <a:t>Analizar la supresión del Estado de derecho y la violación sistemática de los derechos humanos durante la dictadura, mediante el análisis de fuentes escritas.</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8154ddf3f0_0_15"/>
          <p:cNvSpPr txBox="1"/>
          <p:nvPr>
            <p:ph type="title"/>
          </p:nvPr>
        </p:nvSpPr>
        <p:spPr>
          <a:xfrm>
            <a:off x="459600" y="113150"/>
            <a:ext cx="11272800" cy="1609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sz="3600"/>
              <a:t>El cambio hacia un modelo neoliberal en Chile: </a:t>
            </a:r>
            <a:r>
              <a:rPr lang="es-CL" sz="3600">
                <a:solidFill>
                  <a:schemeClr val="dk1"/>
                </a:solidFill>
              </a:rPr>
              <a:t>Los «Chicagos Boys» </a:t>
            </a:r>
            <a:endParaRPr sz="3600"/>
          </a:p>
        </p:txBody>
      </p:sp>
      <p:sp>
        <p:nvSpPr>
          <p:cNvPr id="238" name="Google Shape;238;g18154ddf3f0_0_15"/>
          <p:cNvSpPr txBox="1"/>
          <p:nvPr>
            <p:ph idx="1" type="body"/>
          </p:nvPr>
        </p:nvSpPr>
        <p:spPr>
          <a:xfrm>
            <a:off x="542925" y="1722350"/>
            <a:ext cx="4929300" cy="4535700"/>
          </a:xfrm>
          <a:prstGeom prst="rect">
            <a:avLst/>
          </a:prstGeom>
        </p:spPr>
        <p:txBody>
          <a:bodyPr anchorCtr="0" anchor="t" bIns="45700" lIns="91425" spcFirstLastPara="1" rIns="91425" wrap="square" tIns="45700">
            <a:noAutofit/>
          </a:bodyPr>
          <a:lstStyle/>
          <a:p>
            <a:pPr indent="-362918" lvl="0" marL="457200" rtl="0" algn="l">
              <a:lnSpc>
                <a:spcPct val="70000"/>
              </a:lnSpc>
              <a:spcBef>
                <a:spcPts val="1200"/>
              </a:spcBef>
              <a:spcAft>
                <a:spcPts val="0"/>
              </a:spcAft>
              <a:buSzPts val="2115"/>
              <a:buChar char="➢"/>
            </a:pPr>
            <a:r>
              <a:rPr lang="es-CL" sz="2550"/>
              <a:t>P</a:t>
            </a:r>
            <a:r>
              <a:rPr lang="es-CL" sz="2550"/>
              <a:t>rograma de política económica, denominado El Ladrillo (los problemas económicos de Chile provenían, entre otros factores, de la excesiva regulación económica del Estado)</a:t>
            </a:r>
            <a:endParaRPr sz="2550"/>
          </a:p>
          <a:p>
            <a:pPr indent="-362918" lvl="0" marL="457200" rtl="0" algn="l">
              <a:lnSpc>
                <a:spcPct val="70000"/>
              </a:lnSpc>
              <a:spcBef>
                <a:spcPts val="0"/>
              </a:spcBef>
              <a:spcAft>
                <a:spcPts val="0"/>
              </a:spcAft>
              <a:buSzPts val="2115"/>
              <a:buChar char="➢"/>
            </a:pPr>
            <a:r>
              <a:rPr lang="es-CL" sz="2550"/>
              <a:t>Cambio de modelo de desarrollo basado en la liberalización y desregulación de la economía nacional</a:t>
            </a:r>
            <a:endParaRPr sz="2550"/>
          </a:p>
          <a:p>
            <a:pPr indent="-362918" lvl="0" marL="457200" rtl="0" algn="l">
              <a:lnSpc>
                <a:spcPct val="70000"/>
              </a:lnSpc>
              <a:spcBef>
                <a:spcPts val="0"/>
              </a:spcBef>
              <a:spcAft>
                <a:spcPts val="0"/>
              </a:spcAft>
              <a:buSzPts val="2115"/>
              <a:buChar char="➢"/>
            </a:pPr>
            <a:r>
              <a:rPr lang="es-CL" sz="2550"/>
              <a:t> La apertura hacia el mercado exterior y un rol subsidiario del Estado</a:t>
            </a:r>
            <a:endParaRPr sz="2550"/>
          </a:p>
          <a:p>
            <a:pPr indent="0" lvl="0" marL="0" rtl="0" algn="l">
              <a:lnSpc>
                <a:spcPct val="70000"/>
              </a:lnSpc>
              <a:spcBef>
                <a:spcPts val="1200"/>
              </a:spcBef>
              <a:spcAft>
                <a:spcPts val="0"/>
              </a:spcAft>
              <a:buSzPts val="1018"/>
              <a:buNone/>
            </a:pPr>
            <a:r>
              <a:t/>
            </a:r>
            <a:endParaRPr sz="2450"/>
          </a:p>
        </p:txBody>
      </p:sp>
      <p:pic>
        <p:nvPicPr>
          <p:cNvPr id="239" name="Google Shape;239;g18154ddf3f0_0_15"/>
          <p:cNvPicPr preferRelativeResize="0"/>
          <p:nvPr/>
        </p:nvPicPr>
        <p:blipFill>
          <a:blip r:embed="rId3">
            <a:alphaModFix/>
          </a:blip>
          <a:stretch>
            <a:fillRect/>
          </a:stretch>
        </p:blipFill>
        <p:spPr>
          <a:xfrm>
            <a:off x="5472225" y="1855763"/>
            <a:ext cx="5982500" cy="4268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8154ddf3f0_0_25"/>
          <p:cNvSpPr txBox="1"/>
          <p:nvPr>
            <p:ph type="title"/>
          </p:nvPr>
        </p:nvSpPr>
        <p:spPr>
          <a:xfrm>
            <a:off x="381000" y="-201175"/>
            <a:ext cx="11229900" cy="1609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SzPts val="990"/>
              <a:buNone/>
            </a:pPr>
            <a:r>
              <a:rPr lang="es-CL" sz="3160"/>
              <a:t>La Nueva Política Económica: El Neoliberalismo. </a:t>
            </a:r>
            <a:endParaRPr sz="3160"/>
          </a:p>
        </p:txBody>
      </p:sp>
      <p:sp>
        <p:nvSpPr>
          <p:cNvPr id="245" name="Google Shape;245;g18154ddf3f0_0_25"/>
          <p:cNvSpPr txBox="1"/>
          <p:nvPr>
            <p:ph idx="1" type="body"/>
          </p:nvPr>
        </p:nvSpPr>
        <p:spPr>
          <a:xfrm>
            <a:off x="5557850" y="1408025"/>
            <a:ext cx="5743500" cy="5149800"/>
          </a:xfrm>
          <a:prstGeom prst="rect">
            <a:avLst/>
          </a:prstGeom>
        </p:spPr>
        <p:txBody>
          <a:bodyPr anchorCtr="0" anchor="t" bIns="45700" lIns="91425" spcFirstLastPara="1" rIns="91425" wrap="square" tIns="45700">
            <a:noAutofit/>
          </a:bodyPr>
          <a:lstStyle/>
          <a:p>
            <a:pPr indent="-344805" lvl="0" marL="457200" rtl="0" algn="l">
              <a:spcBef>
                <a:spcPts val="1200"/>
              </a:spcBef>
              <a:spcAft>
                <a:spcPts val="0"/>
              </a:spcAft>
              <a:buSzPts val="1830"/>
              <a:buChar char="❖"/>
            </a:pPr>
            <a:r>
              <a:rPr lang="es-CL" sz="2300"/>
              <a:t>Descentralización Económica del Estado: El Estado no interviene en la economía.</a:t>
            </a:r>
            <a:endParaRPr sz="2300"/>
          </a:p>
          <a:p>
            <a:pPr indent="-344805" lvl="0" marL="457200" rtl="0" algn="l">
              <a:spcBef>
                <a:spcPts val="0"/>
              </a:spcBef>
              <a:spcAft>
                <a:spcPts val="0"/>
              </a:spcAft>
              <a:buSzPts val="1830"/>
              <a:buChar char="❖"/>
            </a:pPr>
            <a:r>
              <a:rPr lang="es-CL" sz="2300"/>
              <a:t>Estado Subsidiario: El Estado participa en la economía, cuando los privados no pueden hacerlo por sí mismos. </a:t>
            </a:r>
            <a:endParaRPr sz="2300"/>
          </a:p>
          <a:p>
            <a:pPr indent="-344805" lvl="0" marL="457200" rtl="0" algn="l">
              <a:spcBef>
                <a:spcPts val="0"/>
              </a:spcBef>
              <a:spcAft>
                <a:spcPts val="0"/>
              </a:spcAft>
              <a:buSzPts val="1830"/>
              <a:buChar char="❖"/>
            </a:pPr>
            <a:r>
              <a:rPr lang="es-CL" sz="2300"/>
              <a:t>Apertura reducción importación al Comercio Exterior: de y exportación, fin los aranceles de al proteccionismo.</a:t>
            </a:r>
            <a:endParaRPr sz="2300"/>
          </a:p>
          <a:p>
            <a:pPr indent="-344805" lvl="0" marL="457200" rtl="0" algn="l">
              <a:spcBef>
                <a:spcPts val="0"/>
              </a:spcBef>
              <a:spcAft>
                <a:spcPts val="0"/>
              </a:spcAft>
              <a:buSzPts val="1830"/>
              <a:buChar char="❖"/>
            </a:pPr>
            <a:r>
              <a:rPr lang="es-CL" sz="2300"/>
              <a:t>Liberalización de los precios. </a:t>
            </a:r>
            <a:endParaRPr sz="2300"/>
          </a:p>
          <a:p>
            <a:pPr indent="-344805" lvl="0" marL="457200" rtl="0" algn="l">
              <a:spcBef>
                <a:spcPts val="0"/>
              </a:spcBef>
              <a:spcAft>
                <a:spcPts val="0"/>
              </a:spcAft>
              <a:buSzPts val="1830"/>
              <a:buChar char="❖"/>
            </a:pPr>
            <a:r>
              <a:rPr lang="es-CL" sz="2300"/>
              <a:t>Control de la </a:t>
            </a:r>
            <a:r>
              <a:rPr lang="es-CL" sz="2300"/>
              <a:t>inflación</a:t>
            </a:r>
            <a:r>
              <a:rPr lang="es-CL" sz="2300"/>
              <a:t>: Control de los sueldos públicos, reducción del gasto fiscal y aumento de impuestos (I.V.A.).</a:t>
            </a:r>
            <a:endParaRPr sz="2300"/>
          </a:p>
        </p:txBody>
      </p:sp>
      <p:pic>
        <p:nvPicPr>
          <p:cNvPr id="246" name="Google Shape;246;g18154ddf3f0_0_25"/>
          <p:cNvPicPr preferRelativeResize="0"/>
          <p:nvPr/>
        </p:nvPicPr>
        <p:blipFill>
          <a:blip r:embed="rId3">
            <a:alphaModFix/>
          </a:blip>
          <a:stretch>
            <a:fillRect/>
          </a:stretch>
        </p:blipFill>
        <p:spPr>
          <a:xfrm>
            <a:off x="523875" y="1408025"/>
            <a:ext cx="4852276" cy="2638425"/>
          </a:xfrm>
          <a:prstGeom prst="rect">
            <a:avLst/>
          </a:prstGeom>
          <a:noFill/>
          <a:ln>
            <a:noFill/>
          </a:ln>
        </p:spPr>
      </p:pic>
      <p:pic>
        <p:nvPicPr>
          <p:cNvPr id="247" name="Google Shape;247;g18154ddf3f0_0_25"/>
          <p:cNvPicPr preferRelativeResize="0"/>
          <p:nvPr/>
        </p:nvPicPr>
        <p:blipFill>
          <a:blip r:embed="rId4">
            <a:alphaModFix/>
          </a:blip>
          <a:stretch>
            <a:fillRect/>
          </a:stretch>
        </p:blipFill>
        <p:spPr>
          <a:xfrm>
            <a:off x="1666875" y="4170275"/>
            <a:ext cx="2058684" cy="2506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8154ddf3f0_0_50"/>
          <p:cNvSpPr txBox="1"/>
          <p:nvPr>
            <p:ph type="title"/>
          </p:nvPr>
        </p:nvSpPr>
        <p:spPr>
          <a:xfrm>
            <a:off x="823925" y="22650"/>
            <a:ext cx="11744400" cy="1149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a:t>Actividad </a:t>
            </a:r>
            <a:r>
              <a:rPr lang="es-CL"/>
              <a:t>página</a:t>
            </a:r>
            <a:r>
              <a:rPr lang="es-CL"/>
              <a:t> 179</a:t>
            </a:r>
            <a:endParaRPr/>
          </a:p>
        </p:txBody>
      </p:sp>
      <p:sp>
        <p:nvSpPr>
          <p:cNvPr id="253" name="Google Shape;253;g18154ddf3f0_0_50"/>
          <p:cNvSpPr txBox="1"/>
          <p:nvPr>
            <p:ph idx="1" type="body"/>
          </p:nvPr>
        </p:nvSpPr>
        <p:spPr>
          <a:xfrm>
            <a:off x="823925" y="1307023"/>
            <a:ext cx="10377600" cy="5065200"/>
          </a:xfrm>
          <a:prstGeom prst="rect">
            <a:avLst/>
          </a:prstGeom>
        </p:spPr>
        <p:txBody>
          <a:bodyPr anchorCtr="0" anchor="t" bIns="45700" lIns="91425" spcFirstLastPara="1" rIns="91425" wrap="square" tIns="45700">
            <a:normAutofit lnSpcReduction="20000"/>
          </a:bodyPr>
          <a:lstStyle/>
          <a:p>
            <a:pPr indent="0" lvl="0" marL="0" rtl="0" algn="l">
              <a:spcBef>
                <a:spcPts val="1200"/>
              </a:spcBef>
              <a:spcAft>
                <a:spcPts val="0"/>
              </a:spcAft>
              <a:buNone/>
            </a:pPr>
            <a:r>
              <a:rPr lang="es-CL" sz="2600"/>
              <a:t>Escoge una de las siguientes fuentes </a:t>
            </a:r>
            <a:r>
              <a:rPr lang="es-CL" sz="2600"/>
              <a:t>estadísticas</a:t>
            </a:r>
            <a:r>
              <a:rPr lang="es-CL" sz="2600"/>
              <a:t> y responde a las siguientes preguntas:</a:t>
            </a:r>
            <a:endParaRPr sz="2600"/>
          </a:p>
          <a:p>
            <a:pPr indent="0" lvl="0" marL="0" rtl="0" algn="l">
              <a:spcBef>
                <a:spcPts val="1200"/>
              </a:spcBef>
              <a:spcAft>
                <a:spcPts val="0"/>
              </a:spcAft>
              <a:buNone/>
            </a:pPr>
            <a:r>
              <a:t/>
            </a:r>
            <a:endParaRPr sz="2600"/>
          </a:p>
          <a:p>
            <a:pPr indent="-363855" lvl="0" marL="457200" rtl="0" algn="l">
              <a:lnSpc>
                <a:spcPct val="115000"/>
              </a:lnSpc>
              <a:spcBef>
                <a:spcPts val="1200"/>
              </a:spcBef>
              <a:spcAft>
                <a:spcPts val="0"/>
              </a:spcAft>
              <a:buSzPts val="2130"/>
              <a:buChar char="❏"/>
            </a:pPr>
            <a:r>
              <a:rPr lang="es-CL" sz="2600"/>
              <a:t>¿Qué datos muestra? ¿Qué tendencias refleja?</a:t>
            </a:r>
            <a:endParaRPr sz="2600"/>
          </a:p>
          <a:p>
            <a:pPr indent="-363855" lvl="0" marL="457200" rtl="0" algn="l">
              <a:lnSpc>
                <a:spcPct val="115000"/>
              </a:lnSpc>
              <a:spcBef>
                <a:spcPts val="0"/>
              </a:spcBef>
              <a:spcAft>
                <a:spcPts val="0"/>
              </a:spcAft>
              <a:buSzPts val="2130"/>
              <a:buChar char="❏"/>
            </a:pPr>
            <a:r>
              <a:rPr lang="es-CL" sz="2600"/>
              <a:t>¿Cómo se relacionan las tendencias registradas con los pilares del neoliberalismo descritos en clases? </a:t>
            </a:r>
            <a:endParaRPr sz="2600"/>
          </a:p>
          <a:p>
            <a:pPr indent="-363855" lvl="0" marL="457200" rtl="0" algn="l">
              <a:lnSpc>
                <a:spcPct val="115000"/>
              </a:lnSpc>
              <a:spcBef>
                <a:spcPts val="0"/>
              </a:spcBef>
              <a:spcAft>
                <a:spcPts val="0"/>
              </a:spcAft>
              <a:buSzPts val="2130"/>
              <a:buChar char="❏"/>
            </a:pPr>
            <a:r>
              <a:rPr lang="es-CL" sz="2600"/>
              <a:t>¿Qué pueden concluir respecto de los efectos económicos de la implementación del modelo neoliberal en Chile?  </a:t>
            </a:r>
            <a:endParaRPr sz="2600"/>
          </a:p>
          <a:p>
            <a:pPr indent="-363855" lvl="0" marL="457200" rtl="0" algn="l">
              <a:lnSpc>
                <a:spcPct val="115000"/>
              </a:lnSpc>
              <a:spcBef>
                <a:spcPts val="0"/>
              </a:spcBef>
              <a:spcAft>
                <a:spcPts val="0"/>
              </a:spcAft>
              <a:buSzPts val="2130"/>
              <a:buChar char="❏"/>
            </a:pPr>
            <a:r>
              <a:rPr lang="es-CL" sz="2600"/>
              <a:t>¿Qué elementos de continuidad y qué elementos de cambios pueden identificar entre el sistema económico actual y el aplicado entre 1973 y 1990? </a:t>
            </a:r>
            <a:r>
              <a:rPr lang="es-CL" sz="2600"/>
              <a:t>Fundamenten</a:t>
            </a:r>
            <a:r>
              <a:rPr lang="es-CL" sz="2600"/>
              <a:t> con ejemplos concretos.</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g16f1f1bd9d1_0_0"/>
          <p:cNvPicPr preferRelativeResize="0"/>
          <p:nvPr/>
        </p:nvPicPr>
        <p:blipFill rotWithShape="1">
          <a:blip r:embed="rId3">
            <a:alphaModFix/>
          </a:blip>
          <a:srcRect b="12096" l="4374" r="3924" t="35698"/>
          <a:stretch/>
        </p:blipFill>
        <p:spPr>
          <a:xfrm>
            <a:off x="473450" y="757225"/>
            <a:ext cx="11275651" cy="3443300"/>
          </a:xfrm>
          <a:prstGeom prst="rect">
            <a:avLst/>
          </a:prstGeom>
          <a:noFill/>
          <a:ln>
            <a:noFill/>
          </a:ln>
        </p:spPr>
      </p:pic>
      <p:sp>
        <p:nvSpPr>
          <p:cNvPr id="117" name="Google Shape;117;g16f1f1bd9d1_0_0"/>
          <p:cNvSpPr txBox="1"/>
          <p:nvPr/>
        </p:nvSpPr>
        <p:spPr>
          <a:xfrm>
            <a:off x="1674000" y="142875"/>
            <a:ext cx="8844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CL" sz="2600">
                <a:solidFill>
                  <a:srgbClr val="FF9900"/>
                </a:solidFill>
              </a:rPr>
              <a:t>Supresión del Estado de Derecho durante la dictadura</a:t>
            </a:r>
            <a:endParaRPr b="1" sz="2600">
              <a:solidFill>
                <a:srgbClr val="FF9900"/>
              </a:solidFill>
            </a:endParaRPr>
          </a:p>
        </p:txBody>
      </p:sp>
      <p:sp>
        <p:nvSpPr>
          <p:cNvPr id="118" name="Google Shape;118;g16f1f1bd9d1_0_0"/>
          <p:cNvSpPr txBox="1"/>
          <p:nvPr/>
        </p:nvSpPr>
        <p:spPr>
          <a:xfrm>
            <a:off x="231900" y="4500550"/>
            <a:ext cx="117282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sz="2300"/>
              <a:t>1</a:t>
            </a:r>
            <a:r>
              <a:rPr lang="es-CL" sz="2300"/>
              <a:t>. Observa con atención la línea de tiempo. ¿Cómo crees que los hitos allí mencionados afectaron a la sociedad chilena de esa época?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rPr lang="es-CL" sz="2300"/>
              <a:t>2. ¿Qué sabes sobre el proceso histórico que estudiarás en esta lección? ¿De dónde vienen tus conocimientos sobre él?</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6f1f1bd9d1_0_12"/>
          <p:cNvSpPr txBox="1"/>
          <p:nvPr>
            <p:ph type="title"/>
          </p:nvPr>
        </p:nvSpPr>
        <p:spPr>
          <a:xfrm>
            <a:off x="414350" y="0"/>
            <a:ext cx="11558700" cy="1171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sz="4100"/>
              <a:t>¿Que es la </a:t>
            </a:r>
            <a:r>
              <a:rPr lang="es-CL" sz="4100"/>
              <a:t>supresión</a:t>
            </a:r>
            <a:r>
              <a:rPr lang="es-CL" sz="4100"/>
              <a:t> del estado de derecho?</a:t>
            </a:r>
            <a:endParaRPr sz="4100"/>
          </a:p>
        </p:txBody>
      </p:sp>
      <p:sp>
        <p:nvSpPr>
          <p:cNvPr id="124" name="Google Shape;124;g16f1f1bd9d1_0_12"/>
          <p:cNvSpPr txBox="1"/>
          <p:nvPr>
            <p:ph idx="1" type="body"/>
          </p:nvPr>
        </p:nvSpPr>
        <p:spPr>
          <a:xfrm>
            <a:off x="242900" y="1279425"/>
            <a:ext cx="6772200" cy="52785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s-CL" sz="2500"/>
              <a:t>Es la forma en que </a:t>
            </a:r>
            <a:r>
              <a:rPr b="1" lang="es-CL" sz="2500"/>
              <a:t>el Estado se rige sobre la ley</a:t>
            </a:r>
            <a:r>
              <a:rPr lang="es-CL" sz="2500"/>
              <a:t> y constituye la máxima autoridad, es decir, </a:t>
            </a:r>
            <a:r>
              <a:rPr b="1" lang="es-CL" sz="2500"/>
              <a:t>existe un marco jurídico que regula</a:t>
            </a:r>
            <a:r>
              <a:rPr lang="es-CL" sz="2500"/>
              <a:t> tanto a las autoridades como a la población en general. </a:t>
            </a:r>
            <a:endParaRPr sz="2500"/>
          </a:p>
          <a:p>
            <a:pPr indent="0" lvl="0" marL="0" rtl="0" algn="l">
              <a:spcBef>
                <a:spcPts val="1200"/>
              </a:spcBef>
              <a:spcAft>
                <a:spcPts val="0"/>
              </a:spcAft>
              <a:buNone/>
            </a:pPr>
            <a:r>
              <a:rPr lang="es-CL" sz="2500"/>
              <a:t>Además, el poder estatal está distribuido en diferentes órganos y </a:t>
            </a:r>
            <a:r>
              <a:rPr b="1" lang="es-CL" sz="2500"/>
              <a:t>se garantiza el resguardo y respeto de los Derechos Humanos</a:t>
            </a:r>
            <a:r>
              <a:rPr lang="es-CL" sz="2500"/>
              <a:t>.</a:t>
            </a:r>
            <a:endParaRPr sz="2500"/>
          </a:p>
          <a:p>
            <a:pPr indent="0" lvl="0" marL="0" rtl="0" algn="l">
              <a:spcBef>
                <a:spcPts val="1200"/>
              </a:spcBef>
              <a:spcAft>
                <a:spcPts val="0"/>
              </a:spcAft>
              <a:buNone/>
            </a:pPr>
            <a:r>
              <a:t/>
            </a:r>
            <a:endParaRPr sz="2500"/>
          </a:p>
          <a:p>
            <a:pPr indent="0" lvl="0" marL="0" rtl="0" algn="l">
              <a:spcBef>
                <a:spcPts val="1200"/>
              </a:spcBef>
              <a:spcAft>
                <a:spcPts val="0"/>
              </a:spcAft>
              <a:buNone/>
            </a:pPr>
            <a:r>
              <a:rPr lang="es-CL" sz="2500"/>
              <a:t>Al hablar de </a:t>
            </a:r>
            <a:r>
              <a:rPr lang="es-CL" sz="2500"/>
              <a:t>supresión</a:t>
            </a:r>
            <a:r>
              <a:rPr lang="es-CL" sz="2500"/>
              <a:t> del estado de derecho nos referimos a que las condiciones mencionadas previamente no se cumplen, ya sea en forma parcial o total</a:t>
            </a:r>
            <a:endParaRPr sz="2500"/>
          </a:p>
        </p:txBody>
      </p:sp>
      <p:pic>
        <p:nvPicPr>
          <p:cNvPr id="125" name="Google Shape;125;g16f1f1bd9d1_0_12"/>
          <p:cNvPicPr preferRelativeResize="0"/>
          <p:nvPr/>
        </p:nvPicPr>
        <p:blipFill>
          <a:blip r:embed="rId3">
            <a:alphaModFix/>
          </a:blip>
          <a:stretch>
            <a:fillRect/>
          </a:stretch>
        </p:blipFill>
        <p:spPr>
          <a:xfrm>
            <a:off x="7315275" y="1566849"/>
            <a:ext cx="4433900" cy="443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COMIENZO DE LA DICTADURA DE AUGUSTO PINOCHET</a:t>
            </a:r>
            <a:endParaRPr/>
          </a:p>
        </p:txBody>
      </p:sp>
      <p:pic>
        <p:nvPicPr>
          <p:cNvPr id="131" name="Google Shape;131;p9"/>
          <p:cNvPicPr preferRelativeResize="0"/>
          <p:nvPr>
            <p:ph idx="1" type="body"/>
          </p:nvPr>
        </p:nvPicPr>
        <p:blipFill rotWithShape="1">
          <a:blip r:embed="rId3">
            <a:alphaModFix/>
          </a:blip>
          <a:srcRect b="0" l="0" r="0" t="0"/>
          <a:stretch/>
        </p:blipFill>
        <p:spPr>
          <a:xfrm rot="-497436">
            <a:off x="952256" y="2430077"/>
            <a:ext cx="3617700" cy="2060028"/>
          </a:xfrm>
          <a:prstGeom prst="rect">
            <a:avLst/>
          </a:prstGeom>
          <a:noFill/>
          <a:ln>
            <a:noFill/>
          </a:ln>
        </p:spPr>
      </p:pic>
      <p:pic>
        <p:nvPicPr>
          <p:cNvPr id="132" name="Google Shape;132;p9"/>
          <p:cNvPicPr preferRelativeResize="0"/>
          <p:nvPr/>
        </p:nvPicPr>
        <p:blipFill rotWithShape="1">
          <a:blip r:embed="rId4">
            <a:alphaModFix/>
          </a:blip>
          <a:srcRect b="0" l="0" r="0" t="0"/>
          <a:stretch/>
        </p:blipFill>
        <p:spPr>
          <a:xfrm rot="385305">
            <a:off x="4601580" y="2294763"/>
            <a:ext cx="2224909" cy="3084533"/>
          </a:xfrm>
          <a:prstGeom prst="rect">
            <a:avLst/>
          </a:prstGeom>
          <a:noFill/>
          <a:ln>
            <a:noFill/>
          </a:ln>
        </p:spPr>
      </p:pic>
      <p:pic>
        <p:nvPicPr>
          <p:cNvPr id="133" name="Google Shape;133;p9"/>
          <p:cNvPicPr preferRelativeResize="0"/>
          <p:nvPr/>
        </p:nvPicPr>
        <p:blipFill rotWithShape="1">
          <a:blip r:embed="rId5">
            <a:alphaModFix/>
          </a:blip>
          <a:srcRect b="0" l="0" r="0" t="0"/>
          <a:stretch/>
        </p:blipFill>
        <p:spPr>
          <a:xfrm rot="-402453">
            <a:off x="6992007" y="2287971"/>
            <a:ext cx="3865520" cy="25678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10"/>
          <p:cNvSpPr txBox="1"/>
          <p:nvPr>
            <p:ph type="title"/>
          </p:nvPr>
        </p:nvSpPr>
        <p:spPr>
          <a:xfrm>
            <a:off x="1069848" y="369018"/>
            <a:ext cx="10058400" cy="16093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a:t>IMPLEMENTACIÓN DEL NEOLIBERALISMO</a:t>
            </a:r>
            <a:endParaRPr/>
          </a:p>
        </p:txBody>
      </p:sp>
      <p:pic>
        <p:nvPicPr>
          <p:cNvPr id="139" name="Google Shape;139;p10"/>
          <p:cNvPicPr preferRelativeResize="0"/>
          <p:nvPr>
            <p:ph idx="1" type="body"/>
          </p:nvPr>
        </p:nvPicPr>
        <p:blipFill rotWithShape="1">
          <a:blip r:embed="rId3">
            <a:alphaModFix/>
          </a:blip>
          <a:srcRect b="0" l="0" r="0" t="0"/>
          <a:stretch/>
        </p:blipFill>
        <p:spPr>
          <a:xfrm>
            <a:off x="418333" y="2146738"/>
            <a:ext cx="6140121" cy="4150576"/>
          </a:xfrm>
          <a:prstGeom prst="rect">
            <a:avLst/>
          </a:prstGeom>
          <a:noFill/>
          <a:ln cap="sq" cmpd="thickThin" w="88900">
            <a:solidFill>
              <a:srgbClr val="000000"/>
            </a:solidFill>
            <a:prstDash val="solid"/>
            <a:miter lim="800000"/>
            <a:headEnd len="sm" w="sm" type="none"/>
            <a:tailEnd len="sm" w="sm" type="none"/>
          </a:ln>
        </p:spPr>
      </p:pic>
      <p:sp>
        <p:nvSpPr>
          <p:cNvPr id="140" name="Google Shape;140;p10"/>
          <p:cNvSpPr txBox="1"/>
          <p:nvPr>
            <p:ph idx="2" type="body"/>
          </p:nvPr>
        </p:nvSpPr>
        <p:spPr>
          <a:xfrm>
            <a:off x="7025009" y="2197188"/>
            <a:ext cx="4754880" cy="397764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1700"/>
              <a:buChar char="▪"/>
            </a:pPr>
            <a:r>
              <a:rPr lang="es-CL"/>
              <a:t>Las reformas neoliberales implementadas en Chile durante las décadas de 1970 y 1980, significaron en términos económicos y sociales la proyección de una nueva manera de afrontar el desarrollo de la sociedad, constituyéndose en una revisión radical de la política económica del país durante los últimos tres cuartos del siglo XX..</a:t>
            </a:r>
            <a:endParaRPr/>
          </a:p>
          <a:p>
            <a:pPr indent="-182880" lvl="0" marL="182880" rtl="0" algn="l">
              <a:lnSpc>
                <a:spcPct val="90000"/>
              </a:lnSpc>
              <a:spcBef>
                <a:spcPts val="1200"/>
              </a:spcBef>
              <a:spcAft>
                <a:spcPts val="0"/>
              </a:spcAft>
              <a:buSzPts val="1700"/>
              <a:buChar char="▪"/>
            </a:pPr>
            <a:r>
              <a:rPr lang="es-CL"/>
              <a:t> Finalmente, el golpe de Estado del 11 de septiembre de 1973 conllevó la puesta en marcha de una nueva política económica, hasta el momento no aplicada en el país.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11"/>
          <p:cNvSpPr txBox="1"/>
          <p:nvPr>
            <p:ph type="title"/>
          </p:nvPr>
        </p:nvSpPr>
        <p:spPr>
          <a:xfrm>
            <a:off x="205775" y="170300"/>
            <a:ext cx="11581500" cy="160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sz="4800"/>
              <a:t>VULNERACIÓN DE LOS DERECHOS HUMANOS </a:t>
            </a:r>
            <a:endParaRPr sz="4800"/>
          </a:p>
        </p:txBody>
      </p:sp>
      <p:pic>
        <p:nvPicPr>
          <p:cNvPr id="146" name="Google Shape;146;p11"/>
          <p:cNvPicPr preferRelativeResize="0"/>
          <p:nvPr>
            <p:ph idx="1" type="body"/>
          </p:nvPr>
        </p:nvPicPr>
        <p:blipFill rotWithShape="1">
          <a:blip r:embed="rId3">
            <a:alphaModFix/>
          </a:blip>
          <a:srcRect b="0" l="0" r="0" t="0"/>
          <a:stretch/>
        </p:blipFill>
        <p:spPr>
          <a:xfrm rot="-645823">
            <a:off x="396330" y="1988605"/>
            <a:ext cx="3637173" cy="2383351"/>
          </a:xfrm>
          <a:prstGeom prst="rect">
            <a:avLst/>
          </a:prstGeom>
          <a:noFill/>
          <a:ln>
            <a:noFill/>
          </a:ln>
        </p:spPr>
      </p:pic>
      <p:sp>
        <p:nvSpPr>
          <p:cNvPr id="147" name="Google Shape;147;p11"/>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s-CL"/>
              <a:t>A partir del golpe de Estado y teniendo como base ideológica la Doctrina de Seguridad Nacional, se puso en práctica en Chile una política de Estado represiva que tuvo como objetivo sofocar toda amenaza al nuevo orden establecido, recurriendo para ello a la detención, la tortura, el asesinato y el exilio. Estas acciones afectaron a miles de chilenos entre políticos de izquierda, dirigentes sindicales y simpatizantes del depuesto gobierno de la Unidad Popular.</a:t>
            </a:r>
            <a:endParaRPr/>
          </a:p>
        </p:txBody>
      </p:sp>
      <p:pic>
        <p:nvPicPr>
          <p:cNvPr id="148" name="Google Shape;148;p11"/>
          <p:cNvPicPr preferRelativeResize="0"/>
          <p:nvPr/>
        </p:nvPicPr>
        <p:blipFill rotWithShape="1">
          <a:blip r:embed="rId4">
            <a:alphaModFix/>
          </a:blip>
          <a:srcRect b="0" l="0" r="0" t="0"/>
          <a:stretch/>
        </p:blipFill>
        <p:spPr>
          <a:xfrm rot="435451">
            <a:off x="2056536" y="3975749"/>
            <a:ext cx="3701052" cy="24152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12"/>
          <p:cNvSpPr txBox="1"/>
          <p:nvPr>
            <p:ph type="title"/>
          </p:nvPr>
        </p:nvSpPr>
        <p:spPr>
          <a:xfrm>
            <a:off x="774750" y="75050"/>
            <a:ext cx="10642500" cy="160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400"/>
              <a:buFont typeface="Rockwell"/>
              <a:buNone/>
            </a:pPr>
            <a:r>
              <a:rPr lang="es-CL" sz="4200"/>
              <a:t>¿EXISTIÓ DEMOCRACIA DURANTE ESTE PERÍODO?</a:t>
            </a:r>
            <a:endParaRPr sz="4200"/>
          </a:p>
        </p:txBody>
      </p:sp>
      <p:pic>
        <p:nvPicPr>
          <p:cNvPr id="154" name="Google Shape;154;p12"/>
          <p:cNvPicPr preferRelativeResize="0"/>
          <p:nvPr>
            <p:ph idx="1" type="body"/>
          </p:nvPr>
        </p:nvPicPr>
        <p:blipFill rotWithShape="1">
          <a:blip r:embed="rId3">
            <a:alphaModFix/>
          </a:blip>
          <a:srcRect b="0" l="0" r="0" t="0"/>
          <a:stretch/>
        </p:blipFill>
        <p:spPr>
          <a:xfrm>
            <a:off x="943672" y="1687782"/>
            <a:ext cx="4164900" cy="2653800"/>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pic>
        <p:nvPicPr>
          <p:cNvPr id="155" name="Google Shape;155;p12"/>
          <p:cNvPicPr preferRelativeResize="0"/>
          <p:nvPr>
            <p:ph idx="2" type="body"/>
          </p:nvPr>
        </p:nvPicPr>
        <p:blipFill rotWithShape="1">
          <a:blip r:embed="rId4">
            <a:alphaModFix/>
          </a:blip>
          <a:srcRect b="0" l="0" r="0" t="0"/>
          <a:stretch/>
        </p:blipFill>
        <p:spPr>
          <a:xfrm>
            <a:off x="6330938" y="1691220"/>
            <a:ext cx="4557000" cy="2646900"/>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
        <p:nvSpPr>
          <p:cNvPr id="156" name="Google Shape;156;p12"/>
          <p:cNvSpPr txBox="1"/>
          <p:nvPr/>
        </p:nvSpPr>
        <p:spPr>
          <a:xfrm>
            <a:off x="371475" y="4721075"/>
            <a:ext cx="11315700" cy="1800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1"/>
              </a:buClr>
              <a:buSzPts val="2100"/>
              <a:buChar char="●"/>
            </a:pPr>
            <a:r>
              <a:rPr b="1" lang="es-CL" sz="2100">
                <a:solidFill>
                  <a:schemeClr val="dk1"/>
                </a:solidFill>
              </a:rPr>
              <a:t>Entre las medidas represivas se encontraban detenciones, amedrentamiento, secuestros, desaparición de personas, torturas, expulsión o exilio del país, relegación y exoneración por motivos políticos. </a:t>
            </a:r>
            <a:endParaRPr b="1" sz="2100">
              <a:solidFill>
                <a:schemeClr val="dk1"/>
              </a:solidFill>
            </a:endParaRPr>
          </a:p>
          <a:p>
            <a:pPr indent="0" lvl="0" marL="457200" rtl="0" algn="l">
              <a:spcBef>
                <a:spcPts val="0"/>
              </a:spcBef>
              <a:spcAft>
                <a:spcPts val="0"/>
              </a:spcAft>
              <a:buNone/>
            </a:pPr>
            <a:r>
              <a:t/>
            </a:r>
            <a:endParaRPr b="1" sz="2100">
              <a:solidFill>
                <a:schemeClr val="dk1"/>
              </a:solidFill>
            </a:endParaRPr>
          </a:p>
          <a:p>
            <a:pPr indent="-361950" lvl="0" marL="457200" rtl="0" algn="l">
              <a:spcBef>
                <a:spcPts val="0"/>
              </a:spcBef>
              <a:spcAft>
                <a:spcPts val="0"/>
              </a:spcAft>
              <a:buClr>
                <a:schemeClr val="dk1"/>
              </a:buClr>
              <a:buSzPts val="2100"/>
              <a:buChar char="●"/>
            </a:pPr>
            <a:r>
              <a:rPr b="1" lang="es-CL" sz="2100">
                <a:solidFill>
                  <a:schemeClr val="dk1"/>
                </a:solidFill>
              </a:rPr>
              <a:t>Estas prácticas significaron la violación sistemática de los Derechos Humanos.</a:t>
            </a:r>
            <a:endParaRPr b="1" sz="2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72102f883a_0_0"/>
          <p:cNvSpPr txBox="1"/>
          <p:nvPr>
            <p:ph type="title"/>
          </p:nvPr>
        </p:nvSpPr>
        <p:spPr>
          <a:xfrm>
            <a:off x="1066800" y="142877"/>
            <a:ext cx="10058400" cy="120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sz="5200"/>
              <a:t>Organismos represivos en Chile</a:t>
            </a:r>
            <a:endParaRPr sz="5200"/>
          </a:p>
        </p:txBody>
      </p:sp>
      <p:sp>
        <p:nvSpPr>
          <p:cNvPr id="162" name="Google Shape;162;g172102f883a_0_0"/>
          <p:cNvSpPr txBox="1"/>
          <p:nvPr>
            <p:ph idx="1" type="body"/>
          </p:nvPr>
        </p:nvSpPr>
        <p:spPr>
          <a:xfrm>
            <a:off x="555498" y="1537335"/>
            <a:ext cx="4755000" cy="39777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rPr lang="es-CL"/>
              <a:t>Dirección de Inteligencia Nacional (DINA)</a:t>
            </a:r>
            <a:endParaRPr/>
          </a:p>
          <a:p>
            <a:pPr indent="0" lvl="0" marL="0" rtl="0" algn="l">
              <a:spcBef>
                <a:spcPts val="1200"/>
              </a:spcBef>
              <a:spcAft>
                <a:spcPts val="0"/>
              </a:spcAft>
              <a:buNone/>
            </a:pPr>
            <a:r>
              <a:rPr lang="es-CL"/>
              <a:t>Fue creada oficialmente el 14 de junio de 1974. Era un organismo autónomo, con recursos propios y dependiente únicamente de la Junta Militar, particularmente de Augusto Pinochet. Su director fue Manuel Contreras. La DINA contó con una serie de lugares clandestinos en todo el país. En ellos se mantenía en secreto a los prisioneros, </a:t>
            </a:r>
            <a:r>
              <a:rPr lang="es-CL"/>
              <a:t>sometiéndolos</a:t>
            </a:r>
            <a:r>
              <a:rPr lang="es-CL"/>
              <a:t> a torturas y fueron asesinadas muchas personas.</a:t>
            </a:r>
            <a:endParaRPr/>
          </a:p>
        </p:txBody>
      </p:sp>
      <p:sp>
        <p:nvSpPr>
          <p:cNvPr id="163" name="Google Shape;163;g172102f883a_0_0"/>
          <p:cNvSpPr txBox="1"/>
          <p:nvPr>
            <p:ph idx="2" type="body"/>
          </p:nvPr>
        </p:nvSpPr>
        <p:spPr>
          <a:xfrm>
            <a:off x="6464249" y="1651635"/>
            <a:ext cx="4755000" cy="39777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rPr lang="es-CL"/>
              <a:t>Central Nacional de Informaciones (CNI)</a:t>
            </a:r>
            <a:endParaRPr/>
          </a:p>
          <a:p>
            <a:pPr indent="0" lvl="0" marL="0" rtl="0" algn="l">
              <a:spcBef>
                <a:spcPts val="1200"/>
              </a:spcBef>
              <a:spcAft>
                <a:spcPts val="0"/>
              </a:spcAft>
              <a:buNone/>
            </a:pPr>
            <a:r>
              <a:rPr lang="es-CL"/>
              <a:t>En 1977 la Junta Militar decidió disolver la DINA. En su lugar creó la Central Nacional de Informaciones (CNI), que mantuvo su actividad hasta el retorno a la democracia en 1990. Inicialmente bajo el mando de Odlanier Mena, la CNI mantuvo las facultades y las prácticas represivas de su antecesora, la DINA, aunque en una escala menor.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po de madera">
  <a:themeElements>
    <a:clrScheme name="Tipo de madera">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2017-10-03T01:09:33Z</dcterms:created>
  <dc:creator>miguel zarzuri alave</dc:creator>
</cp:coreProperties>
</file>