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62" r:id="rId3"/>
    <p:sldId id="257" r:id="rId4"/>
    <p:sldId id="258" r:id="rId5"/>
    <p:sldId id="259" r:id="rId6"/>
    <p:sldId id="260" r:id="rId7"/>
    <p:sldId id="264" r:id="rId8"/>
    <p:sldId id="261" r:id="rId9"/>
    <p:sldId id="263" r:id="rId10"/>
    <p:sldId id="265" r:id="rId11"/>
    <p:sldId id="270" r:id="rId12"/>
    <p:sldId id="266" r:id="rId13"/>
    <p:sldId id="271" r:id="rId14"/>
    <p:sldId id="267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9C04"/>
    <a:srgbClr val="CC7D0A"/>
    <a:srgbClr val="BFA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A48C8-9295-4CC2-A24A-9B8EE29421FA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E2722-12CD-4343-A73A-5A94B85D94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4593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5459-9BCF-4A16-8F52-F56B930CEB58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48C4-E779-4227-9909-9BF54DD3F9A7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5459-9BCF-4A16-8F52-F56B930CEB58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48C4-E779-4227-9909-9BF54DD3F9A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5459-9BCF-4A16-8F52-F56B930CEB58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48C4-E779-4227-9909-9BF54DD3F9A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5459-9BCF-4A16-8F52-F56B930CEB58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48C4-E779-4227-9909-9BF54DD3F9A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5459-9BCF-4A16-8F52-F56B930CEB58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48C4-E779-4227-9909-9BF54DD3F9A7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5459-9BCF-4A16-8F52-F56B930CEB58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48C4-E779-4227-9909-9BF54DD3F9A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5459-9BCF-4A16-8F52-F56B930CEB58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48C4-E779-4227-9909-9BF54DD3F9A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5459-9BCF-4A16-8F52-F56B930CEB58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48C4-E779-4227-9909-9BF54DD3F9A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5459-9BCF-4A16-8F52-F56B930CEB58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48C4-E779-4227-9909-9BF54DD3F9A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5459-9BCF-4A16-8F52-F56B930CEB58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48C4-E779-4227-9909-9BF54DD3F9A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5459-9BCF-4A16-8F52-F56B930CEB58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5548C4-E779-4227-9909-9BF54DD3F9A7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405459-9BCF-4A16-8F52-F56B930CEB58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5548C4-E779-4227-9909-9BF54DD3F9A7}" type="slidenum">
              <a:rPr lang="es-CL" smtClean="0"/>
              <a:t>‹Nº›</a:t>
            </a:fld>
            <a:endParaRPr lang="es-C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8640960" cy="1584176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chemeClr val="tx1"/>
                </a:solidFill>
                <a:effectLst/>
              </a:rPr>
              <a:t>Unidad 2:  El proceso de independencia de Chile y la construcción de la nación</a:t>
            </a:r>
            <a:r>
              <a:rPr lang="es-CL" sz="3600" dirty="0">
                <a:effectLst/>
              </a:rPr>
              <a:t>.</a:t>
            </a:r>
            <a:r>
              <a:rPr lang="es-CL" sz="3600" dirty="0"/>
              <a:t>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012160" y="4437112"/>
            <a:ext cx="2520280" cy="1296144"/>
          </a:xfrm>
        </p:spPr>
        <p:txBody>
          <a:bodyPr>
            <a:noAutofit/>
          </a:bodyPr>
          <a:lstStyle/>
          <a:p>
            <a:r>
              <a:rPr lang="es-CL" sz="1800" dirty="0"/>
              <a:t>Historia y Geografía</a:t>
            </a:r>
          </a:p>
          <a:p>
            <a:r>
              <a:rPr lang="es-CL" sz="1800" dirty="0"/>
              <a:t>Profesora : Etna Vivar N.</a:t>
            </a:r>
          </a:p>
          <a:p>
            <a:r>
              <a:rPr lang="es-CL" sz="1800" dirty="0"/>
              <a:t>Curso: Sexto Básico</a:t>
            </a:r>
          </a:p>
        </p:txBody>
      </p:sp>
      <p:pic>
        <p:nvPicPr>
          <p:cNvPr id="1026" name="Picture 2" descr="Independencia de Chile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74878"/>
            <a:ext cx="4420924" cy="32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894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95537" y="980728"/>
            <a:ext cx="417646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    </a:t>
            </a:r>
          </a:p>
          <a:p>
            <a:r>
              <a:rPr lang="es-CL" sz="2400" b="1" dirty="0">
                <a:solidFill>
                  <a:schemeClr val="tx2"/>
                </a:solidFill>
              </a:rPr>
              <a:t>    </a:t>
            </a:r>
            <a:r>
              <a:rPr lang="es-CL" sz="2000" b="1" dirty="0">
                <a:solidFill>
                  <a:srgbClr val="C00000"/>
                </a:solidFill>
              </a:rPr>
              <a:t>Consecuencias de la Invasión de   Napoleón  a España(1808)</a:t>
            </a:r>
          </a:p>
          <a:p>
            <a:endParaRPr lang="es-CL" dirty="0"/>
          </a:p>
          <a:p>
            <a:pPr marL="285750" indent="-285750">
              <a:buFont typeface="Arial" pitchFamily="34" charset="0"/>
              <a:buChar char="•"/>
            </a:pPr>
            <a:r>
              <a:rPr lang="es-CL" sz="2000" dirty="0"/>
              <a:t>El rey Fernando VII (a prisión) es reemplazado por José Bonaparte.</a:t>
            </a:r>
          </a:p>
          <a:p>
            <a:pPr marL="285750" indent="-285750">
              <a:buFont typeface="Arial" pitchFamily="34" charset="0"/>
              <a:buChar char="•"/>
            </a:pPr>
            <a:endParaRPr lang="es-CL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s-CL" sz="2000" dirty="0"/>
              <a:t>Las colonias formaron </a:t>
            </a:r>
            <a:r>
              <a:rPr lang="es-CL" sz="2000" b="1" dirty="0"/>
              <a:t>Juntas de gobierno </a:t>
            </a:r>
            <a:r>
              <a:rPr lang="es-CL" sz="2000" dirty="0"/>
              <a:t>argumentando que en ausencia del rey, el pueblo tenía derecho a autogobernarse.</a:t>
            </a:r>
          </a:p>
          <a:p>
            <a:endParaRPr lang="es-CL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s-CL" sz="2000" dirty="0"/>
              <a:t>Se forman juntas de Gobierno  en toda España (Junta Central de Cádiz)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2000" dirty="0"/>
              <a:t>Las colonias debían decidir qué hacer.</a:t>
            </a:r>
          </a:p>
        </p:txBody>
      </p:sp>
      <p:pic>
        <p:nvPicPr>
          <p:cNvPr id="2050" name="Picture 2" descr="C:\Users\ETNA VIVAR\Desktop\Captur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417646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67544" y="332656"/>
            <a:ext cx="8352928" cy="792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¿Fue la independencia de América un proceso continental?</a:t>
            </a:r>
          </a:p>
        </p:txBody>
      </p:sp>
    </p:spTree>
    <p:extLst>
      <p:ext uri="{BB962C8B-B14F-4D97-AF65-F5344CB8AC3E}">
        <p14:creationId xmlns:p14="http://schemas.microsoft.com/office/powerpoint/2010/main" val="3003701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1268760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C00000"/>
                </a:solidFill>
              </a:rPr>
              <a:t>La gran duda en la sociedad de la época era</a:t>
            </a:r>
            <a:r>
              <a:rPr lang="es-CL" sz="2400" dirty="0"/>
              <a:t>:</a:t>
            </a:r>
          </a:p>
          <a:p>
            <a:endParaRPr lang="es-CL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s-CL" sz="2400" dirty="0"/>
              <a:t>Mantener las autoridades  coloniales ( virreyes- gobernadores) : Posición </a:t>
            </a:r>
            <a:r>
              <a:rPr lang="es-CL" sz="2400" b="1" dirty="0"/>
              <a:t>realista.</a:t>
            </a:r>
          </a:p>
          <a:p>
            <a:endParaRPr lang="es-CL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s-CL" sz="2400" dirty="0"/>
              <a:t>Organizar  un gobierno autónomo  leal  al rey que administrara  la colonia:  Posición de los </a:t>
            </a:r>
            <a:r>
              <a:rPr lang="es-CL" sz="2400" b="1" dirty="0" err="1"/>
              <a:t>Juntistas</a:t>
            </a:r>
            <a:r>
              <a:rPr lang="es-CL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5382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59632" y="836712"/>
            <a:ext cx="6120680" cy="4640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</a:rPr>
              <a:t>Etapas del proceso de Independencia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051720" y="130075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       </a:t>
            </a:r>
            <a:r>
              <a:rPr lang="es-CL" sz="2400" b="1" dirty="0">
                <a:solidFill>
                  <a:srgbClr val="C00000"/>
                </a:solidFill>
              </a:rPr>
              <a:t>Patria vieja (1810-1814)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95536" y="1762419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(Desde  la </a:t>
            </a:r>
            <a:r>
              <a:rPr lang="es-MX" b="1" dirty="0">
                <a:solidFill>
                  <a:srgbClr val="C00000"/>
                </a:solidFill>
              </a:rPr>
              <a:t>Primera Junta de Gobierno </a:t>
            </a:r>
            <a:r>
              <a:rPr lang="es-MX" b="1" dirty="0"/>
              <a:t>(1810) y el </a:t>
            </a:r>
            <a:r>
              <a:rPr lang="es-MX" b="1" dirty="0">
                <a:solidFill>
                  <a:srgbClr val="C00000"/>
                </a:solidFill>
              </a:rPr>
              <a:t>Desastre de Rancagua (1814).</a:t>
            </a:r>
          </a:p>
          <a:p>
            <a:pPr algn="just"/>
            <a:r>
              <a:rPr lang="es-MX" dirty="0"/>
              <a:t>Durante esta etapa se realizaron las primeras acciones para lograr la independencia. Sus principales hitos son:</a:t>
            </a:r>
          </a:p>
        </p:txBody>
      </p:sp>
      <p:sp>
        <p:nvSpPr>
          <p:cNvPr id="3" name="2 Flecha izquierda y derecha"/>
          <p:cNvSpPr/>
          <p:nvPr/>
        </p:nvSpPr>
        <p:spPr>
          <a:xfrm>
            <a:off x="323528" y="3060667"/>
            <a:ext cx="7992888" cy="2423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8" name="7 Conector recto"/>
          <p:cNvCxnSpPr/>
          <p:nvPr/>
        </p:nvCxnSpPr>
        <p:spPr>
          <a:xfrm>
            <a:off x="683568" y="3181825"/>
            <a:ext cx="0" cy="3036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2458798" y="3166078"/>
            <a:ext cx="0" cy="419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4067944" y="3181825"/>
            <a:ext cx="0" cy="4035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5652120" y="3166078"/>
            <a:ext cx="0" cy="4193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7380312" y="3181825"/>
            <a:ext cx="0" cy="4035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453947" y="3469685"/>
            <a:ext cx="60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1810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2339752" y="348543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1811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3775774" y="3515851"/>
            <a:ext cx="61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1812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5292080" y="358537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1813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7317889" y="3515851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1814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323528" y="3885182"/>
            <a:ext cx="1274440" cy="1488034"/>
          </a:xfrm>
          <a:prstGeom prst="rect">
            <a:avLst/>
          </a:prstGeom>
          <a:gradFill flip="none" rotWithShape="1">
            <a:gsLst>
              <a:gs pos="0">
                <a:srgbClr val="D29C04">
                  <a:tint val="66000"/>
                  <a:satMod val="160000"/>
                </a:srgbClr>
              </a:gs>
              <a:gs pos="50000">
                <a:srgbClr val="D29C04">
                  <a:tint val="44500"/>
                  <a:satMod val="160000"/>
                </a:srgbClr>
              </a:gs>
              <a:gs pos="100000">
                <a:srgbClr val="D29C0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Primera junta de Gobierno (18 de sept. De 1810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1908540" y="3839016"/>
            <a:ext cx="1295308" cy="1534200"/>
          </a:xfrm>
          <a:prstGeom prst="rect">
            <a:avLst/>
          </a:prstGeom>
          <a:gradFill flip="none" rotWithShape="1">
            <a:gsLst>
              <a:gs pos="0">
                <a:srgbClr val="D29C04">
                  <a:tint val="66000"/>
                  <a:satMod val="160000"/>
                </a:srgbClr>
              </a:gs>
              <a:gs pos="50000">
                <a:srgbClr val="D29C04">
                  <a:tint val="44500"/>
                  <a:satMod val="160000"/>
                </a:srgbClr>
              </a:gs>
              <a:gs pos="100000">
                <a:srgbClr val="D29C0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Primer Congreso Nacional (04 de julio de 1811)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3923929" y="3885183"/>
            <a:ext cx="1296144" cy="1488034"/>
          </a:xfrm>
          <a:prstGeom prst="rect">
            <a:avLst/>
          </a:prstGeom>
          <a:gradFill flip="none" rotWithShape="1">
            <a:gsLst>
              <a:gs pos="0">
                <a:srgbClr val="D29C04">
                  <a:tint val="66000"/>
                  <a:satMod val="160000"/>
                </a:srgbClr>
              </a:gs>
              <a:gs pos="50000">
                <a:srgbClr val="D29C04">
                  <a:tint val="44500"/>
                  <a:satMod val="160000"/>
                </a:srgbClr>
              </a:gs>
              <a:gs pos="100000">
                <a:srgbClr val="D29C0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Gobierno de José Miguel Carrera (1812-1813)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7380312" y="3846968"/>
            <a:ext cx="1224136" cy="1598256"/>
          </a:xfrm>
          <a:prstGeom prst="rect">
            <a:avLst/>
          </a:prstGeom>
          <a:gradFill flip="none" rotWithShape="1">
            <a:gsLst>
              <a:gs pos="0">
                <a:srgbClr val="D29C04">
                  <a:tint val="66000"/>
                  <a:satMod val="160000"/>
                </a:srgbClr>
              </a:gs>
              <a:gs pos="50000">
                <a:srgbClr val="D29C04">
                  <a:tint val="44500"/>
                  <a:satMod val="160000"/>
                </a:srgbClr>
              </a:gs>
              <a:gs pos="100000">
                <a:srgbClr val="D29C04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Desastre de Rancagua (01 y 02 de octubre de 1814</a:t>
            </a:r>
          </a:p>
        </p:txBody>
      </p:sp>
      <p:cxnSp>
        <p:nvCxnSpPr>
          <p:cNvPr id="36" name="35 Conector recto de flecha"/>
          <p:cNvCxnSpPr/>
          <p:nvPr/>
        </p:nvCxnSpPr>
        <p:spPr>
          <a:xfrm>
            <a:off x="6012160" y="3166078"/>
            <a:ext cx="0" cy="9298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Rectángulo"/>
          <p:cNvSpPr/>
          <p:nvPr/>
        </p:nvSpPr>
        <p:spPr>
          <a:xfrm>
            <a:off x="5508103" y="4084966"/>
            <a:ext cx="1809785" cy="2008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Desembarco de tropas realistas enviadas  desde el Virreinato del Perú(marzo de 1813)</a:t>
            </a:r>
          </a:p>
        </p:txBody>
      </p:sp>
    </p:spTree>
    <p:extLst>
      <p:ext uri="{BB962C8B-B14F-4D97-AF65-F5344CB8AC3E}">
        <p14:creationId xmlns:p14="http://schemas.microsoft.com/office/powerpoint/2010/main" val="1760501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José Miguel Carrera | Quién fue, biografía, qué hizo, ideal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José Miguel Carrera | Quién fue, biografía, qué hizo, ideale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078" name="Picture 6" descr="Tres días de fiesta, un baile en La Moneda y la traición de u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158" y="1101293"/>
            <a:ext cx="3332385" cy="221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URBATORIVM: EL FASTUOSO DEBUT DEL PRIMER ESCUDO PATRIO CHILEN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36039"/>
            <a:ext cx="2470639" cy="233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n: Bandera de la Patria Vieja | La Patria Vieja chile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18846"/>
            <a:ext cx="2873353" cy="236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187624" y="300339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2400" b="1" dirty="0">
              <a:solidFill>
                <a:srgbClr val="C00000"/>
              </a:solidFill>
            </a:endParaRPr>
          </a:p>
          <a:p>
            <a:r>
              <a:rPr lang="es-CL" sz="2400" b="1" dirty="0">
                <a:solidFill>
                  <a:srgbClr val="C00000"/>
                </a:solidFill>
              </a:rPr>
              <a:t>    Obras de José Miguel Carrera (1812-1813)</a:t>
            </a:r>
          </a:p>
        </p:txBody>
      </p:sp>
      <p:pic>
        <p:nvPicPr>
          <p:cNvPr id="3086" name="Picture 14" descr="Las etapas de la Independencia de Chile: Patria vieja, Reconquista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647" y="3429000"/>
            <a:ext cx="283802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27584" y="5877271"/>
            <a:ext cx="2018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Primera bandera  nacional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845529" y="5897468"/>
            <a:ext cx="187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Primer Escudo nacional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372200" y="568483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Primer periódico «La Aurora de Chile»</a:t>
            </a:r>
          </a:p>
        </p:txBody>
      </p:sp>
    </p:spTree>
    <p:extLst>
      <p:ext uri="{BB962C8B-B14F-4D97-AF65-F5344CB8AC3E}">
        <p14:creationId xmlns:p14="http://schemas.microsoft.com/office/powerpoint/2010/main" val="666314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83568" y="476672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400" b="1" dirty="0"/>
          </a:p>
          <a:p>
            <a:pPr algn="just"/>
            <a:r>
              <a:rPr lang="es-MX" sz="2400" b="1" dirty="0"/>
              <a:t>    </a:t>
            </a:r>
            <a:endParaRPr lang="es-MX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907704" y="892170"/>
            <a:ext cx="44644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C00000"/>
                </a:solidFill>
              </a:rPr>
              <a:t>Actividades de la Patria Vieja.-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39552" y="1628800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1.-¿Quiénes eran los </a:t>
            </a:r>
            <a:r>
              <a:rPr lang="es-CL" b="1" dirty="0"/>
              <a:t>criollos</a:t>
            </a:r>
            <a:r>
              <a:rPr lang="es-CL" dirty="0"/>
              <a:t> y por qué fueron los que protagonizaron los procesos de independencia en el continente?(leer recurso 3 ,pág. 59)</a:t>
            </a:r>
          </a:p>
          <a:p>
            <a:endParaRPr lang="es-CL" dirty="0"/>
          </a:p>
          <a:p>
            <a:r>
              <a:rPr lang="es-CL" dirty="0"/>
              <a:t>2.- ¿Qué hecho inició el proceso de independencia  de las colonias americanas? (recurso 2, </a:t>
            </a:r>
            <a:r>
              <a:rPr lang="es-CL" dirty="0" err="1"/>
              <a:t>pag</a:t>
            </a:r>
            <a:r>
              <a:rPr lang="es-CL" dirty="0"/>
              <a:t>. 59)</a:t>
            </a:r>
          </a:p>
          <a:p>
            <a:endParaRPr lang="es-CL" dirty="0"/>
          </a:p>
          <a:p>
            <a:r>
              <a:rPr lang="es-CL" dirty="0"/>
              <a:t>3.- Explica las causas internas y externas de la independencia  de Chile.</a:t>
            </a:r>
          </a:p>
          <a:p>
            <a:endParaRPr lang="es-CL" dirty="0"/>
          </a:p>
          <a:p>
            <a:r>
              <a:rPr lang="es-CL" dirty="0"/>
              <a:t>4.- ¿Qué grupos se formaron durante el período de independencia? ¿qué diferencias habían entre ellos? (pág. 62)</a:t>
            </a:r>
          </a:p>
          <a:p>
            <a:endParaRPr lang="es-CL" dirty="0"/>
          </a:p>
          <a:p>
            <a:r>
              <a:rPr lang="es-CL" dirty="0"/>
              <a:t>5.-Observa la línea de tiempo (</a:t>
            </a:r>
            <a:r>
              <a:rPr lang="es-CL" dirty="0" err="1"/>
              <a:t>pág</a:t>
            </a:r>
            <a:r>
              <a:rPr lang="es-CL" dirty="0"/>
              <a:t> 62) .Escribe en tu cuaderno las obras realizadas por los gobiernos criollos de la patria Vieja (1810, 1811, 1812-1813)</a:t>
            </a:r>
          </a:p>
          <a:p>
            <a:endParaRPr lang="es-CL" dirty="0"/>
          </a:p>
          <a:p>
            <a:r>
              <a:rPr lang="es-CL" dirty="0"/>
              <a:t>6.-Lee el extracto de la Constitución de 1812, de José Miguel Carrera. ¿Puede existir intenciones independentistas en alguno de sus  artículos? ¿Por qué? (pág,63</a:t>
            </a:r>
            <a:r>
              <a:rPr lang="es-CL"/>
              <a:t>) Apóyate </a:t>
            </a:r>
            <a:r>
              <a:rPr lang="es-CL" dirty="0"/>
              <a:t>también con el video visto en clases.</a:t>
            </a:r>
          </a:p>
        </p:txBody>
      </p:sp>
    </p:spTree>
    <p:extLst>
      <p:ext uri="{BB962C8B-B14F-4D97-AF65-F5344CB8AC3E}">
        <p14:creationId xmlns:p14="http://schemas.microsoft.com/office/powerpoint/2010/main" val="2526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54868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</a:t>
            </a:r>
            <a:r>
              <a:rPr lang="es-CL" sz="2400" b="1" dirty="0">
                <a:solidFill>
                  <a:srgbClr val="C00000"/>
                </a:solidFill>
              </a:rPr>
              <a:t>¿Quiénes son estos personajes de la Independencia de                                                </a:t>
            </a:r>
          </a:p>
          <a:p>
            <a:r>
              <a:rPr lang="es-CL" sz="2400" b="1" dirty="0">
                <a:solidFill>
                  <a:srgbClr val="C00000"/>
                </a:solidFill>
              </a:rPr>
              <a:t>                                              Chile</a:t>
            </a:r>
            <a:r>
              <a:rPr lang="es-CL" sz="2400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3074" name="Picture 2" descr="Curiosidades: ¿Cómo era realmente Bernardo O`Higgins? | Publimetro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47255"/>
            <a:ext cx="2551362" cy="22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osé Miguel Carrera Verdugo: genealogía por Ernesto ÁLVAREZ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32725"/>
            <a:ext cx="2551361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iografia de Javiera Carre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016" y="1657704"/>
            <a:ext cx="2031117" cy="234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nuel Rodríguez, hijo de la rebeldía (Héroes) (TV) (2007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98386"/>
            <a:ext cx="2232247" cy="221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49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68952" cy="1656184"/>
          </a:xfrm>
        </p:spPr>
        <p:txBody>
          <a:bodyPr>
            <a:normAutofit fontScale="90000"/>
          </a:bodyPr>
          <a:lstStyle/>
          <a:p>
            <a:br>
              <a:rPr lang="es-CL" sz="2200" b="1" dirty="0"/>
            </a:br>
            <a:br>
              <a:rPr lang="es-CL" sz="2200" b="1" dirty="0"/>
            </a:br>
            <a:br>
              <a:rPr lang="es-CL" sz="2200" b="1" dirty="0"/>
            </a:br>
            <a:br>
              <a:rPr lang="es-CL" sz="2200" b="1" dirty="0"/>
            </a:br>
            <a:r>
              <a:rPr lang="es-CL" sz="2700" b="1" dirty="0">
                <a:solidFill>
                  <a:srgbClr val="C00000"/>
                </a:solidFill>
              </a:rPr>
              <a:t>OA 1</a:t>
            </a:r>
            <a:br>
              <a:rPr lang="es-CL" sz="2700" dirty="0">
                <a:solidFill>
                  <a:schemeClr val="tx1"/>
                </a:solidFill>
              </a:rPr>
            </a:br>
            <a:r>
              <a:rPr lang="es-CL" sz="2700" dirty="0">
                <a:solidFill>
                  <a:schemeClr val="tx1"/>
                </a:solidFill>
              </a:rPr>
              <a:t>Explicar los múltiples antecedentes de la Independencia de las colonias americanas y reconocer que la Independencia de Chile se enmarca en un proceso continental</a:t>
            </a:r>
            <a:r>
              <a:rPr lang="es-CL" sz="2700" dirty="0"/>
              <a:t>. </a:t>
            </a:r>
            <a:br>
              <a:rPr lang="es-CL" sz="2700" dirty="0"/>
            </a:br>
            <a:r>
              <a:rPr lang="es-CL" sz="2700" b="1" dirty="0">
                <a:solidFill>
                  <a:srgbClr val="C00000"/>
                </a:solidFill>
              </a:rPr>
              <a:t>0A 2.- </a:t>
            </a:r>
            <a:r>
              <a:rPr lang="es-CL" sz="2700" dirty="0">
                <a:solidFill>
                  <a:schemeClr val="tx1"/>
                </a:solidFill>
              </a:rPr>
              <a:t>Explicar el desarrollo del proceso de independencia de Chile.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996952"/>
            <a:ext cx="8003232" cy="3327648"/>
          </a:xfrm>
        </p:spPr>
        <p:txBody>
          <a:bodyPr/>
          <a:lstStyle/>
          <a:p>
            <a:r>
              <a:rPr lang="es-CL" sz="2400" b="1" dirty="0">
                <a:solidFill>
                  <a:srgbClr val="C00000"/>
                </a:solidFill>
              </a:rPr>
              <a:t>Habilidades.- </a:t>
            </a:r>
          </a:p>
          <a:p>
            <a:r>
              <a:rPr lang="es-CL" sz="2000" dirty="0"/>
              <a:t>Representar secuencias cronológicas a través de líneas de tiempo simples y paralelas, e identificar períodos y acontecimientos simultáneos.</a:t>
            </a:r>
          </a:p>
          <a:p>
            <a:r>
              <a:rPr lang="es-CL" sz="2000" dirty="0"/>
              <a:t>Explicar las causas de un proceso histórico.</a:t>
            </a:r>
          </a:p>
        </p:txBody>
      </p:sp>
    </p:spTree>
    <p:extLst>
      <p:ext uri="{BB962C8B-B14F-4D97-AF65-F5344CB8AC3E}">
        <p14:creationId xmlns:p14="http://schemas.microsoft.com/office/powerpoint/2010/main" val="279957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264" cy="792088"/>
          </a:xfrm>
        </p:spPr>
        <p:txBody>
          <a:bodyPr>
            <a:normAutofit/>
          </a:bodyPr>
          <a:lstStyle/>
          <a:p>
            <a:r>
              <a:rPr lang="es-CL" sz="3200" b="1" dirty="0">
                <a:solidFill>
                  <a:srgbClr val="C00000"/>
                </a:solidFill>
              </a:rPr>
              <a:t>       Visión panorámica del siglo XIX  en Chile</a:t>
            </a:r>
          </a:p>
        </p:txBody>
      </p:sp>
      <p:pic>
        <p:nvPicPr>
          <p:cNvPr id="2050" name="Picture 2" descr="Historia de Chile, siglo X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52928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847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s etapas de la Independencia de Chile: Patria vieja, Reconquist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28092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113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764704"/>
            <a:ext cx="76328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C00000"/>
                </a:solidFill>
              </a:rPr>
              <a:t>Análisis de líneas de tiempo</a:t>
            </a:r>
            <a:r>
              <a:rPr lang="es-CL" dirty="0"/>
              <a:t>:</a:t>
            </a:r>
          </a:p>
          <a:p>
            <a:endParaRPr lang="es-CL" dirty="0"/>
          </a:p>
          <a:p>
            <a:r>
              <a:rPr lang="es-CL" b="1" dirty="0">
                <a:solidFill>
                  <a:srgbClr val="C00000"/>
                </a:solidFill>
              </a:rPr>
              <a:t>1.-Observa la línea de tiempo de Chile en el siglo XIX  y contesta:</a:t>
            </a:r>
          </a:p>
          <a:p>
            <a:endParaRPr lang="es-CL" dirty="0"/>
          </a:p>
          <a:p>
            <a:r>
              <a:rPr lang="es-CL" dirty="0"/>
              <a:t>a) ¿Cuál de los períodos de la Historia de Chile en el siglo XIX es más corto y cuál es el más largo? </a:t>
            </a:r>
          </a:p>
          <a:p>
            <a:endParaRPr lang="es-CL" dirty="0"/>
          </a:p>
          <a:p>
            <a:pPr marL="342900" indent="-342900">
              <a:buAutoNum type="alphaLcParenR" startAt="2"/>
            </a:pPr>
            <a:r>
              <a:rPr lang="es-CL" dirty="0"/>
              <a:t>Según la información que se entrega, ¿Con qué hechos se inicia el siglo XIX y con cuál termina?</a:t>
            </a:r>
          </a:p>
          <a:p>
            <a:pPr marL="342900" indent="-342900">
              <a:buAutoNum type="alphaLcParenR" startAt="2"/>
            </a:pPr>
            <a:endParaRPr lang="es-CL" dirty="0"/>
          </a:p>
          <a:p>
            <a:pPr marL="342900" indent="-342900">
              <a:buAutoNum type="alphaLcParenR" startAt="2"/>
            </a:pPr>
            <a:endParaRPr lang="es-CL" dirty="0"/>
          </a:p>
          <a:p>
            <a:r>
              <a:rPr lang="es-CL" b="1" dirty="0">
                <a:solidFill>
                  <a:srgbClr val="C00000"/>
                </a:solidFill>
              </a:rPr>
              <a:t>2.- Observa la línea de tiempo del proceso de Independencia  Nacional </a:t>
            </a:r>
            <a:r>
              <a:rPr lang="es-CL" dirty="0"/>
              <a:t>:</a:t>
            </a:r>
          </a:p>
          <a:p>
            <a:endParaRPr lang="es-CL" dirty="0"/>
          </a:p>
          <a:p>
            <a:pPr marL="342900" indent="-342900">
              <a:buAutoNum type="alphaLcParenR"/>
            </a:pPr>
            <a:r>
              <a:rPr lang="es-CL" dirty="0"/>
              <a:t>Menciona las etapas de la independencia, los años  de duración de cada una.</a:t>
            </a:r>
          </a:p>
          <a:p>
            <a:r>
              <a:rPr lang="es-CL" dirty="0"/>
              <a:t>b) ¿Qué hechos dieron inicio y término a cada una?</a:t>
            </a:r>
          </a:p>
          <a:p>
            <a:endParaRPr lang="es-CL" dirty="0"/>
          </a:p>
          <a:p>
            <a:r>
              <a:rPr lang="es-CL" dirty="0"/>
              <a:t>c) Nombra un </a:t>
            </a:r>
            <a:r>
              <a:rPr lang="es-CL" b="1" dirty="0">
                <a:solidFill>
                  <a:srgbClr val="C00000"/>
                </a:solidFill>
              </a:rPr>
              <a:t>acontecimiento </a:t>
            </a:r>
            <a:r>
              <a:rPr lang="es-CL" b="1" dirty="0">
                <a:solidFill>
                  <a:srgbClr val="FF0000"/>
                </a:solidFill>
              </a:rPr>
              <a:t> </a:t>
            </a:r>
            <a:r>
              <a:rPr lang="es-CL" dirty="0"/>
              <a:t>y un </a:t>
            </a:r>
            <a:r>
              <a:rPr lang="es-CL" b="1" dirty="0">
                <a:solidFill>
                  <a:srgbClr val="C00000"/>
                </a:solidFill>
              </a:rPr>
              <a:t>proceso</a:t>
            </a:r>
            <a:r>
              <a:rPr lang="es-CL" dirty="0"/>
              <a:t> dentro de la línea de tiempo.</a:t>
            </a:r>
          </a:p>
        </p:txBody>
      </p:sp>
    </p:spTree>
    <p:extLst>
      <p:ext uri="{BB962C8B-B14F-4D97-AF65-F5344CB8AC3E}">
        <p14:creationId xmlns:p14="http://schemas.microsoft.com/office/powerpoint/2010/main" val="207451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83568" y="1844824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/>
              <a:t>A inicios del siglo XIX  comenzó el proceso de independencia de las </a:t>
            </a:r>
            <a:r>
              <a:rPr lang="es-CL" sz="2000" b="1" dirty="0">
                <a:solidFill>
                  <a:srgbClr val="C00000"/>
                </a:solidFill>
              </a:rPr>
              <a:t>colonias</a:t>
            </a:r>
            <a:r>
              <a:rPr lang="es-CL" sz="2000" dirty="0"/>
              <a:t> americanas . Aunque ya se habían desarrollado las Independencia de Estados Unidos  (1776) y Haití (1804) , ahora  fueron los territorios dominados por la Corona española  los que comenzaron a exigir libertad y </a:t>
            </a:r>
            <a:r>
              <a:rPr lang="es-CL" sz="2000" b="1" dirty="0">
                <a:solidFill>
                  <a:srgbClr val="C00000"/>
                </a:solidFill>
              </a:rPr>
              <a:t>autonomía</a:t>
            </a:r>
            <a:r>
              <a:rPr lang="es-CL" b="1" dirty="0">
                <a:solidFill>
                  <a:srgbClr val="C00000"/>
                </a:solidFill>
              </a:rPr>
              <a:t>.</a:t>
            </a:r>
          </a:p>
          <a:p>
            <a:pPr algn="just"/>
            <a:endParaRPr lang="es-CL" dirty="0">
              <a:solidFill>
                <a:srgbClr val="C00000"/>
              </a:solidFill>
            </a:endParaRPr>
          </a:p>
          <a:p>
            <a:pPr algn="just"/>
            <a:r>
              <a:rPr lang="es-CL" sz="2000" dirty="0"/>
              <a:t>Este movimiento de carácter continental, y del que Chile también fue partícipe, fue el producto de un proceso histórico en el que se combinaron  varios factores y fenómenos, en los que es posible distinguir  entre aquellos internos y externos a las colonias.</a:t>
            </a:r>
          </a:p>
          <a:p>
            <a:pPr algn="just"/>
            <a:endParaRPr lang="es-CL" dirty="0"/>
          </a:p>
          <a:p>
            <a:pPr algn="just"/>
            <a:endParaRPr lang="es-CL" dirty="0"/>
          </a:p>
          <a:p>
            <a:pPr algn="just"/>
            <a:r>
              <a:rPr lang="es-CL" b="1" dirty="0">
                <a:solidFill>
                  <a:srgbClr val="C00000"/>
                </a:solidFill>
              </a:rPr>
              <a:t>Vocabulario:</a:t>
            </a:r>
            <a:r>
              <a:rPr lang="es-CL" dirty="0">
                <a:solidFill>
                  <a:srgbClr val="C00000"/>
                </a:solidFill>
              </a:rPr>
              <a:t>      </a:t>
            </a:r>
            <a:r>
              <a:rPr lang="es-CL" dirty="0"/>
              <a:t>Acontecimiento  - proceso  - colonia  - autonomía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51520" y="97381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C00000"/>
                </a:solidFill>
              </a:rPr>
              <a:t>     ¿Qué causas explican el proceso de independencia?</a:t>
            </a:r>
          </a:p>
        </p:txBody>
      </p:sp>
    </p:spTree>
    <p:extLst>
      <p:ext uri="{BB962C8B-B14F-4D97-AF65-F5344CB8AC3E}">
        <p14:creationId xmlns:p14="http://schemas.microsoft.com/office/powerpoint/2010/main" val="2772553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TNA VIVAR\Desktop\Capt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0" y="188640"/>
            <a:ext cx="824742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95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volución francesa (1789-1799) - Ecu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8" y="2923312"/>
            <a:ext cx="38400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ndependencia de estados Unidos(EEUU) - Resumen - Causas 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30" name="Picture 6" descr="Independencia de estados Unidos(EEUU) - Resumen - Causas y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8" y="470957"/>
            <a:ext cx="384008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apoleón Bonaparte: biografía - infancia, gobierno, guerras - Life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406" y="476673"/>
            <a:ext cx="395804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835696" y="5757101"/>
            <a:ext cx="5040560" cy="5522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/>
              <a:t>             </a:t>
            </a:r>
            <a:r>
              <a:rPr lang="es-CL" dirty="0">
                <a:solidFill>
                  <a:schemeClr val="tx1"/>
                </a:solidFill>
              </a:rPr>
              <a:t>Desarrollo de actividades Pág. 59</a:t>
            </a:r>
          </a:p>
        </p:txBody>
      </p:sp>
    </p:spTree>
    <p:extLst>
      <p:ext uri="{BB962C8B-B14F-4D97-AF65-F5344CB8AC3E}">
        <p14:creationId xmlns:p14="http://schemas.microsoft.com/office/powerpoint/2010/main" val="587047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377</TotalTime>
  <Words>800</Words>
  <Application>Microsoft Office PowerPoint</Application>
  <PresentationFormat>Presentación en pantalla (4:3)</PresentationFormat>
  <Paragraphs>82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Constantia</vt:lpstr>
      <vt:lpstr>Wingdings 2</vt:lpstr>
      <vt:lpstr>Flujo</vt:lpstr>
      <vt:lpstr>Unidad 2:  El proceso de independencia de Chile y la construcción de la nación. </vt:lpstr>
      <vt:lpstr>Presentación de PowerPoint</vt:lpstr>
      <vt:lpstr>    OA 1 Explicar los múltiples antecedentes de la Independencia de las colonias americanas y reconocer que la Independencia de Chile se enmarca en un proceso continental.  0A 2.- Explicar el desarrollo del proceso de independencia de Chile.</vt:lpstr>
      <vt:lpstr>       Visión panorámica del siglo XIX  en Chile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2:  El proceso de independencia de Chile y la construcción de la nación.</dc:title>
  <dc:creator>ETNA VIVAR</dc:creator>
  <cp:lastModifiedBy>etna vivar</cp:lastModifiedBy>
  <cp:revision>34</cp:revision>
  <dcterms:created xsi:type="dcterms:W3CDTF">2020-05-22T00:48:17Z</dcterms:created>
  <dcterms:modified xsi:type="dcterms:W3CDTF">2020-10-26T17:20:50Z</dcterms:modified>
</cp:coreProperties>
</file>