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A9F8391-2F67-4743-B68B-DE286B653014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9601B16-2F9B-45CB-8B0C-3F8C1BBC12E2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48819" y="1285354"/>
            <a:ext cx="69127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democratización de la sociedad chilena en el siglo XX</a:t>
            </a:r>
            <a:endParaRPr lang="es-CL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1935 aprobación del voto femenino en Chile - Aprendo en Línea. Currículum  Nacional. Ministerio de Educació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129" y="2412682"/>
            <a:ext cx="2753991" cy="259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lena Caffarena en campaña presidencial de Pedro Aguirre Cerda, 1938 -  Memoria Chilena, Biblioteca Nacional de Ch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36" y="3720050"/>
            <a:ext cx="266429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nexo:Música chilena de los años 1960 - Wikipedia, la enciclopedia lib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810" y="2204864"/>
            <a:ext cx="2562597" cy="25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4932040" y="5370942"/>
            <a:ext cx="3842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Historia, Geografía y Cs. Sociales</a:t>
            </a:r>
          </a:p>
          <a:p>
            <a:r>
              <a:rPr lang="es-CL" b="1" dirty="0" err="1" smtClean="0"/>
              <a:t>Prof</a:t>
            </a:r>
            <a:r>
              <a:rPr lang="es-CL" b="1" dirty="0" smtClean="0"/>
              <a:t>: Etna Vivar N.</a:t>
            </a:r>
          </a:p>
          <a:p>
            <a:r>
              <a:rPr lang="es-CL" b="1" dirty="0" smtClean="0"/>
              <a:t>Curso: Sexto Básico</a:t>
            </a:r>
            <a:endParaRPr lang="es-CL" b="1" dirty="0"/>
          </a:p>
        </p:txBody>
      </p:sp>
      <p:pic>
        <p:nvPicPr>
          <p:cNvPr id="7" name="6 Imagen" descr="Descripción: Descripción: 222 (1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692696"/>
            <a:ext cx="2095401" cy="432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310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Lavaderos públicos: Conventillo de lavanderas (Chile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20" y="1124744"/>
            <a:ext cx="8136904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99792" y="389843"/>
            <a:ext cx="4248472" cy="50405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latin typeface="Arial" pitchFamily="34" charset="0"/>
                <a:cs typeface="Arial" pitchFamily="34" charset="0"/>
              </a:rPr>
              <a:t>La cuestión social</a:t>
            </a:r>
            <a:endParaRPr lang="es-CL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5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908720"/>
            <a:ext cx="739935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Actividades.-</a:t>
            </a:r>
          </a:p>
          <a:p>
            <a:r>
              <a:rPr lang="es-CL" sz="2400" b="1" dirty="0" smtClean="0">
                <a:latin typeface="Arial" pitchFamily="34" charset="0"/>
                <a:cs typeface="Arial" pitchFamily="34" charset="0"/>
              </a:rPr>
              <a:t>Responde en tu cuaderno</a:t>
            </a:r>
            <a:r>
              <a:rPr lang="es-CL" sz="2400" b="1" dirty="0" smtClean="0">
                <a:latin typeface="Arial" pitchFamily="34" charset="0"/>
                <a:cs typeface="Arial" pitchFamily="34" charset="0"/>
              </a:rPr>
              <a:t>. (</a:t>
            </a:r>
            <a:r>
              <a:rPr lang="es-CL" sz="2400" b="1" dirty="0" err="1" smtClean="0">
                <a:latin typeface="Arial" pitchFamily="34" charset="0"/>
                <a:cs typeface="Arial" pitchFamily="34" charset="0"/>
              </a:rPr>
              <a:t>pág</a:t>
            </a:r>
            <a:r>
              <a:rPr lang="es-CL" sz="2400" b="1" dirty="0" smtClean="0">
                <a:latin typeface="Arial" pitchFamily="34" charset="0"/>
                <a:cs typeface="Arial" pitchFamily="34" charset="0"/>
              </a:rPr>
              <a:t>, 116-129)</a:t>
            </a:r>
            <a:endParaRPr lang="es-CL" sz="2400" b="1" dirty="0">
              <a:latin typeface="Arial" pitchFamily="34" charset="0"/>
              <a:cs typeface="Arial" pitchFamily="34" charset="0"/>
            </a:endParaRPr>
          </a:p>
          <a:p>
            <a:endParaRPr lang="es-CL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CL" sz="2000" dirty="0" smtClean="0">
                <a:latin typeface="Arial" pitchFamily="34" charset="0"/>
                <a:cs typeface="Arial" pitchFamily="34" charset="0"/>
              </a:rPr>
              <a:t>1.- ¿Por qué se habla de la Era del Salitre? Fundamenta.</a:t>
            </a:r>
          </a:p>
          <a:p>
            <a:r>
              <a:rPr lang="es-CL" sz="2000" dirty="0" smtClean="0">
                <a:latin typeface="Arial" pitchFamily="34" charset="0"/>
                <a:cs typeface="Arial" pitchFamily="34" charset="0"/>
              </a:rPr>
              <a:t>2.-¿A qué continente y países exportaba salitre nuestro país? (recurso 3, </a:t>
            </a:r>
            <a:r>
              <a:rPr lang="es-CL" sz="2000" dirty="0" err="1" smtClean="0">
                <a:latin typeface="Arial" pitchFamily="34" charset="0"/>
                <a:cs typeface="Arial" pitchFamily="34" charset="0"/>
              </a:rPr>
              <a:t>pag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. 119)</a:t>
            </a:r>
          </a:p>
          <a:p>
            <a:r>
              <a:rPr lang="es-CL" sz="2000" dirty="0" smtClean="0">
                <a:latin typeface="Arial" pitchFamily="34" charset="0"/>
                <a:cs typeface="Arial" pitchFamily="34" charset="0"/>
              </a:rPr>
              <a:t>3.-¿Dónde se explotaba el salitre?</a:t>
            </a:r>
          </a:p>
          <a:p>
            <a:r>
              <a:rPr lang="es-CL" sz="2000" dirty="0" smtClean="0">
                <a:latin typeface="Arial" pitchFamily="34" charset="0"/>
                <a:cs typeface="Arial" pitchFamily="34" charset="0"/>
              </a:rPr>
              <a:t>4.- ¿Cómo era la vida en las salitreras? ( </a:t>
            </a:r>
            <a:r>
              <a:rPr lang="es-CL" sz="2000" dirty="0" err="1" smtClean="0">
                <a:latin typeface="Arial" pitchFamily="34" charset="0"/>
                <a:cs typeface="Arial" pitchFamily="34" charset="0"/>
              </a:rPr>
              <a:t>pág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, 121)</a:t>
            </a:r>
          </a:p>
          <a:p>
            <a:r>
              <a:rPr lang="es-CL" sz="2000" dirty="0" smtClean="0">
                <a:latin typeface="Arial" pitchFamily="34" charset="0"/>
                <a:cs typeface="Arial" pitchFamily="34" charset="0"/>
              </a:rPr>
              <a:t>5.-Explica cómo impactó la riqueza del salitre en Chile. (usa recurso 1, pág. 122)</a:t>
            </a:r>
          </a:p>
          <a:p>
            <a:endParaRPr lang="es-C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CL" sz="2000" dirty="0" smtClean="0">
                <a:latin typeface="Arial" pitchFamily="34" charset="0"/>
                <a:cs typeface="Arial" pitchFamily="34" charset="0"/>
              </a:rPr>
              <a:t>6.-¿Cómo se relaciona la riqueza del salitre con la desigualdad social? (recurso 2, pág. 123)</a:t>
            </a:r>
          </a:p>
          <a:p>
            <a:endParaRPr lang="es-C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CL" sz="2000" dirty="0" smtClean="0">
                <a:latin typeface="Arial" pitchFamily="34" charset="0"/>
                <a:cs typeface="Arial" pitchFamily="34" charset="0"/>
              </a:rPr>
              <a:t>7.- ¿A qué se llamó la Cuestión social?</a:t>
            </a:r>
          </a:p>
          <a:p>
            <a:endParaRPr lang="es-CL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19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39552" y="476672"/>
            <a:ext cx="612068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INTRODUCCIÓN            </a:t>
            </a:r>
          </a:p>
          <a:p>
            <a:endParaRPr lang="es-CL" b="1" dirty="0">
              <a:solidFill>
                <a:srgbClr val="C00000"/>
              </a:solidFill>
            </a:endParaRPr>
          </a:p>
          <a:p>
            <a:pPr algn="just"/>
            <a:r>
              <a:rPr lang="es-CL" sz="2000" dirty="0" smtClean="0">
                <a:latin typeface="Arial" pitchFamily="34" charset="0"/>
                <a:cs typeface="Arial" pitchFamily="34" charset="0"/>
              </a:rPr>
              <a:t>El Chile de 1920 presentaba diversas falencias en su sistema democrático, como por ejemplo el </a:t>
            </a: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fraude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 y el </a:t>
            </a: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cohecho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 como mecanismo electoral, además de medidas antidemocráticas como la exclusión de las mujeres. </a:t>
            </a: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El Parlamento 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dirigía el país desatendiendo las necesidades de la población (</a:t>
            </a: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Cuestión Social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) y desestabilizando la labor de los efímeros ministros de Estado (</a:t>
            </a: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rotativa ministerial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). Frente a este panorama, la elección del Presidente Arturo Alessandri Palma es el inicio de los cambios estructurales respecto de la promulgación de una nueva </a:t>
            </a: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Constitución (1925)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, la implementación del Modelo Económico de Sustitución de Importaciones (</a:t>
            </a: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ISI)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, la expansión de la participación ciudadana y de la educación</a:t>
            </a:r>
            <a:r>
              <a:rPr lang="es-CL" dirty="0" smtClean="0"/>
              <a:t>.</a:t>
            </a:r>
          </a:p>
          <a:p>
            <a:pPr algn="just"/>
            <a:endParaRPr lang="es-CL" dirty="0"/>
          </a:p>
          <a:p>
            <a:pPr algn="just"/>
            <a:r>
              <a:rPr lang="es-CL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Vocabulario:</a:t>
            </a:r>
            <a:r>
              <a:rPr lang="es-C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b="1" dirty="0" smtClean="0">
                <a:latin typeface="Arial" pitchFamily="34" charset="0"/>
                <a:cs typeface="Arial" pitchFamily="34" charset="0"/>
              </a:rPr>
              <a:t>Investiga cada palabra en rojo como vocabulario del período estudiado.</a:t>
            </a:r>
            <a:endParaRPr lang="es-CL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Arturo Alessandri, marcó una etapa en la Historia de Chile del siglo X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597" y="692696"/>
            <a:ext cx="2021979" cy="312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iguel Angel Diel, Danseur et Professeur de Tango à P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553" y="3933056"/>
            <a:ext cx="2195735" cy="228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44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764704"/>
            <a:ext cx="799288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 smtClean="0">
                <a:solidFill>
                  <a:srgbClr val="C00000"/>
                </a:solidFill>
              </a:rPr>
              <a:t>¿</a:t>
            </a:r>
            <a:r>
              <a:rPr lang="es-MX" sz="2400" b="1" dirty="0" smtClean="0">
                <a:solidFill>
                  <a:srgbClr val="C00000"/>
                </a:solidFill>
              </a:rPr>
              <a:t>Cómo lograremos comprender qué pasó con la sociedad chilena  durante el siglo XX?</a:t>
            </a:r>
          </a:p>
          <a:p>
            <a:pPr algn="just"/>
            <a:endParaRPr lang="es-MX" sz="2400" b="1" dirty="0" smtClean="0">
              <a:solidFill>
                <a:srgbClr val="C00000"/>
              </a:solidFill>
            </a:endParaRPr>
          </a:p>
          <a:p>
            <a:pPr algn="just"/>
            <a:r>
              <a:rPr lang="es-MX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OA </a:t>
            </a:r>
            <a:r>
              <a:rPr lang="es-MX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1: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 Explicar y dar ejemplos de la progresiva democratización de la sociedad durante el siglo XX, considerando el acceso creciente al voto, la participación de la mujer en la vida pública y el acceso a la educación y a la cultura, entre otros. 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OA 9: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 Explicar y dar ejemplos de aspectos que se mantienen y aspectos que han cambiado o se han desarrollado en la sociedad chilena a lo largo de su historia. 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Habilidades: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 Uso de línea de tiempo, pensamiento crítico, uso de fuentes históricas</a:t>
            </a:r>
            <a:r>
              <a:rPr lang="es-MX" dirty="0"/>
              <a:t>.</a:t>
            </a:r>
            <a:endParaRPr lang="es-CL" dirty="0"/>
          </a:p>
        </p:txBody>
      </p:sp>
      <p:pic>
        <p:nvPicPr>
          <p:cNvPr id="1026" name="Picture 2" descr="Alguna vez le han mandado una carita como esta 😁 al móvil y no ha sabido  qué pensar exactamente? ¿Es una risa… | Emoticonos, Emojis emoticonos,  Imágenes de emoj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157191"/>
            <a:ext cx="3024336" cy="135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34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87624" y="476672"/>
            <a:ext cx="6672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¿Cómo fue el paso del siglo XIX al siglo XX?</a:t>
            </a:r>
            <a:endParaRPr lang="es-CL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C:\Users\ETNA VIVAR\Desktop\linea de tiemp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992888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20 CuadroTexto"/>
          <p:cNvSpPr txBox="1"/>
          <p:nvPr/>
        </p:nvSpPr>
        <p:spPr>
          <a:xfrm>
            <a:off x="1187624" y="1340768"/>
            <a:ext cx="4390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 smtClean="0">
                <a:latin typeface="Arial" pitchFamily="34" charset="0"/>
                <a:cs typeface="Arial" pitchFamily="34" charset="0"/>
              </a:rPr>
              <a:t>Línea del tiempo del siglo XX chileno</a:t>
            </a:r>
            <a:endParaRPr lang="es-C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11560" y="2967633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    República          </a:t>
            </a:r>
          </a:p>
          <a:p>
            <a:r>
              <a:rPr lang="es-CL" b="1" dirty="0"/>
              <a:t> </a:t>
            </a:r>
            <a:r>
              <a:rPr lang="es-CL" b="1" dirty="0" smtClean="0"/>
              <a:t> Parlamentaria</a:t>
            </a:r>
          </a:p>
          <a:p>
            <a:r>
              <a:rPr lang="es-CL" dirty="0" smtClean="0"/>
              <a:t>     </a:t>
            </a:r>
            <a:r>
              <a:rPr lang="es-CL" b="1" dirty="0" smtClean="0">
                <a:solidFill>
                  <a:srgbClr val="C00000"/>
                </a:solidFill>
              </a:rPr>
              <a:t>(1891-1925)</a:t>
            </a:r>
            <a:endParaRPr lang="es-CL" b="1" dirty="0">
              <a:solidFill>
                <a:srgbClr val="C00000"/>
              </a:solidFill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1727684" y="2543423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3635896" y="2607593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2843808" y="3047048"/>
            <a:ext cx="1679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República Presidencial</a:t>
            </a:r>
          </a:p>
          <a:p>
            <a:r>
              <a:rPr lang="es-CL" b="1" dirty="0" smtClean="0">
                <a:solidFill>
                  <a:srgbClr val="C00000"/>
                </a:solidFill>
              </a:rPr>
              <a:t>(1925- 1973)</a:t>
            </a:r>
            <a:endParaRPr lang="es-CL" b="1" dirty="0">
              <a:solidFill>
                <a:srgbClr val="C00000"/>
              </a:solidFill>
            </a:endParaRPr>
          </a:p>
        </p:txBody>
      </p:sp>
      <p:cxnSp>
        <p:nvCxnSpPr>
          <p:cNvPr id="36" name="35 Conector recto de flecha"/>
          <p:cNvCxnSpPr/>
          <p:nvPr/>
        </p:nvCxnSpPr>
        <p:spPr>
          <a:xfrm>
            <a:off x="5556440" y="2607593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4752020" y="2967633"/>
            <a:ext cx="1692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Dictadura </a:t>
            </a:r>
          </a:p>
          <a:p>
            <a:r>
              <a:rPr lang="es-CL" b="1" dirty="0"/>
              <a:t> </a:t>
            </a:r>
            <a:r>
              <a:rPr lang="es-CL" b="1" dirty="0" smtClean="0"/>
              <a:t>   militar</a:t>
            </a:r>
          </a:p>
          <a:p>
            <a:r>
              <a:rPr lang="es-CL" b="1" dirty="0" smtClean="0">
                <a:solidFill>
                  <a:srgbClr val="C00000"/>
                </a:solidFill>
              </a:rPr>
              <a:t>(1973- 1990)</a:t>
            </a:r>
            <a:endParaRPr lang="es-CL" b="1" dirty="0">
              <a:solidFill>
                <a:srgbClr val="C00000"/>
              </a:solidFill>
            </a:endParaRPr>
          </a:p>
        </p:txBody>
      </p:sp>
      <p:cxnSp>
        <p:nvCxnSpPr>
          <p:cNvPr id="38" name="37 Conector recto de flecha"/>
          <p:cNvCxnSpPr/>
          <p:nvPr/>
        </p:nvCxnSpPr>
        <p:spPr>
          <a:xfrm>
            <a:off x="7308304" y="26870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6588224" y="2967633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      Gobiernos </a:t>
            </a:r>
          </a:p>
          <a:p>
            <a:r>
              <a:rPr lang="es-CL" b="1" dirty="0"/>
              <a:t> </a:t>
            </a:r>
            <a:r>
              <a:rPr lang="es-CL" b="1" dirty="0" smtClean="0"/>
              <a:t>    democráticos </a:t>
            </a:r>
          </a:p>
          <a:p>
            <a:r>
              <a:rPr lang="es-CL" b="1" dirty="0"/>
              <a:t> </a:t>
            </a:r>
            <a:r>
              <a:rPr lang="es-CL" b="1" dirty="0" smtClean="0"/>
              <a:t>    </a:t>
            </a:r>
            <a:r>
              <a:rPr lang="es-CL" b="1" dirty="0" smtClean="0">
                <a:solidFill>
                  <a:srgbClr val="C00000"/>
                </a:solidFill>
              </a:rPr>
              <a:t>( 1990- 2010)</a:t>
            </a:r>
            <a:endParaRPr lang="es-CL" b="1" dirty="0">
              <a:solidFill>
                <a:srgbClr val="C00000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95536" y="4293096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República Parlamentaria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El crecimiento económico basado en el Salitre.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El Poder legislativo (Congreso Nacional) adquirió mayor poder. Hubo abuso del Cohecho y constantes rotativas ministeriales.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En lo social, hubo una creciente demanda de los sectores populares para mejorar sus condiciones de vida (Cuestión social</a:t>
            </a:r>
            <a:r>
              <a:rPr lang="es-CL" sz="2000" dirty="0" smtClean="0"/>
              <a:t>)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402188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92696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República Presidencial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Los enfrentamientos entre el Congreso y el Presidente provocaron una crisis política que terminó con la República Parlamentaria e inició la República Presidencialista.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Sectores antes marginados como la Clase Media y las mujeres, tomaron protagonismo.</a:t>
            </a:r>
          </a:p>
          <a:p>
            <a:endParaRPr lang="es-C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Dictadura militar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En 1973 se produjo un golpe de Estado que instala una </a:t>
            </a: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Dictadura 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que interrumpió el proceso de democratización que venía desarrollándose.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El país vivió profundos cambios que siguen presentes hasta el día de hoy.</a:t>
            </a:r>
          </a:p>
          <a:p>
            <a:pPr marL="342900" indent="-342900">
              <a:buFont typeface="Wingdings" pitchFamily="2" charset="2"/>
              <a:buChar char="§"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Gobiernos democráticos: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Luego de 17 años la sociedad acordó una vuelta a la democracia.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CL" sz="2000" dirty="0" smtClean="0">
                <a:latin typeface="Arial" pitchFamily="34" charset="0"/>
                <a:cs typeface="Arial" pitchFamily="34" charset="0"/>
              </a:rPr>
              <a:t>Los gobiernos de este período trabajaron para resguardar el sistema democrático, valorar los derechos humanos, un gran desafío.</a:t>
            </a:r>
            <a:endParaRPr lang="es-CL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3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32656"/>
            <a:ext cx="417646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República parlamentaria</a:t>
            </a:r>
            <a:r>
              <a:rPr lang="es-CL" sz="2400" b="1" dirty="0" smtClean="0">
                <a:solidFill>
                  <a:srgbClr val="C00000"/>
                </a:solidFill>
              </a:rPr>
              <a:t>:</a:t>
            </a:r>
          </a:p>
          <a:p>
            <a:pPr algn="just"/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era del Salitre</a:t>
            </a:r>
          </a:p>
          <a:p>
            <a:pPr algn="just"/>
            <a:r>
              <a:rPr lang="es-CL" sz="2000" dirty="0" smtClean="0">
                <a:latin typeface="Arial" pitchFamily="34" charset="0"/>
                <a:cs typeface="Arial" pitchFamily="34" charset="0"/>
              </a:rPr>
              <a:t>La economía chilena se basaba en la exportación del salitre a Europa. Se utilizaba como fertilizante y en fabricación de explosivos. El salitre se obtenía en los desiertos de las provincias de Tarapacá y Antofagasta. (oficinas salitreras).</a:t>
            </a:r>
            <a:endParaRPr lang="es-CL" sz="2000" dirty="0">
              <a:latin typeface="Arial" pitchFamily="34" charset="0"/>
              <a:cs typeface="Arial" pitchFamily="34" charset="0"/>
            </a:endParaRPr>
          </a:p>
          <a:p>
            <a:endParaRPr lang="es-CL" dirty="0"/>
          </a:p>
        </p:txBody>
      </p:sp>
      <p:pic>
        <p:nvPicPr>
          <p:cNvPr id="9" name="Picture 2" descr="Album Desierto - Oficina María Ele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3429000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ETNA VIVAR\Desktop\Captur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1052736"/>
            <a:ext cx="4104457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860032" y="4396011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Gran parte de las Oficinas salitreras estaban en manos de extranjeros. El Estado de Chile obtenía sus ganancias debido a </a:t>
            </a:r>
            <a:r>
              <a:rPr lang="es-CL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los impuestos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que cobraba a los dueños de las empresa</a:t>
            </a:r>
            <a:r>
              <a:rPr lang="es-CL" dirty="0"/>
              <a:t>s</a:t>
            </a:r>
            <a:r>
              <a:rPr lang="es-CL" dirty="0" smtClean="0"/>
              <a:t>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6367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67644" y="396133"/>
            <a:ext cx="5976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¿Cómo era la vida en las salitreras?</a:t>
            </a:r>
          </a:p>
          <a:p>
            <a:endParaRPr lang="es-CL" dirty="0"/>
          </a:p>
        </p:txBody>
      </p:sp>
      <p:pic>
        <p:nvPicPr>
          <p:cNvPr id="5" name="Picture 2" descr="Chile-Hoy: Documentos inéditos revelan cómo era la vida en las salitre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43211"/>
            <a:ext cx="352839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Momias extraterrestres: de vuelta a ser humano (primera parte) - Museo  Nacional de Historia Natur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43211"/>
            <a:ext cx="2784140" cy="347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LAS FICHAS SALITRERA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723" y="3887886"/>
            <a:ext cx="327811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359098" y="3322907"/>
            <a:ext cx="2276797" cy="5649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solidFill>
                  <a:schemeClr val="tx1"/>
                </a:solidFill>
              </a:rPr>
              <a:t>Obreros</a:t>
            </a:r>
            <a:endParaRPr lang="es-CL" sz="20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644538" y="6192143"/>
            <a:ext cx="1894483" cy="4286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>
                <a:solidFill>
                  <a:schemeClr val="tx1"/>
                </a:solidFill>
              </a:rPr>
              <a:t>Pulperías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616116" y="1095274"/>
            <a:ext cx="1992052" cy="5660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solidFill>
                  <a:schemeClr val="tx1"/>
                </a:solidFill>
              </a:rPr>
              <a:t>Viviendas</a:t>
            </a:r>
            <a:endParaRPr lang="es-CL" sz="2000" b="1" dirty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788024" y="4869160"/>
            <a:ext cx="41044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Vivían en casas chicas de material ligero. Con mala higiene.</a:t>
            </a:r>
          </a:p>
          <a:p>
            <a:r>
              <a:rPr lang="es-CL" sz="2000" dirty="0" smtClean="0"/>
              <a:t>Las condiciones de vida de las salitreras eran parecidas a la de los obreros en Santiago.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32967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548680"/>
            <a:ext cx="6484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solidFill>
                  <a:srgbClr val="C00000"/>
                </a:solidFill>
              </a:rPr>
              <a:t>¿Cómo impactó la riqueza del Salitre al país?</a:t>
            </a:r>
            <a:endParaRPr lang="es-CL" sz="2400" b="1" dirty="0">
              <a:solidFill>
                <a:srgbClr val="C00000"/>
              </a:solidFill>
            </a:endParaRPr>
          </a:p>
        </p:txBody>
      </p:sp>
      <p:sp>
        <p:nvSpPr>
          <p:cNvPr id="5" name="AutoShape 2" descr="Guía de Materia N°12 La Época del Salit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6" name="AutoShape 4" descr="Guía de Materia N°12 La Época del Salitr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6" descr="Guía de Materia N°12 La Época del Salitr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6156" name="Picture 12" descr="Salitre: Rol del esta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42" y="1340768"/>
            <a:ext cx="2870720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115616" y="1153648"/>
            <a:ext cx="2376264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tx1"/>
                </a:solidFill>
              </a:rPr>
              <a:t>Viaducto del </a:t>
            </a:r>
            <a:r>
              <a:rPr lang="es-CL" b="1" dirty="0" err="1" smtClean="0">
                <a:solidFill>
                  <a:schemeClr val="tx1"/>
                </a:solidFill>
              </a:rPr>
              <a:t>Malleco</a:t>
            </a:r>
            <a:endParaRPr lang="es-CL" b="1" dirty="0">
              <a:solidFill>
                <a:schemeClr val="tx1"/>
              </a:solidFill>
            </a:endParaRPr>
          </a:p>
        </p:txBody>
      </p:sp>
      <p:pic>
        <p:nvPicPr>
          <p:cNvPr id="6158" name="Picture 14" descr="Teatro Municipal de Iquique: en búsqueda de una restauración definitiva «  Diario y Radio U Ch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875" y="1382604"/>
            <a:ext cx="3494694" cy="264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5303197" y="1123965"/>
            <a:ext cx="2902050" cy="517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Teatro Municipal </a:t>
            </a:r>
            <a:endParaRPr lang="es-CL" b="1" dirty="0"/>
          </a:p>
        </p:txBody>
      </p:sp>
      <p:pic>
        <p:nvPicPr>
          <p:cNvPr id="6160" name="Picture 16" descr="Los primeros años de la electricidad en Chile (1883-1930) - Memoria  Chilena: Port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562" y="4487563"/>
            <a:ext cx="252028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MEMORIA ANUAL 2017 ASOCIACIÓN DE EMPRESAS ELÉCTRICAS A.G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197" y="4339927"/>
            <a:ext cx="2509163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5580112" y="4024934"/>
            <a:ext cx="2232248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tx1"/>
                </a:solidFill>
              </a:rPr>
              <a:t>Tranvías</a:t>
            </a:r>
            <a:endParaRPr lang="es-CL" b="1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319672" y="4087960"/>
            <a:ext cx="2016224" cy="3996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tx1"/>
                </a:solidFill>
              </a:rPr>
              <a:t>Electricidad</a:t>
            </a:r>
            <a:endParaRPr lang="es-C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59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63688" y="692696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C00000"/>
                </a:solidFill>
              </a:rPr>
              <a:t>     ¿Qué es la Cuestión social?</a:t>
            </a:r>
            <a:endParaRPr lang="es-CL" sz="2400" b="1" dirty="0">
              <a:solidFill>
                <a:srgbClr val="C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1154362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Se denominó así al conjunto de problemas sociales y materiales que afectaron a los sectores más pobres de la población.</a:t>
            </a:r>
            <a:endParaRPr lang="es-CL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83568" y="2636912"/>
            <a:ext cx="65501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CL" sz="2000" dirty="0" smtClean="0"/>
              <a:t>Proceso de industrialización y extracción del salitre.</a:t>
            </a:r>
          </a:p>
          <a:p>
            <a:pPr marL="285750" indent="-285750">
              <a:buFontTx/>
              <a:buChar char="-"/>
            </a:pPr>
            <a:r>
              <a:rPr lang="es-CL" sz="2000" dirty="0" smtClean="0"/>
              <a:t>Incremento de la migración campo –ciudad.</a:t>
            </a:r>
          </a:p>
          <a:p>
            <a:pPr marL="285750" indent="-285750">
              <a:buFontTx/>
              <a:buChar char="-"/>
            </a:pPr>
            <a:r>
              <a:rPr lang="es-CL" sz="2000" dirty="0" smtClean="0"/>
              <a:t>Indiferencia de los gobernantes.</a:t>
            </a:r>
          </a:p>
          <a:p>
            <a:pPr marL="285750" indent="-285750">
              <a:buFontTx/>
              <a:buChar char="-"/>
            </a:pPr>
            <a:endParaRPr lang="es-CL" sz="2000" dirty="0"/>
          </a:p>
          <a:p>
            <a:pPr marL="285750" indent="-285750">
              <a:buFontTx/>
              <a:buChar char="-"/>
            </a:pPr>
            <a:endParaRPr lang="es-CL" sz="2000" dirty="0" smtClean="0"/>
          </a:p>
          <a:p>
            <a:pPr marL="285750" indent="-285750">
              <a:buFontTx/>
              <a:buChar char="-"/>
            </a:pPr>
            <a:r>
              <a:rPr lang="es-CL" sz="2000" dirty="0" smtClean="0"/>
              <a:t>Precarias condiciones de trabajo</a:t>
            </a:r>
          </a:p>
          <a:p>
            <a:pPr marL="285750" indent="-285750">
              <a:buFontTx/>
              <a:buChar char="-"/>
            </a:pPr>
            <a:r>
              <a:rPr lang="es-CL" sz="2000" dirty="0" smtClean="0"/>
              <a:t>Malas condiciones de viviendas</a:t>
            </a:r>
          </a:p>
          <a:p>
            <a:pPr marL="285750" indent="-285750">
              <a:buFontTx/>
              <a:buChar char="-"/>
            </a:pPr>
            <a:r>
              <a:rPr lang="es-CL" sz="2000" dirty="0" smtClean="0"/>
              <a:t>Hacinamiento y falta de agua potable y alcantarillado</a:t>
            </a:r>
          </a:p>
          <a:p>
            <a:pPr marL="285750" indent="-285750">
              <a:buFontTx/>
              <a:buChar char="-"/>
            </a:pPr>
            <a:r>
              <a:rPr lang="es-CL" sz="2000" dirty="0" smtClean="0"/>
              <a:t>Transmisión de enfermedades y de higiene.</a:t>
            </a:r>
            <a:endParaRPr lang="es-CL" sz="2000" dirty="0"/>
          </a:p>
        </p:txBody>
      </p:sp>
      <p:sp>
        <p:nvSpPr>
          <p:cNvPr id="8" name="7 Rectángulo"/>
          <p:cNvSpPr/>
          <p:nvPr/>
        </p:nvSpPr>
        <p:spPr>
          <a:xfrm>
            <a:off x="2915816" y="2170025"/>
            <a:ext cx="2016224" cy="4231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chemeClr val="tx1"/>
                </a:solidFill>
              </a:rPr>
              <a:t>Causas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915816" y="3720161"/>
            <a:ext cx="2448272" cy="4231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 smtClean="0">
                <a:solidFill>
                  <a:schemeClr val="tx1"/>
                </a:solidFill>
              </a:rPr>
              <a:t>Consecuencias</a:t>
            </a:r>
            <a:endParaRPr lang="es-C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03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284</TotalTime>
  <Words>833</Words>
  <Application>Microsoft Office PowerPoint</Application>
  <PresentationFormat>Presentación en pantalla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Ejecutivo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ETNA VIVAR</dc:creator>
  <cp:lastModifiedBy>ETNA VIVAR</cp:lastModifiedBy>
  <cp:revision>26</cp:revision>
  <dcterms:created xsi:type="dcterms:W3CDTF">2020-07-02T05:04:01Z</dcterms:created>
  <dcterms:modified xsi:type="dcterms:W3CDTF">2020-07-07T05:07:22Z</dcterms:modified>
</cp:coreProperties>
</file>