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A1505-4EF4-45BF-B705-E8CF743485DF}" type="datetimeFigureOut">
              <a:rPr lang="es-CL" smtClean="0"/>
              <a:t>13-04-2021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BBF5C-8892-4F97-8CB4-16A0DC6A0C62}" type="slidenum">
              <a:rPr lang="es-CL" smtClean="0"/>
              <a:t>‹Nº›</a:t>
            </a:fld>
            <a:endParaRPr lang="es-CL"/>
          </a:p>
        </p:txBody>
      </p:sp>
    </p:spTree>
    <p:extLst>
      <p:ext uri="{BB962C8B-B14F-4D97-AF65-F5344CB8AC3E}">
        <p14:creationId xmlns:p14="http://schemas.microsoft.com/office/powerpoint/2010/main" val="38670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3BBBF5C-8892-4F97-8CB4-16A0DC6A0C62}" type="slidenum">
              <a:rPr lang="es-CL" smtClean="0"/>
              <a:t>8</a:t>
            </a:fld>
            <a:endParaRPr lang="es-CL"/>
          </a:p>
        </p:txBody>
      </p:sp>
    </p:spTree>
    <p:extLst>
      <p:ext uri="{BB962C8B-B14F-4D97-AF65-F5344CB8AC3E}">
        <p14:creationId xmlns:p14="http://schemas.microsoft.com/office/powerpoint/2010/main" val="44700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3BBBF5C-8892-4F97-8CB4-16A0DC6A0C62}" type="slidenum">
              <a:rPr lang="es-CL" smtClean="0"/>
              <a:t>9</a:t>
            </a:fld>
            <a:endParaRPr lang="es-CL"/>
          </a:p>
        </p:txBody>
      </p:sp>
    </p:spTree>
    <p:extLst>
      <p:ext uri="{BB962C8B-B14F-4D97-AF65-F5344CB8AC3E}">
        <p14:creationId xmlns:p14="http://schemas.microsoft.com/office/powerpoint/2010/main" val="911232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F2B5B8C-CB87-4120-B063-08C69630741F}" type="datetimeFigureOut">
              <a:rPr lang="es-CL" smtClean="0"/>
              <a:t>13-04-2021</a:t>
            </a:fld>
            <a:endParaRPr lang="es-CL"/>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CL"/>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2CCF8AA-02E5-4C3C-AB42-6B0F49480DA9}"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fld id="{0F2B5B8C-CB87-4120-B063-08C69630741F}" type="datetimeFigureOut">
              <a:rPr lang="es-CL" smtClean="0"/>
              <a:t>13-04-2021</a:t>
            </a:fld>
            <a:endParaRPr lang="es-CL"/>
          </a:p>
        </p:txBody>
      </p:sp>
      <p:sp>
        <p:nvSpPr>
          <p:cNvPr id="5" name="4 Marcador de pie de página"/>
          <p:cNvSpPr>
            <a:spLocks noGrp="1"/>
          </p:cNvSpPr>
          <p:nvPr>
            <p:ph type="ftr" sz="quarter" idx="11"/>
          </p:nvPr>
        </p:nvSpPr>
        <p:spPr>
          <a:xfrm>
            <a:off x="457200" y="6556248"/>
            <a:ext cx="3657600" cy="228600"/>
          </a:xfrm>
        </p:spPr>
        <p:txBody>
          <a:bodyPr/>
          <a:lstStyle/>
          <a:p>
            <a:endParaRPr lang="es-CL"/>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2CCF8AA-02E5-4C3C-AB42-6B0F49480DA9}"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F2B5B8C-CB87-4120-B063-08C69630741F}" type="datetimeFigureOut">
              <a:rPr lang="es-CL" smtClean="0"/>
              <a:t>13-04-2021</a:t>
            </a:fld>
            <a:endParaRPr lang="es-CL"/>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CL"/>
          </a:p>
        </p:txBody>
      </p:sp>
      <p:sp>
        <p:nvSpPr>
          <p:cNvPr id="6" name="5 Marcador de número de diapositiva"/>
          <p:cNvSpPr>
            <a:spLocks noGrp="1"/>
          </p:cNvSpPr>
          <p:nvPr>
            <p:ph type="sldNum" sz="quarter" idx="12"/>
          </p:nvPr>
        </p:nvSpPr>
        <p:spPr>
          <a:xfrm>
            <a:off x="6733952" y="6555112"/>
            <a:ext cx="588336" cy="228600"/>
          </a:xfrm>
        </p:spPr>
        <p:txBody>
          <a:bodyPr/>
          <a:lstStyle/>
          <a:p>
            <a:fld id="{32CCF8AA-02E5-4C3C-AB42-6B0F49480DA9}"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0F2B5B8C-CB87-4120-B063-08C69630741F}" type="datetimeFigureOut">
              <a:rPr lang="es-CL" smtClean="0"/>
              <a:t>13-04-2021</a:t>
            </a:fld>
            <a:endParaRPr lang="es-CL"/>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CL"/>
          </a:p>
        </p:txBody>
      </p:sp>
      <p:sp>
        <p:nvSpPr>
          <p:cNvPr id="4" name="3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fld id="{0F2B5B8C-CB87-4120-B063-08C69630741F}" type="datetimeFigureOut">
              <a:rPr lang="es-CL" smtClean="0"/>
              <a:t>13-04-2021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2CCF8AA-02E5-4C3C-AB42-6B0F49480DA9}" type="slidenum">
              <a:rPr lang="es-CL" smtClean="0"/>
              <a:t>‹Nº›</a:t>
            </a:fld>
            <a:endParaRPr lang="es-CL"/>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F2B5B8C-CB87-4120-B063-08C69630741F}" type="datetimeFigureOut">
              <a:rPr lang="es-CL" smtClean="0"/>
              <a:t>13-04-2021</a:t>
            </a:fld>
            <a:endParaRPr lang="es-CL"/>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CL"/>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2CCF8AA-02E5-4C3C-AB42-6B0F49480DA9}"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827584" y="764704"/>
            <a:ext cx="7644684" cy="2636864"/>
          </a:xfrm>
        </p:spPr>
        <p:txBody>
          <a:bodyPr>
            <a:normAutofit fontScale="90000"/>
          </a:bodyPr>
          <a:lstStyle/>
          <a:p>
            <a:pPr algn="l"/>
            <a:r>
              <a:rPr lang="es-CL" sz="3600" b="1" dirty="0">
                <a:solidFill>
                  <a:srgbClr val="FFFF00"/>
                </a:solidFill>
              </a:rPr>
              <a:t>Unidad 1.</a:t>
            </a:r>
            <a:br>
              <a:rPr lang="es-CL" sz="3600" dirty="0">
                <a:solidFill>
                  <a:srgbClr val="FFFF00"/>
                </a:solidFill>
              </a:rPr>
            </a:br>
            <a:r>
              <a:rPr lang="es-CL" sz="3600" b="1" dirty="0">
                <a:solidFill>
                  <a:srgbClr val="FFFF00"/>
                </a:solidFill>
              </a:rPr>
              <a:t> “Los inicios de la modernidad: humanismo, Reforma y el choque de dos mundos</a:t>
            </a:r>
            <a:r>
              <a:rPr lang="es-CL" b="1" dirty="0">
                <a:solidFill>
                  <a:srgbClr val="FFFF00"/>
                </a:solidFill>
              </a:rPr>
              <a:t>”</a:t>
            </a:r>
            <a:br>
              <a:rPr lang="es-CL" dirty="0">
                <a:solidFill>
                  <a:srgbClr val="FFFF00"/>
                </a:solidFill>
              </a:rPr>
            </a:br>
            <a:endParaRPr lang="es-CL" dirty="0">
              <a:solidFill>
                <a:srgbClr val="FFFF00"/>
              </a:solidFill>
            </a:endParaRPr>
          </a:p>
        </p:txBody>
      </p:sp>
      <p:pic>
        <p:nvPicPr>
          <p:cNvPr id="5" name="Picture 2" descr="Resultado de imagen de imagen de la edad mode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3674493"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p:cNvSpPr>
            <a:spLocks noGrp="1"/>
          </p:cNvSpPr>
          <p:nvPr>
            <p:ph type="subTitle" idx="1"/>
          </p:nvPr>
        </p:nvSpPr>
        <p:spPr>
          <a:xfrm>
            <a:off x="4500563" y="3540125"/>
            <a:ext cx="3968750" cy="1101725"/>
          </a:xfrm>
        </p:spPr>
        <p:txBody>
          <a:bodyPr>
            <a:normAutofit fontScale="92500"/>
          </a:bodyPr>
          <a:lstStyle/>
          <a:p>
            <a:r>
              <a:rPr lang="es-CL" dirty="0">
                <a:solidFill>
                  <a:schemeClr val="tx1"/>
                </a:solidFill>
              </a:rPr>
              <a:t>Prof.: Etna Vivar N.</a:t>
            </a:r>
          </a:p>
          <a:p>
            <a:r>
              <a:rPr lang="es-CL" dirty="0">
                <a:solidFill>
                  <a:schemeClr val="tx1"/>
                </a:solidFill>
              </a:rPr>
              <a:t>Curso: Octavo Año Básico</a:t>
            </a:r>
          </a:p>
          <a:p>
            <a:r>
              <a:rPr lang="es-CL" dirty="0">
                <a:solidFill>
                  <a:schemeClr val="tx1"/>
                </a:solidFill>
              </a:rPr>
              <a:t>Asignatura: Historia y Geografía</a:t>
            </a:r>
          </a:p>
        </p:txBody>
      </p:sp>
    </p:spTree>
    <p:extLst>
      <p:ext uri="{BB962C8B-B14F-4D97-AF65-F5344CB8AC3E}">
        <p14:creationId xmlns:p14="http://schemas.microsoft.com/office/powerpoint/2010/main" val="114474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Quijote a destie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48680"/>
            <a:ext cx="2933700" cy="3065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eo y Julieta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274" y="3789041"/>
            <a:ext cx="2520280" cy="27002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bro Principe, el, Nicolás Maquiavelo, ISBN 9786074574524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186" y="617969"/>
            <a:ext cx="2854455" cy="2996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topía, Tomás Moro | Tomas moro, Portadas de libros, Utopia tomas mo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789040"/>
            <a:ext cx="2520280"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4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136904" cy="6051072"/>
          </a:xfrm>
        </p:spPr>
        <p:txBody>
          <a:bodyPr>
            <a:normAutofit fontScale="25000" lnSpcReduction="20000"/>
          </a:bodyPr>
          <a:lstStyle/>
          <a:p>
            <a:pPr marL="0" indent="0">
              <a:buNone/>
            </a:pPr>
            <a:r>
              <a:rPr lang="es-CL" sz="4300" b="1" dirty="0"/>
              <a:t>Selección múltiple: Encierra en un círculo la letra de la alternativa correcta.</a:t>
            </a:r>
          </a:p>
          <a:p>
            <a:pPr marL="0" indent="0">
              <a:buNone/>
            </a:pPr>
            <a:endParaRPr lang="es-CL" sz="4300" dirty="0"/>
          </a:p>
          <a:p>
            <a:pPr marL="0" indent="0">
              <a:buNone/>
            </a:pPr>
            <a:r>
              <a:rPr lang="es-CL" b="1" dirty="0"/>
              <a:t> </a:t>
            </a:r>
            <a:endParaRPr lang="es-CL" dirty="0"/>
          </a:p>
          <a:p>
            <a:pPr marL="0" indent="0">
              <a:buNone/>
            </a:pPr>
            <a:r>
              <a:rPr lang="es-CL" sz="5600" dirty="0"/>
              <a:t>1.-¿ Cómo se llama el tratado que escribió Nicolás Maquiavelo y que revolucionó las ideas políticas del Renacimiento?</a:t>
            </a:r>
          </a:p>
          <a:p>
            <a:pPr marL="0" indent="0">
              <a:buNone/>
            </a:pPr>
            <a:r>
              <a:rPr lang="es-CL" sz="5600" dirty="0"/>
              <a:t> </a:t>
            </a:r>
          </a:p>
          <a:p>
            <a:pPr marL="0" lvl="0" indent="0">
              <a:buNone/>
            </a:pPr>
            <a:r>
              <a:rPr lang="es-CL" sz="5600" dirty="0"/>
              <a:t>a) Sobre el arte de la guerra</a:t>
            </a:r>
          </a:p>
          <a:p>
            <a:pPr marL="0" lvl="0" indent="0">
              <a:buNone/>
            </a:pPr>
            <a:r>
              <a:rPr lang="es-CL" sz="5600" dirty="0"/>
              <a:t>b) Historias florentinas</a:t>
            </a:r>
          </a:p>
          <a:p>
            <a:pPr marL="0" lvl="0" indent="0">
              <a:buNone/>
            </a:pPr>
            <a:r>
              <a:rPr lang="es-CL" sz="5600" dirty="0"/>
              <a:t>c) El Príncipe</a:t>
            </a:r>
          </a:p>
          <a:p>
            <a:pPr marL="0" lvl="0" indent="0">
              <a:buNone/>
            </a:pPr>
            <a:r>
              <a:rPr lang="es-CL" sz="5600" dirty="0"/>
              <a:t>d) La mandrágora</a:t>
            </a:r>
          </a:p>
          <a:p>
            <a:pPr marL="0" indent="0">
              <a:buNone/>
            </a:pPr>
            <a:r>
              <a:rPr lang="es-CL" sz="5600" dirty="0"/>
              <a:t> </a:t>
            </a:r>
          </a:p>
          <a:p>
            <a:pPr marL="0" indent="0">
              <a:buNone/>
            </a:pPr>
            <a:r>
              <a:rPr lang="es-CL" sz="5600" dirty="0"/>
              <a:t>2.- El Humanismo nace hacia el siglo………durante la……..</a:t>
            </a:r>
          </a:p>
          <a:p>
            <a:pPr marL="0" indent="0">
              <a:buNone/>
            </a:pPr>
            <a:r>
              <a:rPr lang="es-CL" sz="5600" dirty="0"/>
              <a:t> </a:t>
            </a:r>
          </a:p>
          <a:p>
            <a:pPr marL="0" lvl="0" indent="0">
              <a:buNone/>
            </a:pPr>
            <a:r>
              <a:rPr lang="es-CL" sz="5600" dirty="0"/>
              <a:t>a) XIV – Baja Edad Media</a:t>
            </a:r>
          </a:p>
          <a:p>
            <a:pPr marL="0" lvl="0" indent="0">
              <a:buNone/>
            </a:pPr>
            <a:r>
              <a:rPr lang="es-CL" sz="5600" dirty="0"/>
              <a:t>b) XVI -  Reforma</a:t>
            </a:r>
          </a:p>
          <a:p>
            <a:pPr marL="0" lvl="0" indent="0">
              <a:buNone/>
            </a:pPr>
            <a:r>
              <a:rPr lang="es-CL" sz="5600" dirty="0"/>
              <a:t>c) XV  - </a:t>
            </a:r>
            <a:r>
              <a:rPr lang="es-CL" sz="5600" dirty="0" err="1"/>
              <a:t>Quatrocento</a:t>
            </a:r>
            <a:endParaRPr lang="es-CL" sz="5600" dirty="0"/>
          </a:p>
          <a:p>
            <a:pPr marL="0" lvl="0" indent="0">
              <a:buNone/>
            </a:pPr>
            <a:r>
              <a:rPr lang="es-CL" sz="5600" dirty="0"/>
              <a:t>d) XV  - Cuarta Cruzada</a:t>
            </a:r>
          </a:p>
          <a:p>
            <a:pPr marL="0" lvl="0" indent="0">
              <a:buNone/>
            </a:pPr>
            <a:r>
              <a:rPr lang="es-CL" sz="5600" dirty="0"/>
              <a:t>e) XVI - Ilustración</a:t>
            </a:r>
          </a:p>
          <a:p>
            <a:pPr marL="0" indent="0">
              <a:buNone/>
            </a:pPr>
            <a:r>
              <a:rPr lang="es-CL" sz="5600" dirty="0"/>
              <a:t> </a:t>
            </a:r>
          </a:p>
          <a:p>
            <a:pPr marL="0" indent="0">
              <a:buNone/>
            </a:pPr>
            <a:r>
              <a:rPr lang="es-CL" sz="5600" dirty="0"/>
              <a:t>3.- El humanismo y el Renacimiento fueron impulsados por:</a:t>
            </a:r>
          </a:p>
          <a:p>
            <a:pPr marL="0" lvl="0" indent="0">
              <a:buNone/>
            </a:pPr>
            <a:r>
              <a:rPr lang="es-CL" sz="5600" dirty="0"/>
              <a:t>a) La nobleza</a:t>
            </a:r>
          </a:p>
          <a:p>
            <a:pPr marL="0" lvl="0" indent="0">
              <a:buNone/>
            </a:pPr>
            <a:r>
              <a:rPr lang="es-CL" sz="5600" dirty="0"/>
              <a:t>b) La burguesía</a:t>
            </a:r>
          </a:p>
          <a:p>
            <a:pPr marL="0" lvl="0" indent="0">
              <a:buNone/>
            </a:pPr>
            <a:r>
              <a:rPr lang="es-CL" sz="5600" dirty="0"/>
              <a:t>c) La Iglesia Católica</a:t>
            </a:r>
          </a:p>
          <a:p>
            <a:pPr marL="0" lvl="0" indent="0">
              <a:buNone/>
            </a:pPr>
            <a:r>
              <a:rPr lang="es-CL" sz="5600" dirty="0"/>
              <a:t>d) Los terratenientes</a:t>
            </a:r>
          </a:p>
          <a:p>
            <a:endParaRPr lang="es-CL" dirty="0"/>
          </a:p>
        </p:txBody>
      </p:sp>
    </p:spTree>
    <p:extLst>
      <p:ext uri="{BB962C8B-B14F-4D97-AF65-F5344CB8AC3E}">
        <p14:creationId xmlns:p14="http://schemas.microsoft.com/office/powerpoint/2010/main" val="240424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7704856" cy="6051072"/>
          </a:xfrm>
        </p:spPr>
        <p:txBody>
          <a:bodyPr/>
          <a:lstStyle/>
          <a:p>
            <a:pPr marL="0" indent="0" algn="just">
              <a:buNone/>
            </a:pPr>
            <a:endParaRPr lang="es-MX" dirty="0"/>
          </a:p>
          <a:p>
            <a:pPr marL="0" indent="0" algn="just">
              <a:buNone/>
            </a:pPr>
            <a:r>
              <a:rPr lang="es-MX" sz="2000" u="sng" dirty="0"/>
              <a:t>Desarrolla:-</a:t>
            </a:r>
          </a:p>
          <a:p>
            <a:pPr marL="0" indent="0" algn="just">
              <a:buNone/>
            </a:pPr>
            <a:r>
              <a:rPr lang="es-MX" sz="2000" dirty="0"/>
              <a:t>1.-¿Qué hechos dan inicio y término a la Edad Moderna?</a:t>
            </a:r>
          </a:p>
          <a:p>
            <a:pPr marL="0" indent="0" algn="just">
              <a:buNone/>
            </a:pPr>
            <a:r>
              <a:rPr lang="es-MX" sz="2000" dirty="0"/>
              <a:t>2.- ¿Cuántos siglos duró la  Edad Moderna?</a:t>
            </a:r>
          </a:p>
          <a:p>
            <a:pPr marL="0" indent="0" algn="just">
              <a:buNone/>
            </a:pPr>
            <a:r>
              <a:rPr lang="es-MX" sz="2000" dirty="0"/>
              <a:t>3.- Explica 3 características de la Edad Moderna.</a:t>
            </a:r>
          </a:p>
          <a:p>
            <a:pPr marL="0" indent="0">
              <a:buNone/>
            </a:pPr>
            <a:r>
              <a:rPr lang="es-MX" sz="2000" dirty="0"/>
              <a:t>4.-¿Qué cambios y qué continuidades puedes observar en la Edad Moderna?</a:t>
            </a:r>
          </a:p>
          <a:p>
            <a:pPr marL="0" indent="0">
              <a:buNone/>
            </a:pPr>
            <a:r>
              <a:rPr lang="es-MX" sz="2000" dirty="0"/>
              <a:t>5.-¿Qué factores permitieron el desarrollo del Humanismo? ¿ Por qué se le llama Humanismo y dónde se originó</a:t>
            </a:r>
            <a:r>
              <a:rPr lang="es-MX" sz="2400" dirty="0"/>
              <a:t>?</a:t>
            </a:r>
          </a:p>
          <a:p>
            <a:pPr marL="0" indent="0">
              <a:buNone/>
            </a:pPr>
            <a:r>
              <a:rPr lang="es-MX" sz="2000" dirty="0"/>
              <a:t>6.- Enumera las características del Humanismo. (usa el texto de estudio)</a:t>
            </a:r>
          </a:p>
          <a:p>
            <a:pPr marL="0" indent="0">
              <a:buNone/>
            </a:pPr>
            <a:r>
              <a:rPr lang="es-MX" sz="2000" dirty="0"/>
              <a:t>7.- Investiga junto a un compañero de qué tratan las siguientes obras de los Humanistas: El príncipe, la Divina comedia, El Decamerón, Utopía, El quijote de la mancha.</a:t>
            </a:r>
          </a:p>
          <a:p>
            <a:pPr marL="0" indent="0">
              <a:buNone/>
            </a:pPr>
            <a:r>
              <a:rPr lang="es-MX" sz="2000" dirty="0"/>
              <a:t>8.-¿Cuáles fueron las contribuciones de los humanistas a su época?</a:t>
            </a:r>
          </a:p>
          <a:p>
            <a:endParaRPr lang="es-CL" dirty="0"/>
          </a:p>
        </p:txBody>
      </p:sp>
    </p:spTree>
    <p:extLst>
      <p:ext uri="{BB962C8B-B14F-4D97-AF65-F5344CB8AC3E}">
        <p14:creationId xmlns:p14="http://schemas.microsoft.com/office/powerpoint/2010/main" val="63349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239000" cy="720080"/>
          </a:xfrm>
        </p:spPr>
        <p:txBody>
          <a:bodyPr>
            <a:normAutofit/>
          </a:bodyPr>
          <a:lstStyle/>
          <a:p>
            <a:r>
              <a:rPr lang="es-CL" sz="2400" dirty="0">
                <a:solidFill>
                  <a:srgbClr val="C00000"/>
                </a:solidFill>
              </a:rPr>
              <a:t>                         O. Aprendizaje</a:t>
            </a:r>
          </a:p>
        </p:txBody>
      </p:sp>
      <p:sp>
        <p:nvSpPr>
          <p:cNvPr id="5" name="4 Marcador de contenido"/>
          <p:cNvSpPr>
            <a:spLocks noGrp="1"/>
          </p:cNvSpPr>
          <p:nvPr>
            <p:ph idx="1"/>
          </p:nvPr>
        </p:nvSpPr>
        <p:spPr>
          <a:xfrm>
            <a:off x="539552" y="1772816"/>
            <a:ext cx="7084640" cy="1152128"/>
          </a:xfrm>
        </p:spPr>
        <p:txBody>
          <a:bodyPr>
            <a:normAutofit lnSpcReduction="10000"/>
          </a:bodyPr>
          <a:lstStyle/>
          <a:p>
            <a:r>
              <a:rPr lang="es-CL" sz="2400" dirty="0"/>
              <a:t>Reconocer la centralidad del ser humano en las expresiones culturales del humanismo y del Renacimiento.</a:t>
            </a:r>
          </a:p>
        </p:txBody>
      </p:sp>
      <p:sp>
        <p:nvSpPr>
          <p:cNvPr id="6" name="5 Rectángulo"/>
          <p:cNvSpPr/>
          <p:nvPr/>
        </p:nvSpPr>
        <p:spPr>
          <a:xfrm>
            <a:off x="899592" y="3356991"/>
            <a:ext cx="6408712" cy="1938992"/>
          </a:xfrm>
          <a:prstGeom prst="rect">
            <a:avLst/>
          </a:prstGeom>
        </p:spPr>
        <p:txBody>
          <a:bodyPr wrap="square">
            <a:spAutoFit/>
          </a:bodyPr>
          <a:lstStyle/>
          <a:p>
            <a:r>
              <a:rPr lang="es-CL" sz="2000" dirty="0">
                <a:solidFill>
                  <a:srgbClr val="FF0000"/>
                </a:solidFill>
              </a:rPr>
              <a:t>Contenidos:-</a:t>
            </a:r>
          </a:p>
          <a:p>
            <a:r>
              <a:rPr lang="es-CL" sz="2000" dirty="0"/>
              <a:t>-   Los cambios que experimento la Edad Moderna.</a:t>
            </a:r>
          </a:p>
          <a:p>
            <a:pPr marL="285750" indent="-285750">
              <a:buFontTx/>
              <a:buChar char="-"/>
            </a:pPr>
            <a:r>
              <a:rPr lang="es-CL" sz="2000" dirty="0"/>
              <a:t>Principales características de la Edad Moderna.</a:t>
            </a:r>
          </a:p>
          <a:p>
            <a:pPr marL="285750" indent="-285750">
              <a:buFontTx/>
              <a:buChar char="-"/>
            </a:pPr>
            <a:r>
              <a:rPr lang="es-CL" sz="2000" dirty="0"/>
              <a:t>Línea de tiempo de la Edad Moderna</a:t>
            </a:r>
          </a:p>
          <a:p>
            <a:pPr marL="342900" indent="-342900">
              <a:buFontTx/>
              <a:buChar char="-"/>
            </a:pPr>
            <a:r>
              <a:rPr lang="es-CL" sz="2000" dirty="0"/>
              <a:t>La nueva concepción del ser humano</a:t>
            </a:r>
          </a:p>
          <a:p>
            <a:pPr marL="342900" indent="-342900">
              <a:buFontTx/>
              <a:buChar char="-"/>
            </a:pPr>
            <a:r>
              <a:rPr lang="es-CL" sz="2000" dirty="0"/>
              <a:t>Humanismo y Renacimiento</a:t>
            </a:r>
          </a:p>
        </p:txBody>
      </p:sp>
      <p:pic>
        <p:nvPicPr>
          <p:cNvPr id="7" name="Picture 2" descr="Resultado de imagen de eur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7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1988840"/>
            <a:ext cx="7416824" cy="3785652"/>
          </a:xfrm>
          <a:prstGeom prst="rect">
            <a:avLst/>
          </a:prstGeom>
          <a:noFill/>
        </p:spPr>
        <p:txBody>
          <a:bodyPr wrap="square" rtlCol="0">
            <a:spAutoFit/>
          </a:bodyPr>
          <a:lstStyle/>
          <a:p>
            <a:pPr algn="just"/>
            <a:r>
              <a:rPr lang="es-CL" sz="2000" dirty="0"/>
              <a:t>La Edad Moderna se extiende desde la toma de Constantinopla por los turcos en el año 1453 hasta el inicio de la Revolución Francesa en el año 1789. Otros historiadores fijan como fecha de inicio el descubrimiento de América en1492, a inicios del siglo XV.</a:t>
            </a:r>
          </a:p>
          <a:p>
            <a:pPr algn="just"/>
            <a:endParaRPr lang="es-CL" sz="2000" dirty="0"/>
          </a:p>
          <a:p>
            <a:pPr algn="just"/>
            <a:r>
              <a:rPr lang="es-CL" sz="2000" b="1" dirty="0">
                <a:solidFill>
                  <a:srgbClr val="FF0000"/>
                </a:solidFill>
              </a:rPr>
              <a:t>¿FUE REALMENTE UN NUEVO TIEMPO?</a:t>
            </a:r>
          </a:p>
          <a:p>
            <a:pPr algn="just"/>
            <a:endParaRPr lang="es-CL" sz="2000" dirty="0"/>
          </a:p>
          <a:p>
            <a:pPr algn="just"/>
            <a:r>
              <a:rPr lang="es-CL" sz="2000" dirty="0"/>
              <a:t>Hoy reconocemos que no hubo una ruptura entre la Edad Media y la Edad Moderna, ya que todos los procesos que caracterizaron a la Edad Moderna se consolidaron a partir de elementos que se venían desarrollando desde la Edad Media.</a:t>
            </a:r>
          </a:p>
        </p:txBody>
      </p:sp>
      <p:sp>
        <p:nvSpPr>
          <p:cNvPr id="6" name="5 CuadroTexto"/>
          <p:cNvSpPr txBox="1"/>
          <p:nvPr/>
        </p:nvSpPr>
        <p:spPr>
          <a:xfrm>
            <a:off x="1763688" y="836712"/>
            <a:ext cx="3960440" cy="523220"/>
          </a:xfrm>
          <a:prstGeom prst="rect">
            <a:avLst/>
          </a:prstGeom>
          <a:noFill/>
        </p:spPr>
        <p:txBody>
          <a:bodyPr wrap="square" rtlCol="0">
            <a:spAutoFit/>
          </a:bodyPr>
          <a:lstStyle/>
          <a:p>
            <a:r>
              <a:rPr lang="es-CL" sz="2800" b="1" dirty="0">
                <a:solidFill>
                  <a:srgbClr val="FF0000"/>
                </a:solidFill>
              </a:rPr>
              <a:t>      La Edad Moderna</a:t>
            </a:r>
            <a:endParaRPr lang="es-CL" sz="2800" b="1" dirty="0"/>
          </a:p>
        </p:txBody>
      </p:sp>
      <p:pic>
        <p:nvPicPr>
          <p:cNvPr id="7" name="Picture 2" descr="Resultado de imagen de edad moderna con caricatu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168" y="394671"/>
            <a:ext cx="1244144" cy="159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2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linea de tiempo de la edad moder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819" y="764703"/>
            <a:ext cx="7224533" cy="532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1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L"/>
          </a:p>
        </p:txBody>
      </p:sp>
      <p:sp>
        <p:nvSpPr>
          <p:cNvPr id="5" name="4 Marcador de contenido"/>
          <p:cNvSpPr>
            <a:spLocks noGrp="1"/>
          </p:cNvSpPr>
          <p:nvPr>
            <p:ph idx="1"/>
          </p:nvPr>
        </p:nvSpPr>
        <p:spPr/>
        <p:txBody>
          <a:bodyPr/>
          <a:lstStyle/>
          <a:p>
            <a:endParaRPr lang="es-C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70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6869" y="724054"/>
            <a:ext cx="6377419" cy="523220"/>
          </a:xfrm>
          <a:prstGeom prst="rect">
            <a:avLst/>
          </a:prstGeom>
          <a:noFill/>
        </p:spPr>
        <p:txBody>
          <a:bodyPr wrap="square" rtlCol="0">
            <a:spAutoFit/>
          </a:bodyPr>
          <a:lstStyle/>
          <a:p>
            <a:r>
              <a:rPr lang="es-CL" sz="2800" dirty="0">
                <a:solidFill>
                  <a:srgbClr val="C00000"/>
                </a:solidFill>
              </a:rPr>
              <a:t>         </a:t>
            </a:r>
          </a:p>
        </p:txBody>
      </p:sp>
      <p:pic>
        <p:nvPicPr>
          <p:cNvPr id="2050" name="Picture 2" descr="C:\Users\ETNA VIVAR\Desktop\Captura r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8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412776"/>
            <a:ext cx="7931224" cy="4846320"/>
          </a:xfrm>
        </p:spPr>
        <p:txBody>
          <a:bodyPr>
            <a:normAutofit/>
          </a:bodyPr>
          <a:lstStyle/>
          <a:p>
            <a:r>
              <a:rPr lang="es-CL" sz="2400" dirty="0">
                <a:solidFill>
                  <a:srgbClr val="C00000"/>
                </a:solidFill>
              </a:rPr>
              <a:t>Revalorización de lo grecolatino: </a:t>
            </a:r>
            <a:r>
              <a:rPr lang="es-CL" sz="2400" dirty="0"/>
              <a:t>admiración por el legado de la antigüedad, en el arte, la ciencia, literatura.</a:t>
            </a:r>
          </a:p>
          <a:p>
            <a:r>
              <a:rPr lang="es-CL" sz="2400" dirty="0">
                <a:solidFill>
                  <a:srgbClr val="C00000"/>
                </a:solidFill>
              </a:rPr>
              <a:t>El sentido  antropocéntrico de la vida</a:t>
            </a:r>
            <a:r>
              <a:rPr lang="es-CL" sz="2400" dirty="0"/>
              <a:t>: El hombre pasa a ser el centro de todo. La naturaleza y el hombre son los objetos de estudio de la ciencia, arte, literatura.</a:t>
            </a:r>
          </a:p>
          <a:p>
            <a:r>
              <a:rPr lang="es-CL" sz="2400" dirty="0">
                <a:solidFill>
                  <a:srgbClr val="C00000"/>
                </a:solidFill>
              </a:rPr>
              <a:t>El carácter individualista del hombre:</a:t>
            </a:r>
            <a:r>
              <a:rPr lang="es-MX" sz="2400" dirty="0"/>
              <a:t> hizo del hombre moderno un tanto egoísta, asignándole un comportamiento individualista.</a:t>
            </a:r>
          </a:p>
          <a:p>
            <a:r>
              <a:rPr lang="es-MX" sz="2400" dirty="0">
                <a:solidFill>
                  <a:srgbClr val="C00000"/>
                </a:solidFill>
              </a:rPr>
              <a:t>El ascenso de las monarquías y decadencia del feudalismo.</a:t>
            </a:r>
          </a:p>
          <a:p>
            <a:r>
              <a:rPr lang="es-MX" sz="2400" dirty="0">
                <a:solidFill>
                  <a:srgbClr val="C00000"/>
                </a:solidFill>
              </a:rPr>
              <a:t>El progreso artístico, literario y científico.</a:t>
            </a:r>
            <a:endParaRPr lang="es-CL" sz="2400" dirty="0">
              <a:solidFill>
                <a:srgbClr val="C00000"/>
              </a:solidFill>
            </a:endParaRPr>
          </a:p>
          <a:p>
            <a:endParaRPr lang="es-CL" sz="2400" dirty="0"/>
          </a:p>
        </p:txBody>
      </p:sp>
      <p:sp>
        <p:nvSpPr>
          <p:cNvPr id="5" name="4 CuadroTexto"/>
          <p:cNvSpPr txBox="1"/>
          <p:nvPr/>
        </p:nvSpPr>
        <p:spPr>
          <a:xfrm>
            <a:off x="1187624" y="764704"/>
            <a:ext cx="6254984" cy="523220"/>
          </a:xfrm>
          <a:prstGeom prst="rect">
            <a:avLst/>
          </a:prstGeom>
          <a:noFill/>
        </p:spPr>
        <p:txBody>
          <a:bodyPr wrap="square" rtlCol="0">
            <a:spAutoFit/>
          </a:bodyPr>
          <a:lstStyle/>
          <a:p>
            <a:r>
              <a:rPr lang="es-CL" sz="2800" dirty="0">
                <a:solidFill>
                  <a:srgbClr val="C00000"/>
                </a:solidFill>
              </a:rPr>
              <a:t>Rasgos centrales de la Edad Moderna</a:t>
            </a:r>
          </a:p>
        </p:txBody>
      </p:sp>
    </p:spTree>
    <p:extLst>
      <p:ext uri="{BB962C8B-B14F-4D97-AF65-F5344CB8AC3E}">
        <p14:creationId xmlns:p14="http://schemas.microsoft.com/office/powerpoint/2010/main" val="16702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24744"/>
            <a:ext cx="8424936" cy="1152128"/>
          </a:xfrm>
        </p:spPr>
        <p:txBody>
          <a:bodyPr>
            <a:normAutofit lnSpcReduction="10000"/>
          </a:bodyPr>
          <a:lstStyle/>
          <a:p>
            <a:r>
              <a:rPr lang="es-CL" sz="2400" dirty="0"/>
              <a:t>Es el movimiento intelectual de la Edad Moderna. Nace en Florencia, Italia en el siglo XIV. Promueve el estudio de la cultura antigua y del hombre como principal actor.</a:t>
            </a:r>
          </a:p>
          <a:p>
            <a:endParaRPr lang="es-CL" sz="2400" dirty="0"/>
          </a:p>
          <a:p>
            <a:endParaRPr lang="es-CL" sz="2400" dirty="0"/>
          </a:p>
        </p:txBody>
      </p:sp>
      <p:sp>
        <p:nvSpPr>
          <p:cNvPr id="4" name="3 CuadroTexto"/>
          <p:cNvSpPr txBox="1"/>
          <p:nvPr/>
        </p:nvSpPr>
        <p:spPr>
          <a:xfrm>
            <a:off x="2267744" y="491480"/>
            <a:ext cx="3672408" cy="461665"/>
          </a:xfrm>
          <a:prstGeom prst="rect">
            <a:avLst/>
          </a:prstGeom>
          <a:noFill/>
        </p:spPr>
        <p:txBody>
          <a:bodyPr wrap="square" rtlCol="0">
            <a:spAutoFit/>
          </a:bodyPr>
          <a:lstStyle/>
          <a:p>
            <a:r>
              <a:rPr lang="es-CL" sz="2400" dirty="0">
                <a:solidFill>
                  <a:srgbClr val="C00000"/>
                </a:solidFill>
              </a:rPr>
              <a:t>       El Humanismo</a:t>
            </a:r>
          </a:p>
        </p:txBody>
      </p:sp>
      <p:sp>
        <p:nvSpPr>
          <p:cNvPr id="7" name="6 CuadroTexto"/>
          <p:cNvSpPr txBox="1"/>
          <p:nvPr/>
        </p:nvSpPr>
        <p:spPr>
          <a:xfrm rot="10800000" flipV="1">
            <a:off x="755571" y="2287034"/>
            <a:ext cx="1928573" cy="369332"/>
          </a:xfrm>
          <a:prstGeom prst="rect">
            <a:avLst/>
          </a:prstGeom>
          <a:noFill/>
        </p:spPr>
        <p:txBody>
          <a:bodyPr wrap="square" rtlCol="0">
            <a:spAutoFit/>
          </a:bodyPr>
          <a:lstStyle/>
          <a:p>
            <a:r>
              <a:rPr lang="es-CL" dirty="0"/>
              <a:t>             Difusión</a:t>
            </a:r>
          </a:p>
        </p:txBody>
      </p:sp>
      <p:sp>
        <p:nvSpPr>
          <p:cNvPr id="8" name="7 Rectángulo"/>
          <p:cNvSpPr/>
          <p:nvPr/>
        </p:nvSpPr>
        <p:spPr>
          <a:xfrm>
            <a:off x="755570" y="2656367"/>
            <a:ext cx="2952334" cy="185275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CL" dirty="0">
                <a:solidFill>
                  <a:schemeClr val="tx1"/>
                </a:solidFill>
              </a:rPr>
              <a:t>Gracias a la imprenta.</a:t>
            </a:r>
          </a:p>
          <a:p>
            <a:pPr marL="285750" indent="-285750" algn="just">
              <a:buFont typeface="Arial" pitchFamily="34" charset="0"/>
              <a:buChar char="•"/>
            </a:pPr>
            <a:r>
              <a:rPr lang="es-CL" dirty="0">
                <a:solidFill>
                  <a:schemeClr val="tx1"/>
                </a:solidFill>
              </a:rPr>
              <a:t>Por la migración de los sabios bizantinos a Italia.</a:t>
            </a:r>
          </a:p>
          <a:p>
            <a:pPr marL="285750" indent="-285750" algn="just">
              <a:buFont typeface="Arial" pitchFamily="34" charset="0"/>
              <a:buChar char="•"/>
            </a:pPr>
            <a:r>
              <a:rPr lang="es-CL" dirty="0">
                <a:solidFill>
                  <a:schemeClr val="tx1"/>
                </a:solidFill>
              </a:rPr>
              <a:t>Por los mecenas</a:t>
            </a:r>
          </a:p>
        </p:txBody>
      </p:sp>
      <p:sp>
        <p:nvSpPr>
          <p:cNvPr id="12" name="11 CuadroTexto"/>
          <p:cNvSpPr txBox="1"/>
          <p:nvPr/>
        </p:nvSpPr>
        <p:spPr>
          <a:xfrm>
            <a:off x="3275855" y="2204864"/>
            <a:ext cx="4024929" cy="369332"/>
          </a:xfrm>
          <a:prstGeom prst="rect">
            <a:avLst/>
          </a:prstGeom>
          <a:noFill/>
        </p:spPr>
        <p:txBody>
          <a:bodyPr wrap="square" rtlCol="0">
            <a:spAutoFit/>
          </a:bodyPr>
          <a:lstStyle/>
          <a:p>
            <a:r>
              <a:rPr lang="es-CL" dirty="0"/>
              <a:t>                  Precursores  italianos</a:t>
            </a:r>
          </a:p>
        </p:txBody>
      </p:sp>
      <p:cxnSp>
        <p:nvCxnSpPr>
          <p:cNvPr id="14" name="13 Conector recto de flecha"/>
          <p:cNvCxnSpPr/>
          <p:nvPr/>
        </p:nvCxnSpPr>
        <p:spPr>
          <a:xfrm>
            <a:off x="4535996" y="2639815"/>
            <a:ext cx="0" cy="402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4456469" y="2595548"/>
            <a:ext cx="2844316" cy="191357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F. Petrarca:   «Sonetos»</a:t>
            </a:r>
          </a:p>
          <a:p>
            <a:r>
              <a:rPr lang="es-CL" dirty="0">
                <a:solidFill>
                  <a:schemeClr val="tx1"/>
                </a:solidFill>
              </a:rPr>
              <a:t>Dante </a:t>
            </a:r>
            <a:r>
              <a:rPr lang="es-CL" dirty="0" err="1">
                <a:solidFill>
                  <a:schemeClr val="tx1"/>
                </a:solidFill>
              </a:rPr>
              <a:t>Aliguieri</a:t>
            </a:r>
            <a:r>
              <a:rPr lang="es-CL" dirty="0">
                <a:solidFill>
                  <a:schemeClr val="tx1"/>
                </a:solidFill>
              </a:rPr>
              <a:t>: Divina Comedia</a:t>
            </a:r>
          </a:p>
          <a:p>
            <a:pPr algn="just"/>
            <a:r>
              <a:rPr lang="es-CL" dirty="0" err="1">
                <a:solidFill>
                  <a:schemeClr val="tx1"/>
                </a:solidFill>
              </a:rPr>
              <a:t>Bocaccio</a:t>
            </a:r>
            <a:r>
              <a:rPr lang="es-CL" dirty="0">
                <a:solidFill>
                  <a:schemeClr val="tx1"/>
                </a:solidFill>
              </a:rPr>
              <a:t>:      «Decamerón»</a:t>
            </a:r>
            <a:endParaRPr lang="es-CL" dirty="0"/>
          </a:p>
        </p:txBody>
      </p:sp>
      <p:sp>
        <p:nvSpPr>
          <p:cNvPr id="25" name="AutoShape 2" descr="Petrarca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076" name="Picture 4" descr="Petrarca: Biografía y Obras - Life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61" y="4767329"/>
            <a:ext cx="1800200" cy="18490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ografia de Dante Alighi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57" y="4767329"/>
            <a:ext cx="1874970" cy="18227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ovanni Boccaccio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767329"/>
            <a:ext cx="1555525" cy="19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6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47664" y="764704"/>
            <a:ext cx="5576533" cy="461665"/>
          </a:xfrm>
          <a:prstGeom prst="rect">
            <a:avLst/>
          </a:prstGeom>
          <a:noFill/>
        </p:spPr>
        <p:txBody>
          <a:bodyPr wrap="square" rtlCol="0">
            <a:spAutoFit/>
          </a:bodyPr>
          <a:lstStyle/>
          <a:p>
            <a:r>
              <a:rPr lang="es-CL" sz="2400" dirty="0">
                <a:solidFill>
                  <a:srgbClr val="C00000"/>
                </a:solidFill>
              </a:rPr>
              <a:t>Otros escritores de la Edad moderna</a:t>
            </a:r>
          </a:p>
        </p:txBody>
      </p:sp>
      <p:sp>
        <p:nvSpPr>
          <p:cNvPr id="6" name="5 Rectángulo"/>
          <p:cNvSpPr/>
          <p:nvPr/>
        </p:nvSpPr>
        <p:spPr>
          <a:xfrm>
            <a:off x="395536" y="1556792"/>
            <a:ext cx="7488832" cy="410445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CL" sz="2400" dirty="0">
                <a:solidFill>
                  <a:schemeClr val="tx1"/>
                </a:solidFill>
              </a:rPr>
              <a:t>Erasmo  de Rotterdam: « Elogio de la locura»</a:t>
            </a:r>
          </a:p>
          <a:p>
            <a:pPr marL="285750" indent="-285750" algn="just">
              <a:buFont typeface="Arial" pitchFamily="34" charset="0"/>
              <a:buChar char="•"/>
            </a:pPr>
            <a:r>
              <a:rPr lang="es-CL" sz="2400" dirty="0">
                <a:solidFill>
                  <a:schemeClr val="tx1"/>
                </a:solidFill>
              </a:rPr>
              <a:t>Miguel de Cervantes y Saavedra: «El ingenioso hidalgo don Quijote de la Mancha»</a:t>
            </a:r>
          </a:p>
          <a:p>
            <a:pPr marL="285750" indent="-285750" algn="just">
              <a:buFont typeface="Arial" pitchFamily="34" charset="0"/>
              <a:buChar char="•"/>
            </a:pPr>
            <a:r>
              <a:rPr lang="es-CL" sz="2400" dirty="0">
                <a:solidFill>
                  <a:schemeClr val="tx1"/>
                </a:solidFill>
              </a:rPr>
              <a:t>William Shakespeare: «Romeo y Julieta»</a:t>
            </a:r>
          </a:p>
          <a:p>
            <a:pPr marL="285750" indent="-285750" algn="just">
              <a:buFont typeface="Arial" pitchFamily="34" charset="0"/>
              <a:buChar char="•"/>
            </a:pPr>
            <a:r>
              <a:rPr lang="es-CL" sz="2400" dirty="0">
                <a:solidFill>
                  <a:schemeClr val="tx1"/>
                </a:solidFill>
              </a:rPr>
              <a:t>Tomás Moro: «Utopía»</a:t>
            </a:r>
          </a:p>
          <a:p>
            <a:pPr marL="285750" indent="-285750" algn="just">
              <a:buFont typeface="Arial" pitchFamily="34" charset="0"/>
              <a:buChar char="•"/>
            </a:pPr>
            <a:r>
              <a:rPr lang="es-CL" sz="2400" dirty="0">
                <a:solidFill>
                  <a:schemeClr val="tx1"/>
                </a:solidFill>
              </a:rPr>
              <a:t>Nicolás Maquiavelo: «El príncipe» (El fin justifica los medios)</a:t>
            </a:r>
          </a:p>
        </p:txBody>
      </p:sp>
      <p:cxnSp>
        <p:nvCxnSpPr>
          <p:cNvPr id="8" name="7 Conector recto de flecha"/>
          <p:cNvCxnSpPr/>
          <p:nvPr/>
        </p:nvCxnSpPr>
        <p:spPr>
          <a:xfrm>
            <a:off x="3923928" y="1226369"/>
            <a:ext cx="0" cy="330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1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193</TotalTime>
  <Words>694</Words>
  <Application>Microsoft Office PowerPoint</Application>
  <PresentationFormat>Presentación en pantalla (4:3)</PresentationFormat>
  <Paragraphs>76</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Trebuchet MS</vt:lpstr>
      <vt:lpstr>Wingdings</vt:lpstr>
      <vt:lpstr>Wingdings 2</vt:lpstr>
      <vt:lpstr>Opulento</vt:lpstr>
      <vt:lpstr>Unidad 1.  “Los inicios de la modernidad: humanismo, Reforma y el choque de dos mundos” </vt:lpstr>
      <vt:lpstr>                         O.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“Los inicios de la modernidad: humanismo, Reforma y el choque de dos mundos”</dc:title>
  <dc:creator>ETNA VIVAR</dc:creator>
  <cp:lastModifiedBy>etna vivar</cp:lastModifiedBy>
  <cp:revision>18</cp:revision>
  <dcterms:created xsi:type="dcterms:W3CDTF">2020-05-04T01:00:33Z</dcterms:created>
  <dcterms:modified xsi:type="dcterms:W3CDTF">2021-04-13T06:56:52Z</dcterms:modified>
</cp:coreProperties>
</file>