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7" r:id="rId3"/>
    <p:sldId id="259" r:id="rId4"/>
    <p:sldId id="260" r:id="rId5"/>
    <p:sldId id="261" r:id="rId6"/>
    <p:sldId id="262" r:id="rId7"/>
    <p:sldId id="263" r:id="rId8"/>
    <p:sldId id="264" r:id="rId9"/>
    <p:sldId id="265" r:id="rId10"/>
    <p:sldId id="266" r:id="rId11"/>
    <p:sldId id="269"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21908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07613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96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418414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5605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54615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85788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8128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422432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C9F337A-AB38-4D1B-97D7-97F7CDBBD54B}" type="datetimeFigureOut">
              <a:rPr lang="es-CL" smtClean="0"/>
              <a:t>16-11-2022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5831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9F337A-AB38-4D1B-97D7-97F7CDBBD54B}" type="datetimeFigureOut">
              <a:rPr lang="es-CL" smtClean="0"/>
              <a:t>16-11-2022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0652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9F337A-AB38-4D1B-97D7-97F7CDBBD54B}" type="datetimeFigureOut">
              <a:rPr lang="es-CL" smtClean="0"/>
              <a:t>16-11-2022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567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9F337A-AB38-4D1B-97D7-97F7CDBBD54B}" type="datetimeFigureOut">
              <a:rPr lang="es-CL" smtClean="0"/>
              <a:t>16-11-2022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243100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F337A-AB38-4D1B-97D7-97F7CDBBD54B}" type="datetimeFigureOut">
              <a:rPr lang="es-CL" smtClean="0"/>
              <a:t>16-11-2022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173493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C9F337A-AB38-4D1B-97D7-97F7CDBBD54B}" type="datetimeFigureOut">
              <a:rPr lang="es-CL" smtClean="0"/>
              <a:t>16-11-2022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Tree>
    <p:extLst>
      <p:ext uri="{BB962C8B-B14F-4D97-AF65-F5344CB8AC3E}">
        <p14:creationId xmlns:p14="http://schemas.microsoft.com/office/powerpoint/2010/main" val="319670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FAD05E-DE5B-4A5D-81D6-6510F1156022}" type="slidenum">
              <a:rPr lang="es-CL" smtClean="0"/>
              <a:t>‹Nº›</a:t>
            </a:fld>
            <a:endParaRPr lang="es-CL"/>
          </a:p>
        </p:txBody>
      </p:sp>
      <p:sp>
        <p:nvSpPr>
          <p:cNvPr id="5" name="Date Placeholder 4"/>
          <p:cNvSpPr>
            <a:spLocks noGrp="1"/>
          </p:cNvSpPr>
          <p:nvPr>
            <p:ph type="dt" sz="half" idx="10"/>
          </p:nvPr>
        </p:nvSpPr>
        <p:spPr/>
        <p:txBody>
          <a:bodyPr/>
          <a:lstStyle/>
          <a:p>
            <a:fld id="{8C9F337A-AB38-4D1B-97D7-97F7CDBBD54B}" type="datetimeFigureOut">
              <a:rPr lang="es-CL" smtClean="0"/>
              <a:t>16-11-2022</a:t>
            </a:fld>
            <a:endParaRPr lang="es-CL"/>
          </a:p>
        </p:txBody>
      </p:sp>
    </p:spTree>
    <p:extLst>
      <p:ext uri="{BB962C8B-B14F-4D97-AF65-F5344CB8AC3E}">
        <p14:creationId xmlns:p14="http://schemas.microsoft.com/office/powerpoint/2010/main" val="131599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9F337A-AB38-4D1B-97D7-97F7CDBBD54B}" type="datetimeFigureOut">
              <a:rPr lang="es-CL" smtClean="0"/>
              <a:t>16-11-2022</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FAD05E-DE5B-4A5D-81D6-6510F1156022}" type="slidenum">
              <a:rPr lang="es-CL" smtClean="0"/>
              <a:t>‹Nº›</a:t>
            </a:fld>
            <a:endParaRPr lang="es-CL"/>
          </a:p>
        </p:txBody>
      </p:sp>
    </p:spTree>
    <p:extLst>
      <p:ext uri="{BB962C8B-B14F-4D97-AF65-F5344CB8AC3E}">
        <p14:creationId xmlns:p14="http://schemas.microsoft.com/office/powerpoint/2010/main" val="4295303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B098303-2779-450F-A754-86C53DF6C434}"/>
              </a:ext>
            </a:extLst>
          </p:cNvPr>
          <p:cNvPicPr>
            <a:picLocks noChangeAspect="1"/>
          </p:cNvPicPr>
          <p:nvPr/>
        </p:nvPicPr>
        <p:blipFill>
          <a:blip r:embed="rId2"/>
          <a:stretch>
            <a:fillRect/>
          </a:stretch>
        </p:blipFill>
        <p:spPr>
          <a:xfrm>
            <a:off x="351698" y="132815"/>
            <a:ext cx="4383405" cy="4383405"/>
          </a:xfrm>
          <a:prstGeom prst="rect">
            <a:avLst/>
          </a:prstGeom>
        </p:spPr>
      </p:pic>
      <p:sp>
        <p:nvSpPr>
          <p:cNvPr id="33" name="Rectángulo 32">
            <a:extLst>
              <a:ext uri="{FF2B5EF4-FFF2-40B4-BE49-F238E27FC236}">
                <a16:creationId xmlns:a16="http://schemas.microsoft.com/office/drawing/2014/main" id="{DB7C9509-DABB-45D3-8701-09C9E298B616}"/>
              </a:ext>
            </a:extLst>
          </p:cNvPr>
          <p:cNvSpPr/>
          <p:nvPr/>
        </p:nvSpPr>
        <p:spPr>
          <a:xfrm>
            <a:off x="4972013" y="1290305"/>
            <a:ext cx="5775706" cy="1466555"/>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¿Cómo integramos los nutrientes?</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F7C4556A-C130-4F6C-B2D8-4F631E1107CB}"/>
              </a:ext>
            </a:extLst>
          </p:cNvPr>
          <p:cNvSpPr/>
          <p:nvPr/>
        </p:nvSpPr>
        <p:spPr>
          <a:xfrm>
            <a:off x="3328743" y="3782942"/>
            <a:ext cx="6723032" cy="1466555"/>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ctr">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¿Qué pasa con lo alimentos que ingerimos?</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75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290966"/>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El sistema respiratorio:</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51" name="Rectángulo 50">
            <a:extLst>
              <a:ext uri="{FF2B5EF4-FFF2-40B4-BE49-F238E27FC236}">
                <a16:creationId xmlns:a16="http://schemas.microsoft.com/office/drawing/2014/main" id="{A7D5E235-751F-4D13-BBD5-A7C4D52E89FE}"/>
              </a:ext>
            </a:extLst>
          </p:cNvPr>
          <p:cNvSpPr/>
          <p:nvPr/>
        </p:nvSpPr>
        <p:spPr>
          <a:xfrm>
            <a:off x="437323" y="1207737"/>
            <a:ext cx="10668001" cy="3046211"/>
          </a:xfrm>
          <a:prstGeom prst="rect">
            <a:avLst/>
          </a:prstGeom>
        </p:spPr>
        <p:txBody>
          <a:bodyPr vert="horz" lIns="91440" tIns="45720" rIns="91440" bIns="45720" rtlCol="0">
            <a:noAutofit/>
          </a:bodyPr>
          <a:lstStyle/>
          <a:p>
            <a:pPr algn="just"/>
            <a:r>
              <a:rPr lang="es-ES" i="1" dirty="0">
                <a:latin typeface="Constantia" panose="02030602050306030303" pitchFamily="18" charset="0"/>
              </a:rPr>
              <a:t>Los nutrientes que incorporamos al organismo a través del sistema digestivo son distribuidos a todas las células para que puedan fabricar sus componentes y obtener energía. Estos nutrientes participan de una serie de reacciones que requieren oxígeno (O2) para producirse y obtienen como producto ATP, la molécula energética, y dióxido de carbono (CO2), un gas tóxico que debe eliminarse del cuerpo, función en la que participa el sistema respiratorio.</a:t>
            </a:r>
          </a:p>
          <a:p>
            <a:pPr algn="just"/>
            <a:endParaRPr lang="es-ES" i="1" dirty="0">
              <a:latin typeface="Constantia" panose="02030602050306030303" pitchFamily="18" charset="0"/>
            </a:endParaRPr>
          </a:p>
          <a:p>
            <a:pPr algn="just"/>
            <a:r>
              <a:rPr lang="es-ES" i="1" dirty="0">
                <a:latin typeface="Constantia" panose="02030602050306030303" pitchFamily="18" charset="0"/>
              </a:rPr>
              <a:t>El sistema respiratorio es el conjunto de órganos que poseen los seres vivos para realizar el proceso de respiración o intercambio de oxígeno con el ambiente. Mediante la respiración el sistema capta oxígeno (O2) del aire y libera dióxido de carbono (CO2). </a:t>
            </a:r>
            <a:endParaRPr lang="en-US" i="1" dirty="0">
              <a:solidFill>
                <a:schemeClr val="tx1">
                  <a:lumMod val="75000"/>
                  <a:lumOff val="25000"/>
                </a:schemeClr>
              </a:solidFill>
              <a:effectLst/>
              <a:latin typeface="Constantia" panose="02030602050306030303" pitchFamily="18" charset="0"/>
            </a:endParaRPr>
          </a:p>
        </p:txBody>
      </p:sp>
      <p:pic>
        <p:nvPicPr>
          <p:cNvPr id="1026" name="Picture 2">
            <a:extLst>
              <a:ext uri="{FF2B5EF4-FFF2-40B4-BE49-F238E27FC236}">
                <a16:creationId xmlns:a16="http://schemas.microsoft.com/office/drawing/2014/main" id="{85BAF452-9A59-408B-8794-C84A16718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148" y="3900034"/>
            <a:ext cx="73723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33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52430"/>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Ventilación pulmonar</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A0548A1-817E-42EC-B19B-F8FB6077B976}"/>
              </a:ext>
            </a:extLst>
          </p:cNvPr>
          <p:cNvPicPr>
            <a:picLocks noChangeAspect="1"/>
          </p:cNvPicPr>
          <p:nvPr/>
        </p:nvPicPr>
        <p:blipFill rotWithShape="1">
          <a:blip r:embed="rId2"/>
          <a:srcRect l="36631" t="27887" r="34692" b="21074"/>
          <a:stretch/>
        </p:blipFill>
        <p:spPr>
          <a:xfrm>
            <a:off x="5271509" y="2130843"/>
            <a:ext cx="4150785" cy="4153445"/>
          </a:xfrm>
          <a:prstGeom prst="rect">
            <a:avLst/>
          </a:prstGeom>
        </p:spPr>
      </p:pic>
      <p:grpSp>
        <p:nvGrpSpPr>
          <p:cNvPr id="4" name="Grupo 3">
            <a:extLst>
              <a:ext uri="{FF2B5EF4-FFF2-40B4-BE49-F238E27FC236}">
                <a16:creationId xmlns:a16="http://schemas.microsoft.com/office/drawing/2014/main" id="{9329E4F5-91CD-4366-A78D-F60637E4501E}"/>
              </a:ext>
            </a:extLst>
          </p:cNvPr>
          <p:cNvGrpSpPr/>
          <p:nvPr/>
        </p:nvGrpSpPr>
        <p:grpSpPr>
          <a:xfrm>
            <a:off x="635861" y="2206488"/>
            <a:ext cx="4373706" cy="4101547"/>
            <a:chOff x="781877" y="3429000"/>
            <a:chExt cx="3684105" cy="3498573"/>
          </a:xfrm>
        </p:grpSpPr>
        <p:pic>
          <p:nvPicPr>
            <p:cNvPr id="2" name="Imagen 1">
              <a:extLst>
                <a:ext uri="{FF2B5EF4-FFF2-40B4-BE49-F238E27FC236}">
                  <a16:creationId xmlns:a16="http://schemas.microsoft.com/office/drawing/2014/main" id="{823000EA-3C73-4396-B252-691282D06D37}"/>
                </a:ext>
              </a:extLst>
            </p:cNvPr>
            <p:cNvPicPr>
              <a:picLocks noChangeAspect="1"/>
            </p:cNvPicPr>
            <p:nvPr/>
          </p:nvPicPr>
          <p:blipFill rotWithShape="1">
            <a:blip r:embed="rId2"/>
            <a:srcRect l="5869" t="23949" r="63913" b="25012"/>
            <a:stretch/>
          </p:blipFill>
          <p:spPr>
            <a:xfrm>
              <a:off x="781877" y="3429000"/>
              <a:ext cx="3684105" cy="3498573"/>
            </a:xfrm>
            <a:prstGeom prst="rect">
              <a:avLst/>
            </a:prstGeom>
          </p:spPr>
        </p:pic>
        <p:sp>
          <p:nvSpPr>
            <p:cNvPr id="6" name="Rectángulo 5">
              <a:extLst>
                <a:ext uri="{FF2B5EF4-FFF2-40B4-BE49-F238E27FC236}">
                  <a16:creationId xmlns:a16="http://schemas.microsoft.com/office/drawing/2014/main" id="{21B772A8-35FF-48DB-8689-618F645DB8F3}"/>
                </a:ext>
              </a:extLst>
            </p:cNvPr>
            <p:cNvSpPr/>
            <p:nvPr/>
          </p:nvSpPr>
          <p:spPr>
            <a:xfrm>
              <a:off x="2891216" y="3429000"/>
              <a:ext cx="1574766" cy="17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Rectángulo 7">
            <a:extLst>
              <a:ext uri="{FF2B5EF4-FFF2-40B4-BE49-F238E27FC236}">
                <a16:creationId xmlns:a16="http://schemas.microsoft.com/office/drawing/2014/main" id="{DDDA88DC-0C61-4B10-8D97-6133C8C18982}"/>
              </a:ext>
            </a:extLst>
          </p:cNvPr>
          <p:cNvSpPr/>
          <p:nvPr/>
        </p:nvSpPr>
        <p:spPr>
          <a:xfrm>
            <a:off x="437323" y="796922"/>
            <a:ext cx="10654747" cy="992122"/>
          </a:xfrm>
          <a:prstGeom prst="rect">
            <a:avLst/>
          </a:prstGeom>
        </p:spPr>
        <p:txBody>
          <a:bodyPr vert="horz" lIns="91440" tIns="45720" rIns="91440" bIns="45720" rtlCol="0">
            <a:noAutofit/>
          </a:bodyPr>
          <a:lstStyle/>
          <a:p>
            <a:pPr algn="just"/>
            <a:r>
              <a:rPr lang="es-ES" i="1" dirty="0">
                <a:latin typeface="Constantia" panose="02030602050306030303" pitchFamily="18" charset="0"/>
              </a:rPr>
              <a:t>Frecuentemente, se llama “respiración” al proceso de ventilación pulmonar, a través del cual ingresa aire al organismo y luego sale hacia la atmósfera. La ventilación pulmonar ocurre debido a dos movimientos: inspiración y espiración, los que se representan a continuación:</a:t>
            </a:r>
          </a:p>
        </p:txBody>
      </p:sp>
    </p:spTree>
    <p:extLst>
      <p:ext uri="{BB962C8B-B14F-4D97-AF65-F5344CB8AC3E}">
        <p14:creationId xmlns:p14="http://schemas.microsoft.com/office/powerpoint/2010/main" val="3785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39178"/>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Mecánica respiratoria:</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grpSp>
        <p:nvGrpSpPr>
          <p:cNvPr id="4" name="Grupo 3">
            <a:extLst>
              <a:ext uri="{FF2B5EF4-FFF2-40B4-BE49-F238E27FC236}">
                <a16:creationId xmlns:a16="http://schemas.microsoft.com/office/drawing/2014/main" id="{4F54F400-A984-49D9-AAD7-DD19A46A9460}"/>
              </a:ext>
            </a:extLst>
          </p:cNvPr>
          <p:cNvGrpSpPr/>
          <p:nvPr/>
        </p:nvGrpSpPr>
        <p:grpSpPr>
          <a:xfrm>
            <a:off x="819391" y="974188"/>
            <a:ext cx="7463218" cy="5397494"/>
            <a:chOff x="819391" y="974188"/>
            <a:chExt cx="7463218" cy="5397494"/>
          </a:xfrm>
        </p:grpSpPr>
        <p:pic>
          <p:nvPicPr>
            <p:cNvPr id="2" name="Imagen 1">
              <a:extLst>
                <a:ext uri="{FF2B5EF4-FFF2-40B4-BE49-F238E27FC236}">
                  <a16:creationId xmlns:a16="http://schemas.microsoft.com/office/drawing/2014/main" id="{26D7F799-2801-407E-99CD-9A99E18C5B61}"/>
                </a:ext>
              </a:extLst>
            </p:cNvPr>
            <p:cNvPicPr>
              <a:picLocks noChangeAspect="1"/>
            </p:cNvPicPr>
            <p:nvPr/>
          </p:nvPicPr>
          <p:blipFill rotWithShape="1">
            <a:blip r:embed="rId2"/>
            <a:srcRect l="35307" t="18241" r="10000" b="10135"/>
            <a:stretch/>
          </p:blipFill>
          <p:spPr>
            <a:xfrm>
              <a:off x="819391" y="974188"/>
              <a:ext cx="7330695" cy="5397494"/>
            </a:xfrm>
            <a:prstGeom prst="rect">
              <a:avLst/>
            </a:prstGeom>
          </p:spPr>
        </p:pic>
        <p:sp>
          <p:nvSpPr>
            <p:cNvPr id="3" name="Rectángulo 2">
              <a:extLst>
                <a:ext uri="{FF2B5EF4-FFF2-40B4-BE49-F238E27FC236}">
                  <a16:creationId xmlns:a16="http://schemas.microsoft.com/office/drawing/2014/main" id="{EF4FCC01-CA48-41A4-A775-A2D74C795771}"/>
                </a:ext>
              </a:extLst>
            </p:cNvPr>
            <p:cNvSpPr/>
            <p:nvPr/>
          </p:nvSpPr>
          <p:spPr>
            <a:xfrm>
              <a:off x="6440557" y="974188"/>
              <a:ext cx="1842052" cy="96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135474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39178"/>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Mecánica respiratoria:</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ED23C5A-32D0-4EA9-BAB6-AABC6FF97587}"/>
              </a:ext>
            </a:extLst>
          </p:cNvPr>
          <p:cNvPicPr>
            <a:picLocks noChangeAspect="1"/>
          </p:cNvPicPr>
          <p:nvPr/>
        </p:nvPicPr>
        <p:blipFill rotWithShape="1">
          <a:blip r:embed="rId2"/>
          <a:srcRect l="36923" t="29323" r="7609" b="15676"/>
          <a:stretch/>
        </p:blipFill>
        <p:spPr>
          <a:xfrm>
            <a:off x="791053" y="1296061"/>
            <a:ext cx="8538567" cy="4760181"/>
          </a:xfrm>
          <a:prstGeom prst="rect">
            <a:avLst/>
          </a:prstGeom>
        </p:spPr>
      </p:pic>
    </p:spTree>
    <p:extLst>
      <p:ext uri="{BB962C8B-B14F-4D97-AF65-F5344CB8AC3E}">
        <p14:creationId xmlns:p14="http://schemas.microsoft.com/office/powerpoint/2010/main" val="398373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52430"/>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Intercambio gaseoso</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DDDA88DC-0C61-4B10-8D97-6133C8C18982}"/>
              </a:ext>
            </a:extLst>
          </p:cNvPr>
          <p:cNvSpPr/>
          <p:nvPr/>
        </p:nvSpPr>
        <p:spPr>
          <a:xfrm>
            <a:off x="437323" y="796922"/>
            <a:ext cx="10654747" cy="992122"/>
          </a:xfrm>
          <a:prstGeom prst="rect">
            <a:avLst/>
          </a:prstGeom>
        </p:spPr>
        <p:txBody>
          <a:bodyPr vert="horz" lIns="91440" tIns="45720" rIns="91440" bIns="45720" rtlCol="0">
            <a:noAutofit/>
          </a:bodyPr>
          <a:lstStyle/>
          <a:p>
            <a:pPr algn="just"/>
            <a:r>
              <a:rPr lang="es-ES" i="1" dirty="0">
                <a:latin typeface="Constantia" panose="02030602050306030303" pitchFamily="18" charset="0"/>
              </a:rPr>
              <a:t>Los sistemas respiratorio y circulatorio proveen de oxígeno (O2) a todas las células y eliminan el dióxido de carbono (CO2) que estas producen. Esto ocurre gracias al intercambio gaseoso, de oxígeno y dióxido de carbono, que se produce en los alveolos.</a:t>
            </a:r>
          </a:p>
        </p:txBody>
      </p:sp>
      <p:pic>
        <p:nvPicPr>
          <p:cNvPr id="5" name="Imagen 4">
            <a:extLst>
              <a:ext uri="{FF2B5EF4-FFF2-40B4-BE49-F238E27FC236}">
                <a16:creationId xmlns:a16="http://schemas.microsoft.com/office/drawing/2014/main" id="{FD6C021B-F7B4-4DB0-8540-EA66C3D2AD15}"/>
              </a:ext>
            </a:extLst>
          </p:cNvPr>
          <p:cNvPicPr>
            <a:picLocks noChangeAspect="1"/>
          </p:cNvPicPr>
          <p:nvPr/>
        </p:nvPicPr>
        <p:blipFill rotWithShape="1">
          <a:blip r:embed="rId2"/>
          <a:srcRect l="34783" t="36936" r="5978" b="16892"/>
          <a:stretch/>
        </p:blipFill>
        <p:spPr>
          <a:xfrm>
            <a:off x="437323" y="2054060"/>
            <a:ext cx="9144182" cy="4007018"/>
          </a:xfrm>
          <a:prstGeom prst="rect">
            <a:avLst/>
          </a:prstGeom>
        </p:spPr>
      </p:pic>
    </p:spTree>
    <p:extLst>
      <p:ext uri="{BB962C8B-B14F-4D97-AF65-F5344CB8AC3E}">
        <p14:creationId xmlns:p14="http://schemas.microsoft.com/office/powerpoint/2010/main" val="70812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52430"/>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¿Cómo se distribuyen los nutrientes?</a:t>
            </a:r>
          </a:p>
        </p:txBody>
      </p:sp>
      <p:sp>
        <p:nvSpPr>
          <p:cNvPr id="8" name="Rectángulo 7">
            <a:extLst>
              <a:ext uri="{FF2B5EF4-FFF2-40B4-BE49-F238E27FC236}">
                <a16:creationId xmlns:a16="http://schemas.microsoft.com/office/drawing/2014/main" id="{DDDA88DC-0C61-4B10-8D97-6133C8C18982}"/>
              </a:ext>
            </a:extLst>
          </p:cNvPr>
          <p:cNvSpPr/>
          <p:nvPr/>
        </p:nvSpPr>
        <p:spPr>
          <a:xfrm>
            <a:off x="437323" y="796922"/>
            <a:ext cx="10760764" cy="1932414"/>
          </a:xfrm>
          <a:prstGeom prst="rect">
            <a:avLst/>
          </a:prstGeom>
        </p:spPr>
        <p:txBody>
          <a:bodyPr vert="horz" lIns="91440" tIns="45720" rIns="91440" bIns="45720" rtlCol="0">
            <a:noAutofit/>
          </a:bodyPr>
          <a:lstStyle/>
          <a:p>
            <a:pPr algn="just"/>
            <a:r>
              <a:rPr lang="es-ES" i="1" dirty="0">
                <a:latin typeface="Constantia" panose="02030602050306030303" pitchFamily="18" charset="0"/>
              </a:rPr>
              <a:t>Anteriormente vimos que los sistemas digestivo y respiratorio incorporan sustancias al organismo que son necesarias para que el cuerpo funcione de manera óptima. Ahora bien, ¿qué sistema se encarga de distribuir</a:t>
            </a:r>
          </a:p>
          <a:p>
            <a:pPr algn="just"/>
            <a:r>
              <a:rPr lang="es-ES" i="1" dirty="0">
                <a:latin typeface="Constantia" panose="02030602050306030303" pitchFamily="18" charset="0"/>
              </a:rPr>
              <a:t>estas sustancias por todo el organismo?</a:t>
            </a:r>
          </a:p>
          <a:p>
            <a:pPr algn="just"/>
            <a:r>
              <a:rPr lang="es-ES" i="1" dirty="0">
                <a:latin typeface="Constantia" panose="02030602050306030303" pitchFamily="18" charset="0"/>
              </a:rPr>
              <a:t>A continuación estudiaremos el sistema circulatorio, que transporta los nutrientes y el oxígeno a todas las células del organismo.</a:t>
            </a:r>
          </a:p>
        </p:txBody>
      </p:sp>
      <p:pic>
        <p:nvPicPr>
          <p:cNvPr id="1026" name="Picture 2" descr="Sistema circulatorio humano">
            <a:extLst>
              <a:ext uri="{FF2B5EF4-FFF2-40B4-BE49-F238E27FC236}">
                <a16:creationId xmlns:a16="http://schemas.microsoft.com/office/drawing/2014/main" id="{7624C660-A7DF-4372-B8C5-0D9DA7A2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2" y="2319132"/>
            <a:ext cx="2067340" cy="432020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5897569-2D21-4A83-AE94-BF2B1837B14C}"/>
              </a:ext>
            </a:extLst>
          </p:cNvPr>
          <p:cNvSpPr/>
          <p:nvPr/>
        </p:nvSpPr>
        <p:spPr>
          <a:xfrm>
            <a:off x="2955233" y="3216966"/>
            <a:ext cx="7182680" cy="2813683"/>
          </a:xfrm>
          <a:prstGeom prst="rect">
            <a:avLst/>
          </a:prstGeom>
        </p:spPr>
        <p:txBody>
          <a:bodyPr vert="horz" lIns="91440" tIns="45720" rIns="91440" bIns="45720" rtlCol="0">
            <a:noAutofit/>
          </a:bodyPr>
          <a:lstStyle/>
          <a:p>
            <a:pPr algn="just"/>
            <a:r>
              <a:rPr lang="es-ES" i="1" dirty="0">
                <a:latin typeface="Constantia" panose="02030602050306030303" pitchFamily="18" charset="0"/>
              </a:rPr>
              <a:t>El sistema circulatorio es un sistema de transporte interno que utilizan los seres vivos para mover dentro de su organismo elementos nutritivos, metabolitos, oxígeno, dióxido de carbono, hormonas y otras sustancias. Este sistema es el encargado de transportar el oxígeno y los nutrientes a las células y eliminar sus desechos metabólicos que se han de eliminar después por los riñones, en la orina, y por el aire exhalado en los pulmones, rico en dióxido de carbono (CO2). </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2915476" y="2386766"/>
            <a:ext cx="8362123" cy="69204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6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El sistema circulatorio:</a:t>
            </a:r>
          </a:p>
        </p:txBody>
      </p:sp>
    </p:spTree>
    <p:extLst>
      <p:ext uri="{BB962C8B-B14F-4D97-AF65-F5344CB8AC3E}">
        <p14:creationId xmlns:p14="http://schemas.microsoft.com/office/powerpoint/2010/main" val="8751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stema circulatorio humano">
            <a:extLst>
              <a:ext uri="{FF2B5EF4-FFF2-40B4-BE49-F238E27FC236}">
                <a16:creationId xmlns:a16="http://schemas.microsoft.com/office/drawing/2014/main" id="{7624C660-A7DF-4372-B8C5-0D9DA7A2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1" y="1405244"/>
            <a:ext cx="2504661" cy="5234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5897569-2D21-4A83-AE94-BF2B1837B14C}"/>
              </a:ext>
            </a:extLst>
          </p:cNvPr>
          <p:cNvSpPr/>
          <p:nvPr/>
        </p:nvSpPr>
        <p:spPr>
          <a:xfrm>
            <a:off x="3260033" y="1692966"/>
            <a:ext cx="6135758" cy="2813683"/>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¿Qué componentes requiere el cuerpo humano para transportar sustancias nutritivas a todas sus células y retirar las sustancias de desecho? En este sistema existen tres componentes básicos de circulación y flujo:</a:t>
            </a:r>
          </a:p>
          <a:p>
            <a:pPr algn="just">
              <a:spcAft>
                <a:spcPts val="1200"/>
              </a:spcAft>
            </a:pPr>
            <a:r>
              <a:rPr lang="es-ES" i="1" dirty="0">
                <a:latin typeface="Constantia" panose="02030602050306030303" pitchFamily="18" charset="0"/>
              </a:rPr>
              <a:t>1. Primero, aquello que se mueve, en este caso, </a:t>
            </a:r>
            <a:r>
              <a:rPr lang="es-ES" b="1" i="1" dirty="0">
                <a:latin typeface="Constantia" panose="02030602050306030303" pitchFamily="18" charset="0"/>
              </a:rPr>
              <a:t>la sangre</a:t>
            </a:r>
            <a:r>
              <a:rPr lang="es-ES" i="1" dirty="0">
                <a:latin typeface="Constantia" panose="02030602050306030303" pitchFamily="18" charset="0"/>
              </a:rPr>
              <a:t>.</a:t>
            </a:r>
          </a:p>
          <a:p>
            <a:pPr algn="just">
              <a:spcAft>
                <a:spcPts val="1200"/>
              </a:spcAft>
            </a:pPr>
            <a:r>
              <a:rPr lang="es-ES" i="1" dirty="0">
                <a:latin typeface="Constantia" panose="02030602050306030303" pitchFamily="18" charset="0"/>
              </a:rPr>
              <a:t>2. Luego, una bomba que genera el movimiento, en este caso</a:t>
            </a:r>
            <a:r>
              <a:rPr lang="es-ES" b="1" i="1" dirty="0">
                <a:latin typeface="Constantia" panose="02030602050306030303" pitchFamily="18" charset="0"/>
              </a:rPr>
              <a:t>, el corazón</a:t>
            </a:r>
            <a:r>
              <a:rPr lang="es-ES" i="1" dirty="0">
                <a:latin typeface="Constantia" panose="02030602050306030303" pitchFamily="18" charset="0"/>
              </a:rPr>
              <a:t>.</a:t>
            </a:r>
          </a:p>
          <a:p>
            <a:pPr algn="just">
              <a:spcAft>
                <a:spcPts val="1200"/>
              </a:spcAft>
            </a:pPr>
            <a:r>
              <a:rPr lang="es-ES" i="1" dirty="0">
                <a:latin typeface="Constantia" panose="02030602050306030303" pitchFamily="18" charset="0"/>
              </a:rPr>
              <a:t>3. Finalmente, un sistema de conductos por donde se desplaza lo que se mueve, es decir, </a:t>
            </a:r>
            <a:r>
              <a:rPr lang="es-ES" b="1" i="1" dirty="0">
                <a:latin typeface="Constantia" panose="02030602050306030303" pitchFamily="18" charset="0"/>
              </a:rPr>
              <a:t>los vasos sanguíneos.</a:t>
            </a:r>
          </a:p>
        </p:txBody>
      </p:sp>
      <p:sp>
        <p:nvSpPr>
          <p:cNvPr id="7" name="Rectángulo 6">
            <a:extLst>
              <a:ext uri="{FF2B5EF4-FFF2-40B4-BE49-F238E27FC236}">
                <a16:creationId xmlns:a16="http://schemas.microsoft.com/office/drawing/2014/main" id="{E2A6356E-4040-4198-BBFB-FE3E70E6DBE0}"/>
              </a:ext>
            </a:extLst>
          </p:cNvPr>
          <p:cNvSpPr/>
          <p:nvPr/>
        </p:nvSpPr>
        <p:spPr>
          <a:xfrm>
            <a:off x="344554" y="26860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Estructura y componentes del sistema circulatorio</a:t>
            </a:r>
          </a:p>
        </p:txBody>
      </p:sp>
    </p:spTree>
    <p:extLst>
      <p:ext uri="{BB962C8B-B14F-4D97-AF65-F5344CB8AC3E}">
        <p14:creationId xmlns:p14="http://schemas.microsoft.com/office/powerpoint/2010/main" val="4772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450574" y="1043610"/>
            <a:ext cx="10243930" cy="3952460"/>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La sangre es un tejido conectivo que irriga todos los demás tejidos del cuerpo. Entre sus funciones están:</a:t>
            </a:r>
          </a:p>
          <a:p>
            <a:pPr marL="285750" indent="-285750" algn="just">
              <a:spcAft>
                <a:spcPts val="1200"/>
              </a:spcAft>
              <a:buFont typeface="Wingdings" panose="05000000000000000000" pitchFamily="2" charset="2"/>
              <a:buChar char="q"/>
            </a:pPr>
            <a:r>
              <a:rPr lang="es-ES" i="1" dirty="0">
                <a:latin typeface="Constantia" panose="02030602050306030303" pitchFamily="18" charset="0"/>
              </a:rPr>
              <a:t>Transportar nutrientes y oxígeno hacia las células;</a:t>
            </a:r>
          </a:p>
          <a:p>
            <a:pPr marL="285750" indent="-285750" algn="just">
              <a:spcAft>
                <a:spcPts val="1200"/>
              </a:spcAft>
              <a:buFont typeface="Wingdings" panose="05000000000000000000" pitchFamily="2" charset="2"/>
              <a:buChar char="q"/>
            </a:pPr>
            <a:r>
              <a:rPr lang="es-ES" i="1" dirty="0">
                <a:latin typeface="Constantia" panose="02030602050306030303" pitchFamily="18" charset="0"/>
              </a:rPr>
              <a:t>Transportar desechos y dióxido de carbono desde las células para que sean eliminados;</a:t>
            </a:r>
          </a:p>
          <a:p>
            <a:pPr marL="285750" indent="-285750" algn="just">
              <a:spcAft>
                <a:spcPts val="1200"/>
              </a:spcAft>
              <a:buFont typeface="Wingdings" panose="05000000000000000000" pitchFamily="2" charset="2"/>
              <a:buChar char="q"/>
            </a:pPr>
            <a:r>
              <a:rPr lang="es-ES" i="1" dirty="0">
                <a:latin typeface="Constantia" panose="02030602050306030303" pitchFamily="18" charset="0"/>
              </a:rPr>
              <a:t>Movilizar hormonas, sustancias que permiten que las células se comuniquen entre ellas;</a:t>
            </a:r>
          </a:p>
          <a:p>
            <a:pPr marL="285750" indent="-285750" algn="just">
              <a:spcAft>
                <a:spcPts val="1200"/>
              </a:spcAft>
              <a:buFont typeface="Wingdings" panose="05000000000000000000" pitchFamily="2" charset="2"/>
              <a:buChar char="q"/>
            </a:pPr>
            <a:r>
              <a:rPr lang="es-ES" i="1" dirty="0">
                <a:latin typeface="Constantia" panose="02030602050306030303" pitchFamily="18" charset="0"/>
              </a:rPr>
              <a:t>Trasladar anticuerpos, proteínas que ayudan a la destrucción de </a:t>
            </a:r>
            <a:r>
              <a:rPr lang="es-ES" i="1" dirty="0" err="1">
                <a:latin typeface="Constantia" panose="02030602050306030303" pitchFamily="18" charset="0"/>
              </a:rPr>
              <a:t>microorganimos</a:t>
            </a:r>
            <a:r>
              <a:rPr lang="es-ES" i="1" dirty="0">
                <a:latin typeface="Constantia" panose="02030602050306030303" pitchFamily="18" charset="0"/>
              </a:rPr>
              <a:t> patógenos y, con ello, protegen al cuerpo;</a:t>
            </a:r>
          </a:p>
          <a:p>
            <a:pPr marL="285750" indent="-285750" algn="just">
              <a:spcAft>
                <a:spcPts val="1200"/>
              </a:spcAft>
              <a:buFont typeface="Wingdings" panose="05000000000000000000" pitchFamily="2" charset="2"/>
              <a:buChar char="q"/>
            </a:pPr>
            <a:r>
              <a:rPr lang="es-ES" i="1" dirty="0">
                <a:latin typeface="Constantia" panose="02030602050306030303" pitchFamily="18" charset="0"/>
              </a:rPr>
              <a:t>Participar en la regulación de la temperatura y en la coagulación de heridas, entre otras funciones.</a:t>
            </a:r>
          </a:p>
        </p:txBody>
      </p:sp>
      <p:sp>
        <p:nvSpPr>
          <p:cNvPr id="7" name="Rectángulo 6">
            <a:extLst>
              <a:ext uri="{FF2B5EF4-FFF2-40B4-BE49-F238E27FC236}">
                <a16:creationId xmlns:a16="http://schemas.microsoft.com/office/drawing/2014/main" id="{E2A6356E-4040-4198-BBFB-FE3E70E6DBE0}"/>
              </a:ext>
            </a:extLst>
          </p:cNvPr>
          <p:cNvSpPr/>
          <p:nvPr/>
        </p:nvSpPr>
        <p:spPr>
          <a:xfrm>
            <a:off x="344554" y="26860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¿Qué es la sangre?</a:t>
            </a:r>
          </a:p>
        </p:txBody>
      </p:sp>
      <p:sp>
        <p:nvSpPr>
          <p:cNvPr id="2" name="Rectángulo 1">
            <a:extLst>
              <a:ext uri="{FF2B5EF4-FFF2-40B4-BE49-F238E27FC236}">
                <a16:creationId xmlns:a16="http://schemas.microsoft.com/office/drawing/2014/main" id="{A2E01884-3D10-4180-AFF0-1680C6B772DC}"/>
              </a:ext>
            </a:extLst>
          </p:cNvPr>
          <p:cNvSpPr/>
          <p:nvPr/>
        </p:nvSpPr>
        <p:spPr>
          <a:xfrm>
            <a:off x="4996068" y="4129980"/>
            <a:ext cx="4598505" cy="1754326"/>
          </a:xfrm>
          <a:prstGeom prst="rect">
            <a:avLst/>
          </a:prstGeom>
        </p:spPr>
        <p:txBody>
          <a:bodyPr wrap="square">
            <a:spAutoFit/>
          </a:bodyPr>
          <a:lstStyle/>
          <a:p>
            <a:pPr algn="just">
              <a:spcAft>
                <a:spcPts val="1200"/>
              </a:spcAft>
            </a:pPr>
            <a:r>
              <a:rPr lang="es-ES" i="1" dirty="0">
                <a:latin typeface="Constantia" panose="02030602050306030303" pitchFamily="18" charset="0"/>
              </a:rPr>
              <a:t>La sangre está compuesta, principalmente, por un fluido rico en proteínas llamado plasma y por los elementos figurados, constituidos por células o fragmentos de ellas, que son los glóbulos rojos, los glóbulos blancos y las plaquetas.</a:t>
            </a:r>
            <a:endParaRPr lang="es-ES" b="1" i="1" dirty="0">
              <a:latin typeface="Constantia" panose="02030602050306030303" pitchFamily="18" charset="0"/>
            </a:endParaRPr>
          </a:p>
        </p:txBody>
      </p:sp>
      <p:pic>
        <p:nvPicPr>
          <p:cNvPr id="2052" name="Picture 4" descr="La Sangre: función, componentes, funcionamiento, características">
            <a:extLst>
              <a:ext uri="{FF2B5EF4-FFF2-40B4-BE49-F238E27FC236}">
                <a16:creationId xmlns:a16="http://schemas.microsoft.com/office/drawing/2014/main" id="{11B74706-A107-4A1B-85F6-0E33376A51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43" t="23503" r="5815" b="5362"/>
          <a:stretch/>
        </p:blipFill>
        <p:spPr bwMode="auto">
          <a:xfrm>
            <a:off x="450574" y="3921527"/>
            <a:ext cx="4267201" cy="244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2A6356E-4040-4198-BBFB-FE3E70E6DBE0}"/>
              </a:ext>
            </a:extLst>
          </p:cNvPr>
          <p:cNvSpPr/>
          <p:nvPr/>
        </p:nvSpPr>
        <p:spPr>
          <a:xfrm>
            <a:off x="344554" y="26860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Composición de la sangre</a:t>
            </a:r>
          </a:p>
        </p:txBody>
      </p:sp>
      <p:pic>
        <p:nvPicPr>
          <p:cNvPr id="3" name="Imagen 2">
            <a:extLst>
              <a:ext uri="{FF2B5EF4-FFF2-40B4-BE49-F238E27FC236}">
                <a16:creationId xmlns:a16="http://schemas.microsoft.com/office/drawing/2014/main" id="{FAA52BE7-09A1-4AA1-BDD1-188F22E2EFD2}"/>
              </a:ext>
            </a:extLst>
          </p:cNvPr>
          <p:cNvPicPr>
            <a:picLocks noChangeAspect="1"/>
          </p:cNvPicPr>
          <p:nvPr/>
        </p:nvPicPr>
        <p:blipFill rotWithShape="1">
          <a:blip r:embed="rId2"/>
          <a:srcRect l="14783" t="29749" r="14457" b="21532"/>
          <a:stretch/>
        </p:blipFill>
        <p:spPr>
          <a:xfrm>
            <a:off x="516835" y="1667199"/>
            <a:ext cx="9695094" cy="3752940"/>
          </a:xfrm>
          <a:prstGeom prst="rect">
            <a:avLst/>
          </a:prstGeom>
        </p:spPr>
      </p:pic>
    </p:spTree>
    <p:extLst>
      <p:ext uri="{BB962C8B-B14F-4D97-AF65-F5344CB8AC3E}">
        <p14:creationId xmlns:p14="http://schemas.microsoft.com/office/powerpoint/2010/main" val="3065230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344553" y="894037"/>
            <a:ext cx="1017767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El corazón es un órgano muscular que se ubica en la caja torácica entre ambos pulmones, inclinado hacia la izquierda. Es el músculo que bombea la sangre rica en oxígeno y nutrientes a los tejidos del cuerpo a través de los vasos de la sangre. El corazón mantiene la sangre en movimiento en el cuerpo de forma unidireccional, es un circuito cerrado, nada se pierde.</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344554" y="26860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El corazón</a:t>
            </a:r>
          </a:p>
        </p:txBody>
      </p:sp>
      <p:pic>
        <p:nvPicPr>
          <p:cNvPr id="2" name="Imagen 1">
            <a:extLst>
              <a:ext uri="{FF2B5EF4-FFF2-40B4-BE49-F238E27FC236}">
                <a16:creationId xmlns:a16="http://schemas.microsoft.com/office/drawing/2014/main" id="{2FFFF402-906A-4F00-8416-BEE67F1EA73B}"/>
              </a:ext>
            </a:extLst>
          </p:cNvPr>
          <p:cNvPicPr>
            <a:picLocks noChangeAspect="1"/>
          </p:cNvPicPr>
          <p:nvPr/>
        </p:nvPicPr>
        <p:blipFill rotWithShape="1">
          <a:blip r:embed="rId2"/>
          <a:srcRect l="12826" t="17182" r="15652" b="17859"/>
          <a:stretch/>
        </p:blipFill>
        <p:spPr>
          <a:xfrm>
            <a:off x="914401" y="2120349"/>
            <a:ext cx="8269356" cy="4222651"/>
          </a:xfrm>
          <a:prstGeom prst="rect">
            <a:avLst/>
          </a:prstGeom>
        </p:spPr>
      </p:pic>
    </p:spTree>
    <p:extLst>
      <p:ext uri="{BB962C8B-B14F-4D97-AF65-F5344CB8AC3E}">
        <p14:creationId xmlns:p14="http://schemas.microsoft.com/office/powerpoint/2010/main" val="31439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396982"/>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Interacción de sistemas corporales</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40" name="Rectángulo 39">
            <a:extLst>
              <a:ext uri="{FF2B5EF4-FFF2-40B4-BE49-F238E27FC236}">
                <a16:creationId xmlns:a16="http://schemas.microsoft.com/office/drawing/2014/main" id="{4BCCABA0-193C-4DB5-B354-2B305AA34CED}"/>
              </a:ext>
            </a:extLst>
          </p:cNvPr>
          <p:cNvSpPr/>
          <p:nvPr/>
        </p:nvSpPr>
        <p:spPr>
          <a:xfrm>
            <a:off x="437321" y="1399624"/>
            <a:ext cx="2590799" cy="492122"/>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nSpc>
                <a:spcPct val="115000"/>
              </a:lnSpc>
              <a:spcAft>
                <a:spcPts val="600"/>
              </a:spcAft>
            </a:pPr>
            <a:r>
              <a:rPr lang="es-ES" sz="24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Objetivo:</a:t>
            </a:r>
            <a:endParaRPr lang="es-ES" sz="24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endParaRPr>
          </a:p>
        </p:txBody>
      </p:sp>
      <p:sp>
        <p:nvSpPr>
          <p:cNvPr id="51" name="Rectángulo 50">
            <a:extLst>
              <a:ext uri="{FF2B5EF4-FFF2-40B4-BE49-F238E27FC236}">
                <a16:creationId xmlns:a16="http://schemas.microsoft.com/office/drawing/2014/main" id="{A7D5E235-751F-4D13-BBD5-A7C4D52E89FE}"/>
              </a:ext>
            </a:extLst>
          </p:cNvPr>
          <p:cNvSpPr/>
          <p:nvPr/>
        </p:nvSpPr>
        <p:spPr>
          <a:xfrm>
            <a:off x="437321" y="1966407"/>
            <a:ext cx="10893288" cy="2432682"/>
          </a:xfrm>
          <a:prstGeom prst="rect">
            <a:avLst/>
          </a:prstGeom>
        </p:spPr>
        <p:txBody>
          <a:bodyPr vert="horz" lIns="91440" tIns="45720" rIns="91440" bIns="45720" rtlCol="0">
            <a:noAutofit/>
          </a:bodyPr>
          <a:lstStyle/>
          <a:p>
            <a:pPr algn="just"/>
            <a:r>
              <a:rPr lang="es-ES" i="1" dirty="0">
                <a:latin typeface="Constantia" panose="02030602050306030303" pitchFamily="18" charset="0"/>
              </a:rPr>
              <a:t>Explicar, basados en evidencias, la interacción de sistemas del cuerpo humano, organizados por estructuras especializadas que contribuyen a su equilibrio, considerando: La digestión de los alimentos por medio de la acción de enzimas digestivas y su absorción o paso a la sangre; el rol del sistema circulatorio en el transporte de sustancias como nutrientes, gases, desechos metabólicos y anticuerpos; el proceso de ventilación pulmonar e intercambio gaseoso a nivel alveolar; el rol del sistema excretor en relación con la filtración de la sangre, la regulación de la cantidad de agua en el cuerpo y la eliminación de desechos; la prevención de enfermedades debido al consumo excesivo de sustancias como tabaco, alcohol, grasas y sodio, que se relacionan con estos sistemas.</a:t>
            </a:r>
            <a:endParaRPr lang="en-US" i="1" dirty="0">
              <a:solidFill>
                <a:schemeClr val="tx1">
                  <a:lumMod val="75000"/>
                  <a:lumOff val="25000"/>
                </a:schemeClr>
              </a:solidFill>
              <a:effectLst/>
              <a:latin typeface="Constantia" panose="02030602050306030303" pitchFamily="18" charset="0"/>
            </a:endParaRPr>
          </a:p>
        </p:txBody>
      </p:sp>
      <p:pic>
        <p:nvPicPr>
          <p:cNvPr id="1026" name="Picture 2" descr="Los sistemas del cuerpo humano - Respiratorio, Digestivo, etc.">
            <a:extLst>
              <a:ext uri="{FF2B5EF4-FFF2-40B4-BE49-F238E27FC236}">
                <a16:creationId xmlns:a16="http://schemas.microsoft.com/office/drawing/2014/main" id="{5FFA31DE-0CC2-4526-B8B7-03455AEA01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4" t="6770" r="10944" b="6993"/>
          <a:stretch/>
        </p:blipFill>
        <p:spPr bwMode="auto">
          <a:xfrm>
            <a:off x="2358887" y="4146166"/>
            <a:ext cx="5804451" cy="262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344553" y="682003"/>
            <a:ext cx="1017767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Corresponden a los conductos por los que circula la sangre. En nuestro organismo se distinguen tres tipos: las venas, las arterias y los capilares.</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344554" y="56574"/>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Los vasos sanguíneos</a:t>
            </a:r>
          </a:p>
        </p:txBody>
      </p:sp>
      <p:pic>
        <p:nvPicPr>
          <p:cNvPr id="3" name="Imagen 2">
            <a:extLst>
              <a:ext uri="{FF2B5EF4-FFF2-40B4-BE49-F238E27FC236}">
                <a16:creationId xmlns:a16="http://schemas.microsoft.com/office/drawing/2014/main" id="{3E108E57-BA5D-4109-BEAB-9122D52202A2}"/>
              </a:ext>
            </a:extLst>
          </p:cNvPr>
          <p:cNvPicPr>
            <a:picLocks noChangeAspect="1"/>
          </p:cNvPicPr>
          <p:nvPr/>
        </p:nvPicPr>
        <p:blipFill rotWithShape="1">
          <a:blip r:embed="rId2"/>
          <a:srcRect l="13697" t="18729" r="64129" b="34188"/>
          <a:stretch/>
        </p:blipFill>
        <p:spPr>
          <a:xfrm>
            <a:off x="1232453" y="1490630"/>
            <a:ext cx="2703444" cy="3227390"/>
          </a:xfrm>
          <a:prstGeom prst="rect">
            <a:avLst/>
          </a:prstGeom>
        </p:spPr>
      </p:pic>
      <p:sp>
        <p:nvSpPr>
          <p:cNvPr id="9" name="Rectángulo 8">
            <a:extLst>
              <a:ext uri="{FF2B5EF4-FFF2-40B4-BE49-F238E27FC236}">
                <a16:creationId xmlns:a16="http://schemas.microsoft.com/office/drawing/2014/main" id="{FF5A6371-E6DD-4595-B507-F5FF0CC5FDBB}"/>
              </a:ext>
            </a:extLst>
          </p:cNvPr>
          <p:cNvSpPr/>
          <p:nvPr/>
        </p:nvSpPr>
        <p:spPr>
          <a:xfrm>
            <a:off x="4058477" y="1696282"/>
            <a:ext cx="679174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Las arterias transportan la sangre rica en oxígeno a los tejidos y órganos. Son representadas de color rojo. Se caracterizan por su gruesa pared formada por tres capas de tejidos, una de las cuales es del tipo muscular, hecho que le otorga resistencia y elasticidad. </a:t>
            </a:r>
            <a:endParaRPr lang="es-ES" b="1" i="1" dirty="0">
              <a:latin typeface="Constantia" panose="02030602050306030303" pitchFamily="18" charset="0"/>
            </a:endParaRPr>
          </a:p>
        </p:txBody>
      </p:sp>
      <p:pic>
        <p:nvPicPr>
          <p:cNvPr id="4" name="Imagen 3">
            <a:extLst>
              <a:ext uri="{FF2B5EF4-FFF2-40B4-BE49-F238E27FC236}">
                <a16:creationId xmlns:a16="http://schemas.microsoft.com/office/drawing/2014/main" id="{352C5544-87A5-4FC7-8777-A063764DD88D}"/>
              </a:ext>
            </a:extLst>
          </p:cNvPr>
          <p:cNvPicPr>
            <a:picLocks noChangeAspect="1"/>
          </p:cNvPicPr>
          <p:nvPr/>
        </p:nvPicPr>
        <p:blipFill>
          <a:blip r:embed="rId3"/>
          <a:stretch>
            <a:fillRect/>
          </a:stretch>
        </p:blipFill>
        <p:spPr>
          <a:xfrm>
            <a:off x="5433389" y="3143255"/>
            <a:ext cx="2743438" cy="3255546"/>
          </a:xfrm>
          <a:prstGeom prst="rect">
            <a:avLst/>
          </a:prstGeom>
        </p:spPr>
      </p:pic>
    </p:spTree>
    <p:extLst>
      <p:ext uri="{BB962C8B-B14F-4D97-AF65-F5344CB8AC3E}">
        <p14:creationId xmlns:p14="http://schemas.microsoft.com/office/powerpoint/2010/main" val="32145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344553" y="894037"/>
            <a:ext cx="1017767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Corresponden a los conductos por los que circula la sangre. En nuestro organismo se distinguen tres tipos: las venas, las arterias y los capilares.</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344554" y="26860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Los vasos sanguíneos</a:t>
            </a:r>
          </a:p>
        </p:txBody>
      </p:sp>
      <p:sp>
        <p:nvSpPr>
          <p:cNvPr id="9" name="Rectángulo 8">
            <a:extLst>
              <a:ext uri="{FF2B5EF4-FFF2-40B4-BE49-F238E27FC236}">
                <a16:creationId xmlns:a16="http://schemas.microsoft.com/office/drawing/2014/main" id="{2984E652-6DCA-4D10-B2AD-3035E0BAD571}"/>
              </a:ext>
            </a:extLst>
          </p:cNvPr>
          <p:cNvSpPr/>
          <p:nvPr/>
        </p:nvSpPr>
        <p:spPr>
          <a:xfrm>
            <a:off x="4812198" y="2745846"/>
            <a:ext cx="4490828" cy="1200329"/>
          </a:xfrm>
          <a:prstGeom prst="rect">
            <a:avLst/>
          </a:prstGeom>
        </p:spPr>
        <p:txBody>
          <a:bodyPr wrap="square">
            <a:spAutoFit/>
          </a:bodyPr>
          <a:lstStyle/>
          <a:p>
            <a:pPr algn="just"/>
            <a:r>
              <a:rPr lang="es-ES_tradnl" i="1" dirty="0">
                <a:latin typeface="Times New Roman" panose="02020603050405020304" pitchFamily="18" charset="0"/>
                <a:ea typeface="Times New Roman" panose="02020603050405020304" pitchFamily="18" charset="0"/>
              </a:rPr>
              <a:t>Las venas transportan la sangre que contiene un alto nivel de dióxido de carbono y un bajo nivel de oxígeno. Son  representadas de color azul.</a:t>
            </a:r>
            <a:endParaRPr lang="es-CL" dirty="0"/>
          </a:p>
        </p:txBody>
      </p:sp>
      <p:pic>
        <p:nvPicPr>
          <p:cNvPr id="10" name="Imagen 9">
            <a:extLst>
              <a:ext uri="{FF2B5EF4-FFF2-40B4-BE49-F238E27FC236}">
                <a16:creationId xmlns:a16="http://schemas.microsoft.com/office/drawing/2014/main" id="{1006E0E9-6E29-404E-A271-4306425A519E}"/>
              </a:ext>
            </a:extLst>
          </p:cNvPr>
          <p:cNvPicPr>
            <a:picLocks noChangeAspect="1"/>
          </p:cNvPicPr>
          <p:nvPr/>
        </p:nvPicPr>
        <p:blipFill rotWithShape="1">
          <a:blip r:embed="rId2"/>
          <a:srcRect l="58806" t="18729" r="16521" b="26365"/>
          <a:stretch/>
        </p:blipFill>
        <p:spPr>
          <a:xfrm>
            <a:off x="1404735" y="2050775"/>
            <a:ext cx="3008246" cy="3763617"/>
          </a:xfrm>
          <a:prstGeom prst="rect">
            <a:avLst/>
          </a:prstGeom>
        </p:spPr>
      </p:pic>
    </p:spTree>
    <p:extLst>
      <p:ext uri="{BB962C8B-B14F-4D97-AF65-F5344CB8AC3E}">
        <p14:creationId xmlns:p14="http://schemas.microsoft.com/office/powerpoint/2010/main" val="8718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344553" y="695257"/>
            <a:ext cx="1017767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Hay dos circuitos que distribuyen la sangre entre el corazón y todo el organismo: la circulación pulmonar, que transporta la sangre desde el corazón a los pulmones y de los pulmones al corazón; y la circulación sistémica, que transporta la sangre desde el corazón a los demás tejidos del organismo, y desde estos tejidos al corazón. </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344554" y="13608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Circuitos sanguíneos: el recorrido de la sangre</a:t>
            </a:r>
          </a:p>
        </p:txBody>
      </p:sp>
      <p:pic>
        <p:nvPicPr>
          <p:cNvPr id="2" name="Imagen 1">
            <a:extLst>
              <a:ext uri="{FF2B5EF4-FFF2-40B4-BE49-F238E27FC236}">
                <a16:creationId xmlns:a16="http://schemas.microsoft.com/office/drawing/2014/main" id="{B6F32636-BDB5-49CC-A696-C17A27E409E3}"/>
              </a:ext>
            </a:extLst>
          </p:cNvPr>
          <p:cNvPicPr>
            <a:picLocks noChangeAspect="1"/>
          </p:cNvPicPr>
          <p:nvPr/>
        </p:nvPicPr>
        <p:blipFill rotWithShape="1">
          <a:blip r:embed="rId2"/>
          <a:srcRect l="20326" t="25495" r="19891" b="24819"/>
          <a:stretch/>
        </p:blipFill>
        <p:spPr>
          <a:xfrm>
            <a:off x="861391" y="1921566"/>
            <a:ext cx="9634331" cy="4501861"/>
          </a:xfrm>
          <a:prstGeom prst="rect">
            <a:avLst/>
          </a:prstGeom>
        </p:spPr>
      </p:pic>
    </p:spTree>
    <p:extLst>
      <p:ext uri="{BB962C8B-B14F-4D97-AF65-F5344CB8AC3E}">
        <p14:creationId xmlns:p14="http://schemas.microsoft.com/office/powerpoint/2010/main" val="27183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5897569-2D21-4A83-AE94-BF2B1837B14C}"/>
              </a:ext>
            </a:extLst>
          </p:cNvPr>
          <p:cNvSpPr/>
          <p:nvPr/>
        </p:nvSpPr>
        <p:spPr>
          <a:xfrm>
            <a:off x="4837043" y="1795186"/>
            <a:ext cx="4638263" cy="1226312"/>
          </a:xfrm>
          <a:prstGeom prst="rect">
            <a:avLst/>
          </a:prstGeom>
        </p:spPr>
        <p:txBody>
          <a:bodyPr vert="horz" lIns="91440" tIns="45720" rIns="91440" bIns="45720" rtlCol="0">
            <a:noAutofit/>
          </a:bodyPr>
          <a:lstStyle/>
          <a:p>
            <a:pPr algn="just">
              <a:spcAft>
                <a:spcPts val="1200"/>
              </a:spcAft>
            </a:pPr>
            <a:r>
              <a:rPr lang="es-ES" i="1" dirty="0">
                <a:latin typeface="Constantia" panose="02030602050306030303" pitchFamily="18" charset="0"/>
              </a:rPr>
              <a:t> En esta imagen se muestra cómo la sangre sale oxigenada por la arteria aorta (color rojo) desde el ventrículo izquierdo hacia todos los órganos del cuerpo. La sangre con altas concentraciones de CO2 (color azul) regresa por la vena cava hacia el corazón e ingresa a la aurícula derecha.</a:t>
            </a:r>
          </a:p>
          <a:p>
            <a:pPr algn="just">
              <a:spcAft>
                <a:spcPts val="1200"/>
              </a:spcAft>
            </a:pPr>
            <a:r>
              <a:rPr lang="es-ES" i="1" dirty="0">
                <a:latin typeface="Constantia" panose="02030602050306030303" pitchFamily="18" charset="0"/>
              </a:rPr>
              <a:t>La sangre con CO2 pasa de la aurícula al ventrículo derecho, para luego salir hacia los pulmones, donde se elimina el CO2 y es captado el O2. Posteriormente, la sangre oxigenada regresa al corazón, y así se completa el circuito.</a:t>
            </a:r>
            <a:endParaRPr lang="es-ES" b="1" i="1" dirty="0">
              <a:latin typeface="Constantia" panose="02030602050306030303" pitchFamily="18" charset="0"/>
            </a:endParaRPr>
          </a:p>
        </p:txBody>
      </p:sp>
      <p:sp>
        <p:nvSpPr>
          <p:cNvPr id="7" name="Rectángulo 6">
            <a:extLst>
              <a:ext uri="{FF2B5EF4-FFF2-40B4-BE49-F238E27FC236}">
                <a16:creationId xmlns:a16="http://schemas.microsoft.com/office/drawing/2014/main" id="{E2A6356E-4040-4198-BBFB-FE3E70E6DBE0}"/>
              </a:ext>
            </a:extLst>
          </p:cNvPr>
          <p:cNvSpPr/>
          <p:nvPr/>
        </p:nvSpPr>
        <p:spPr>
          <a:xfrm>
            <a:off x="344554" y="136088"/>
            <a:ext cx="11290855"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Circuitos sanguíneos: el recorrido de la sangre</a:t>
            </a:r>
          </a:p>
        </p:txBody>
      </p:sp>
      <p:pic>
        <p:nvPicPr>
          <p:cNvPr id="3" name="Imagen 2">
            <a:extLst>
              <a:ext uri="{FF2B5EF4-FFF2-40B4-BE49-F238E27FC236}">
                <a16:creationId xmlns:a16="http://schemas.microsoft.com/office/drawing/2014/main" id="{1A0BF226-4A89-46AF-9C30-7B8D0060CAE9}"/>
              </a:ext>
            </a:extLst>
          </p:cNvPr>
          <p:cNvPicPr>
            <a:picLocks noChangeAspect="1"/>
          </p:cNvPicPr>
          <p:nvPr/>
        </p:nvPicPr>
        <p:blipFill rotWithShape="1">
          <a:blip r:embed="rId2"/>
          <a:srcRect l="54239" t="19115" r="20652" b="6259"/>
          <a:stretch/>
        </p:blipFill>
        <p:spPr>
          <a:xfrm>
            <a:off x="768624" y="761516"/>
            <a:ext cx="3644349" cy="6089692"/>
          </a:xfrm>
          <a:prstGeom prst="rect">
            <a:avLst/>
          </a:prstGeom>
        </p:spPr>
      </p:pic>
    </p:spTree>
    <p:extLst>
      <p:ext uri="{BB962C8B-B14F-4D97-AF65-F5344CB8AC3E}">
        <p14:creationId xmlns:p14="http://schemas.microsoft.com/office/powerpoint/2010/main" val="34173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DB7C9509-DABB-45D3-8701-09C9E298B616}"/>
              </a:ext>
            </a:extLst>
          </p:cNvPr>
          <p:cNvSpPr/>
          <p:nvPr/>
        </p:nvSpPr>
        <p:spPr>
          <a:xfrm>
            <a:off x="437323" y="290966"/>
            <a:ext cx="11264348" cy="758669"/>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40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El sistema digestivo:</a:t>
            </a:r>
            <a:endParaRPr lang="es-ES" sz="40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51" name="Rectángulo 50">
            <a:extLst>
              <a:ext uri="{FF2B5EF4-FFF2-40B4-BE49-F238E27FC236}">
                <a16:creationId xmlns:a16="http://schemas.microsoft.com/office/drawing/2014/main" id="{A7D5E235-751F-4D13-BBD5-A7C4D52E89FE}"/>
              </a:ext>
            </a:extLst>
          </p:cNvPr>
          <p:cNvSpPr/>
          <p:nvPr/>
        </p:nvSpPr>
        <p:spPr>
          <a:xfrm>
            <a:off x="437323" y="1207738"/>
            <a:ext cx="10668001" cy="1002080"/>
          </a:xfrm>
          <a:prstGeom prst="rect">
            <a:avLst/>
          </a:prstGeom>
        </p:spPr>
        <p:txBody>
          <a:bodyPr vert="horz" lIns="91440" tIns="45720" rIns="91440" bIns="45720" rtlCol="0">
            <a:noAutofit/>
          </a:bodyPr>
          <a:lstStyle/>
          <a:p>
            <a:pPr algn="just"/>
            <a:r>
              <a:rPr lang="es-ES" i="1" dirty="0">
                <a:latin typeface="Constantia" panose="02030602050306030303" pitchFamily="18" charset="0"/>
              </a:rPr>
              <a:t>El sistema digestivo, formado por el tubo digestivo y las glándulas anexas, es el encargado de transformar los alimentos en sustancias más sencillas. Para lograrlo, este sistema realiza una serie de funciones digestivas: ingestión, digestión, absorción y </a:t>
            </a:r>
            <a:r>
              <a:rPr lang="es-ES" i="1" dirty="0" err="1">
                <a:latin typeface="Constantia" panose="02030602050306030303" pitchFamily="18" charset="0"/>
              </a:rPr>
              <a:t>egestión</a:t>
            </a:r>
            <a:r>
              <a:rPr lang="es-ES" i="1" dirty="0">
                <a:latin typeface="Constantia" panose="02030602050306030303" pitchFamily="18" charset="0"/>
              </a:rPr>
              <a:t>.</a:t>
            </a:r>
            <a:endParaRPr lang="en-US" i="1" dirty="0">
              <a:solidFill>
                <a:schemeClr val="tx1">
                  <a:lumMod val="75000"/>
                  <a:lumOff val="25000"/>
                </a:schemeClr>
              </a:solidFill>
              <a:effectLst/>
              <a:latin typeface="Constantia" panose="02030602050306030303" pitchFamily="18" charset="0"/>
            </a:endParaRPr>
          </a:p>
        </p:txBody>
      </p:sp>
      <p:pic>
        <p:nvPicPr>
          <p:cNvPr id="6" name="Picture 2" descr="Resultado de imagen para sistema digestivo para niños">
            <a:extLst>
              <a:ext uri="{FF2B5EF4-FFF2-40B4-BE49-F238E27FC236}">
                <a16:creationId xmlns:a16="http://schemas.microsoft.com/office/drawing/2014/main" id="{593731CD-32BA-4235-87A1-36D09F344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521"/>
          <a:stretch>
            <a:fillRect/>
          </a:stretch>
        </p:blipFill>
        <p:spPr bwMode="auto">
          <a:xfrm>
            <a:off x="301210" y="2492859"/>
            <a:ext cx="417671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91977333-18F9-4A7E-9870-719E6C5D2A3F}"/>
              </a:ext>
            </a:extLst>
          </p:cNvPr>
          <p:cNvSpPr/>
          <p:nvPr/>
        </p:nvSpPr>
        <p:spPr>
          <a:xfrm>
            <a:off x="4729715" y="2209818"/>
            <a:ext cx="1975885" cy="492122"/>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nSpc>
                <a:spcPct val="115000"/>
              </a:lnSpc>
              <a:spcAft>
                <a:spcPts val="600"/>
              </a:spcAft>
            </a:pPr>
            <a:r>
              <a:rPr lang="es-ES" sz="24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Ingestión:</a:t>
            </a:r>
            <a:endParaRPr lang="es-ES" sz="24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C3E77D7B-F214-4CCE-93F7-9FF962B64D5D}"/>
              </a:ext>
            </a:extLst>
          </p:cNvPr>
          <p:cNvSpPr/>
          <p:nvPr/>
        </p:nvSpPr>
        <p:spPr>
          <a:xfrm>
            <a:off x="4729715" y="2670585"/>
            <a:ext cx="6516040" cy="652399"/>
          </a:xfrm>
          <a:prstGeom prst="rect">
            <a:avLst/>
          </a:prstGeom>
        </p:spPr>
        <p:txBody>
          <a:bodyPr vert="horz" lIns="91440" tIns="45720" rIns="91440" bIns="45720" rtlCol="0">
            <a:noAutofit/>
          </a:bodyPr>
          <a:lstStyle/>
          <a:p>
            <a:pPr algn="just"/>
            <a:r>
              <a:rPr lang="es-ES" i="1" dirty="0">
                <a:latin typeface="Constantia" panose="02030602050306030303" pitchFamily="18" charset="0"/>
              </a:rPr>
              <a:t>Corresponde al ingreso de los alimentos al sistema digestivo a través de la cavidad bucal.</a:t>
            </a:r>
          </a:p>
        </p:txBody>
      </p:sp>
      <p:sp>
        <p:nvSpPr>
          <p:cNvPr id="11" name="Rectángulo 10">
            <a:extLst>
              <a:ext uri="{FF2B5EF4-FFF2-40B4-BE49-F238E27FC236}">
                <a16:creationId xmlns:a16="http://schemas.microsoft.com/office/drawing/2014/main" id="{C168CBD6-8951-4038-842A-FDAB0198E565}"/>
              </a:ext>
            </a:extLst>
          </p:cNvPr>
          <p:cNvSpPr/>
          <p:nvPr/>
        </p:nvSpPr>
        <p:spPr>
          <a:xfrm>
            <a:off x="4729715" y="3542278"/>
            <a:ext cx="1975885" cy="492122"/>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nSpc>
                <a:spcPct val="115000"/>
              </a:lnSpc>
              <a:spcAft>
                <a:spcPts val="600"/>
              </a:spcAft>
            </a:pPr>
            <a:r>
              <a:rPr lang="es-ES" sz="2400" b="1"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Digestión:</a:t>
            </a:r>
            <a:endParaRPr lang="es-ES" sz="2400" i="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137C071D-A7BF-463B-8936-AEC0E3DA41C7}"/>
              </a:ext>
            </a:extLst>
          </p:cNvPr>
          <p:cNvSpPr/>
          <p:nvPr/>
        </p:nvSpPr>
        <p:spPr>
          <a:xfrm>
            <a:off x="4729715" y="4003044"/>
            <a:ext cx="6614146" cy="1647217"/>
          </a:xfrm>
          <a:prstGeom prst="rect">
            <a:avLst/>
          </a:prstGeom>
        </p:spPr>
        <p:txBody>
          <a:bodyPr vert="horz" lIns="91440" tIns="45720" rIns="91440" bIns="45720" rtlCol="0">
            <a:noAutofit/>
          </a:bodyPr>
          <a:lstStyle/>
          <a:p>
            <a:pPr algn="just"/>
            <a:r>
              <a:rPr lang="es-ES" i="1" dirty="0">
                <a:latin typeface="Constantia" panose="02030602050306030303" pitchFamily="18" charset="0"/>
              </a:rPr>
              <a:t>Es el proceso de transformación y disgregación de los alimentos en moléculas suficientemente pequeñas y sencillas (nutrientes) de manera que puedan ser absorbidas por el organismo.</a:t>
            </a:r>
          </a:p>
          <a:p>
            <a:pPr algn="just"/>
            <a:endParaRPr lang="es-ES" i="1" dirty="0">
              <a:latin typeface="Constantia" panose="02030602050306030303" pitchFamily="18" charset="0"/>
            </a:endParaRPr>
          </a:p>
        </p:txBody>
      </p:sp>
    </p:spTree>
    <p:extLst>
      <p:ext uri="{BB962C8B-B14F-4D97-AF65-F5344CB8AC3E}">
        <p14:creationId xmlns:p14="http://schemas.microsoft.com/office/powerpoint/2010/main" val="10354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A7D5E235-751F-4D13-BBD5-A7C4D52E89FE}"/>
              </a:ext>
            </a:extLst>
          </p:cNvPr>
          <p:cNvSpPr/>
          <p:nvPr/>
        </p:nvSpPr>
        <p:spPr>
          <a:xfrm>
            <a:off x="437323" y="1128226"/>
            <a:ext cx="10668001" cy="1002080"/>
          </a:xfrm>
          <a:prstGeom prst="rect">
            <a:avLst/>
          </a:prstGeom>
        </p:spPr>
        <p:txBody>
          <a:bodyPr vert="horz" lIns="91440" tIns="45720" rIns="91440" bIns="45720" rtlCol="0">
            <a:noAutofit/>
          </a:bodyPr>
          <a:lstStyle/>
          <a:p>
            <a:pPr algn="just"/>
            <a:r>
              <a:rPr lang="es-ES" i="1" dirty="0">
                <a:latin typeface="Constantia" panose="02030602050306030303" pitchFamily="18" charset="0"/>
              </a:rPr>
              <a:t>Esta se inicia en el momento en que pones el trozo de alimento en tu boca, proceso llamado ingestión. En la boca se producen dos tipos de digestión: la digestión mecánica y la digestión química.</a:t>
            </a:r>
          </a:p>
        </p:txBody>
      </p:sp>
      <p:sp>
        <p:nvSpPr>
          <p:cNvPr id="10" name="Rectángulo 9">
            <a:extLst>
              <a:ext uri="{FF2B5EF4-FFF2-40B4-BE49-F238E27FC236}">
                <a16:creationId xmlns:a16="http://schemas.microsoft.com/office/drawing/2014/main" id="{C3E77D7B-F214-4CCE-93F7-9FF962B64D5D}"/>
              </a:ext>
            </a:extLst>
          </p:cNvPr>
          <p:cNvSpPr/>
          <p:nvPr/>
        </p:nvSpPr>
        <p:spPr>
          <a:xfrm>
            <a:off x="437323" y="2206323"/>
            <a:ext cx="6321286" cy="3899433"/>
          </a:xfrm>
          <a:prstGeom prst="rect">
            <a:avLst/>
          </a:prstGeom>
        </p:spPr>
        <p:txBody>
          <a:bodyPr vert="horz" lIns="91440" tIns="45720" rIns="91440" bIns="45720" rtlCol="0">
            <a:noAutofit/>
          </a:bodyPr>
          <a:lstStyle/>
          <a:p>
            <a:pPr algn="just"/>
            <a:r>
              <a:rPr lang="es-ES" i="1" dirty="0">
                <a:latin typeface="Constantia" panose="02030602050306030303" pitchFamily="18" charset="0"/>
              </a:rPr>
              <a:t>La </a:t>
            </a:r>
            <a:r>
              <a:rPr lang="es-ES" b="1" i="1" dirty="0">
                <a:latin typeface="Constantia" panose="02030602050306030303" pitchFamily="18" charset="0"/>
              </a:rPr>
              <a:t>digestión mecánica </a:t>
            </a:r>
            <a:r>
              <a:rPr lang="es-ES" i="1" dirty="0">
                <a:latin typeface="Constantia" panose="02030602050306030303" pitchFamily="18" charset="0"/>
              </a:rPr>
              <a:t>consiste en fragmentar, triturar y macerar  el alimento. El proceso de masticación es la digestión mecánica. Los dientes y las muelas cortan, rasgan y trituran el alimento.</a:t>
            </a:r>
          </a:p>
          <a:p>
            <a:pPr algn="just"/>
            <a:endParaRPr lang="es-ES" i="1" dirty="0">
              <a:latin typeface="Constantia" panose="02030602050306030303" pitchFamily="18" charset="0"/>
            </a:endParaRPr>
          </a:p>
          <a:p>
            <a:pPr algn="just"/>
            <a:r>
              <a:rPr lang="es-ES" i="1" dirty="0">
                <a:latin typeface="Constantia" panose="02030602050306030303" pitchFamily="18" charset="0"/>
              </a:rPr>
              <a:t>La </a:t>
            </a:r>
            <a:r>
              <a:rPr lang="es-ES" b="1" i="1" dirty="0">
                <a:latin typeface="Constantia" panose="02030602050306030303" pitchFamily="18" charset="0"/>
              </a:rPr>
              <a:t>digestión química </a:t>
            </a:r>
            <a:r>
              <a:rPr lang="es-ES" i="1" dirty="0">
                <a:latin typeface="Constantia" panose="02030602050306030303" pitchFamily="18" charset="0"/>
              </a:rPr>
              <a:t>es la descomposición de las moléculas del alimento mediante la acción de enzimas digestivas. Las enzimas digestivas aceleran la ruptura de los enlaces químicos.</a:t>
            </a:r>
          </a:p>
          <a:p>
            <a:pPr algn="just"/>
            <a:endParaRPr lang="es-ES" i="1" dirty="0">
              <a:latin typeface="Constantia" panose="02030602050306030303" pitchFamily="18" charset="0"/>
            </a:endParaRPr>
          </a:p>
          <a:p>
            <a:pPr algn="just"/>
            <a:r>
              <a:rPr lang="es-ES" i="1" dirty="0">
                <a:latin typeface="Constantia" panose="02030602050306030303" pitchFamily="18" charset="0"/>
              </a:rPr>
              <a:t>La saliva secretada por las glándulas salivales contiene una enzima conocida como ptialina o amilasa salival, que provoca la digestión química del almidón de los alimentos para transformarlos en azúcares más simples.</a:t>
            </a:r>
          </a:p>
          <a:p>
            <a:pPr algn="just"/>
            <a:endParaRPr lang="es-ES" i="1" dirty="0">
              <a:latin typeface="Constantia" panose="02030602050306030303" pitchFamily="18" charset="0"/>
            </a:endParaRPr>
          </a:p>
        </p:txBody>
      </p:sp>
      <p:sp>
        <p:nvSpPr>
          <p:cNvPr id="13" name="Rectángulo 12">
            <a:extLst>
              <a:ext uri="{FF2B5EF4-FFF2-40B4-BE49-F238E27FC236}">
                <a16:creationId xmlns:a16="http://schemas.microsoft.com/office/drawing/2014/main" id="{9743B7BC-EC23-453A-A676-197558CE5264}"/>
              </a:ext>
            </a:extLst>
          </p:cNvPr>
          <p:cNvSpPr/>
          <p:nvPr/>
        </p:nvSpPr>
        <p:spPr>
          <a:xfrm>
            <a:off x="437323" y="343974"/>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¿Cuándo y donde comienza la digestión?</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2050" name="Picture 2" descr="COMER O TRAGAR. La importancia nutricional de masticar bien los ...">
            <a:extLst>
              <a:ext uri="{FF2B5EF4-FFF2-40B4-BE49-F238E27FC236}">
                <a16:creationId xmlns:a16="http://schemas.microsoft.com/office/drawing/2014/main" id="{F8830626-C1C6-4CD9-909A-7FA1C0F08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402" y="2206323"/>
            <a:ext cx="30861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FUNCIÓN DE NUTRICIÓN: APARATO DIGESTIVO - Pictoeduca">
            <a:extLst>
              <a:ext uri="{FF2B5EF4-FFF2-40B4-BE49-F238E27FC236}">
                <a16:creationId xmlns:a16="http://schemas.microsoft.com/office/drawing/2014/main" id="{056B4066-91A4-4447-9F81-2E513A500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926" y="3919329"/>
            <a:ext cx="2726635" cy="272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43B7BC-EC23-453A-A676-197558CE5264}"/>
              </a:ext>
            </a:extLst>
          </p:cNvPr>
          <p:cNvSpPr/>
          <p:nvPr/>
        </p:nvSpPr>
        <p:spPr>
          <a:xfrm>
            <a:off x="437323" y="118891"/>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Estructura del Sistema Digestivo</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7" name="Picture 2" descr="Modelo humano que muestra el aparato digestivo, el cual incluye la boca, glándulas salivales, esófago,   estómago, hígado, vesícula biliar, páncreas,  intestino grueso, intestino delgado, apéndice, recto y ano.">
            <a:extLst>
              <a:ext uri="{FF2B5EF4-FFF2-40B4-BE49-F238E27FC236}">
                <a16:creationId xmlns:a16="http://schemas.microsoft.com/office/drawing/2014/main" id="{C4429BE3-A85D-4B61-8D21-6223A6410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294"/>
          <a:stretch>
            <a:fillRect/>
          </a:stretch>
        </p:blipFill>
        <p:spPr bwMode="auto">
          <a:xfrm>
            <a:off x="2648365" y="744318"/>
            <a:ext cx="5460183" cy="611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86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43B7BC-EC23-453A-A676-197558CE5264}"/>
              </a:ext>
            </a:extLst>
          </p:cNvPr>
          <p:cNvSpPr/>
          <p:nvPr/>
        </p:nvSpPr>
        <p:spPr>
          <a:xfrm>
            <a:off x="437323" y="118891"/>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Ingestión y digestión de los alimentos</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grpSp>
        <p:nvGrpSpPr>
          <p:cNvPr id="4" name="Grupo 3">
            <a:extLst>
              <a:ext uri="{FF2B5EF4-FFF2-40B4-BE49-F238E27FC236}">
                <a16:creationId xmlns:a16="http://schemas.microsoft.com/office/drawing/2014/main" id="{3D351F4F-3340-4FA6-B7F0-990AD25F9D12}"/>
              </a:ext>
            </a:extLst>
          </p:cNvPr>
          <p:cNvGrpSpPr/>
          <p:nvPr/>
        </p:nvGrpSpPr>
        <p:grpSpPr>
          <a:xfrm>
            <a:off x="1643269" y="940527"/>
            <a:ext cx="7421217" cy="5612674"/>
            <a:chOff x="1378226" y="1126435"/>
            <a:chExt cx="6573078" cy="5009323"/>
          </a:xfrm>
        </p:grpSpPr>
        <p:pic>
          <p:nvPicPr>
            <p:cNvPr id="2" name="Imagen 1">
              <a:extLst>
                <a:ext uri="{FF2B5EF4-FFF2-40B4-BE49-F238E27FC236}">
                  <a16:creationId xmlns:a16="http://schemas.microsoft.com/office/drawing/2014/main" id="{04BF3B59-B0C9-4C90-8B17-A03820FF7AA9}"/>
                </a:ext>
              </a:extLst>
            </p:cNvPr>
            <p:cNvPicPr>
              <a:picLocks noChangeAspect="1"/>
            </p:cNvPicPr>
            <p:nvPr/>
          </p:nvPicPr>
          <p:blipFill rotWithShape="1">
            <a:blip r:embed="rId2"/>
            <a:srcRect l="11522" t="16602" r="34783" b="10512"/>
            <a:stretch/>
          </p:blipFill>
          <p:spPr>
            <a:xfrm>
              <a:off x="1404730" y="1139688"/>
              <a:ext cx="6546574" cy="4996070"/>
            </a:xfrm>
            <a:prstGeom prst="rect">
              <a:avLst/>
            </a:prstGeom>
          </p:spPr>
        </p:pic>
        <p:sp>
          <p:nvSpPr>
            <p:cNvPr id="3" name="Rectángulo 2">
              <a:extLst>
                <a:ext uri="{FF2B5EF4-FFF2-40B4-BE49-F238E27FC236}">
                  <a16:creationId xmlns:a16="http://schemas.microsoft.com/office/drawing/2014/main" id="{F2574FC2-9FB8-4751-86D3-0220D751C3CB}"/>
                </a:ext>
              </a:extLst>
            </p:cNvPr>
            <p:cNvSpPr/>
            <p:nvPr/>
          </p:nvSpPr>
          <p:spPr>
            <a:xfrm>
              <a:off x="1378226" y="1126435"/>
              <a:ext cx="1298713" cy="107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D17A55BC-CEAC-45C4-BD65-C903AEF55436}"/>
                </a:ext>
              </a:extLst>
            </p:cNvPr>
            <p:cNvSpPr/>
            <p:nvPr/>
          </p:nvSpPr>
          <p:spPr>
            <a:xfrm>
              <a:off x="1378226" y="5731565"/>
              <a:ext cx="1298713" cy="40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5" name="Imagen 4">
            <a:extLst>
              <a:ext uri="{FF2B5EF4-FFF2-40B4-BE49-F238E27FC236}">
                <a16:creationId xmlns:a16="http://schemas.microsoft.com/office/drawing/2014/main" id="{A7BB6DF7-AD37-4B89-BE26-37EF74358FA2}"/>
              </a:ext>
            </a:extLst>
          </p:cNvPr>
          <p:cNvPicPr>
            <a:picLocks noChangeAspect="1"/>
          </p:cNvPicPr>
          <p:nvPr/>
        </p:nvPicPr>
        <p:blipFill rotWithShape="1">
          <a:blip r:embed="rId3"/>
          <a:srcRect l="6087" t="29362" r="78043" b="53092"/>
          <a:stretch/>
        </p:blipFill>
        <p:spPr>
          <a:xfrm>
            <a:off x="705784" y="955376"/>
            <a:ext cx="1934817" cy="1202715"/>
          </a:xfrm>
          <a:prstGeom prst="rect">
            <a:avLst/>
          </a:prstGeom>
        </p:spPr>
      </p:pic>
    </p:spTree>
    <p:extLst>
      <p:ext uri="{BB962C8B-B14F-4D97-AF65-F5344CB8AC3E}">
        <p14:creationId xmlns:p14="http://schemas.microsoft.com/office/powerpoint/2010/main" val="2353762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43B7BC-EC23-453A-A676-197558CE5264}"/>
              </a:ext>
            </a:extLst>
          </p:cNvPr>
          <p:cNvSpPr/>
          <p:nvPr/>
        </p:nvSpPr>
        <p:spPr>
          <a:xfrm>
            <a:off x="437323" y="118891"/>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Ingestión y digestión de los alimentos</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B36A810-9890-42F7-B160-F69A110FD20E}"/>
              </a:ext>
            </a:extLst>
          </p:cNvPr>
          <p:cNvPicPr>
            <a:picLocks noChangeAspect="1"/>
          </p:cNvPicPr>
          <p:nvPr/>
        </p:nvPicPr>
        <p:blipFill rotWithShape="1">
          <a:blip r:embed="rId2"/>
          <a:srcRect l="34674" t="10834" r="4891" b="9739"/>
          <a:stretch/>
        </p:blipFill>
        <p:spPr>
          <a:xfrm>
            <a:off x="1086677" y="744319"/>
            <a:ext cx="7897796" cy="5835763"/>
          </a:xfrm>
          <a:prstGeom prst="rect">
            <a:avLst/>
          </a:prstGeom>
        </p:spPr>
      </p:pic>
    </p:spTree>
    <p:extLst>
      <p:ext uri="{BB962C8B-B14F-4D97-AF65-F5344CB8AC3E}">
        <p14:creationId xmlns:p14="http://schemas.microsoft.com/office/powerpoint/2010/main" val="400071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43B7BC-EC23-453A-A676-197558CE5264}"/>
              </a:ext>
            </a:extLst>
          </p:cNvPr>
          <p:cNvSpPr/>
          <p:nvPr/>
        </p:nvSpPr>
        <p:spPr>
          <a:xfrm>
            <a:off x="437323" y="118891"/>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Absorción de los nutrientes</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FD0BC6E-D97E-49F5-8321-FF14AFE4844C}"/>
              </a:ext>
            </a:extLst>
          </p:cNvPr>
          <p:cNvPicPr>
            <a:picLocks noChangeAspect="1"/>
          </p:cNvPicPr>
          <p:nvPr/>
        </p:nvPicPr>
        <p:blipFill rotWithShape="1">
          <a:blip r:embed="rId2"/>
          <a:srcRect l="3587" t="13521" r="50000" b="13828"/>
          <a:stretch/>
        </p:blipFill>
        <p:spPr>
          <a:xfrm>
            <a:off x="1844092" y="970671"/>
            <a:ext cx="6315170" cy="5557715"/>
          </a:xfrm>
          <a:prstGeom prst="rect">
            <a:avLst/>
          </a:prstGeom>
        </p:spPr>
      </p:pic>
    </p:spTree>
    <p:extLst>
      <p:ext uri="{BB962C8B-B14F-4D97-AF65-F5344CB8AC3E}">
        <p14:creationId xmlns:p14="http://schemas.microsoft.com/office/powerpoint/2010/main" val="346427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43B7BC-EC23-453A-A676-197558CE5264}"/>
              </a:ext>
            </a:extLst>
          </p:cNvPr>
          <p:cNvSpPr/>
          <p:nvPr/>
        </p:nvSpPr>
        <p:spPr>
          <a:xfrm>
            <a:off x="437323" y="259568"/>
            <a:ext cx="11264348" cy="625428"/>
          </a:xfrm>
          <a:prstGeom prst="rect">
            <a:avLst/>
          </a:prstGeom>
          <a:effectLst>
            <a:glow rad="139700">
              <a:srgbClr val="FF0000">
                <a:alpha val="40000"/>
              </a:srgbClr>
            </a:glow>
            <a:outerShdw blurRad="50800" dist="38100" algn="l" rotWithShape="0">
              <a:prstClr val="black">
                <a:alpha val="40000"/>
              </a:prstClr>
            </a:outerShdw>
          </a:effectLst>
        </p:spPr>
        <p:txBody>
          <a:bodyPr wrap="square">
            <a:spAutoFit/>
          </a:bodyPr>
          <a:lstStyle/>
          <a:p>
            <a:pPr algn="just">
              <a:lnSpc>
                <a:spcPct val="115000"/>
              </a:lnSpc>
              <a:spcAft>
                <a:spcPts val="600"/>
              </a:spcAft>
            </a:pPr>
            <a:r>
              <a:rPr lang="es-ES" sz="3200" b="1" i="1" dirty="0" err="1">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Egestión</a:t>
            </a:r>
            <a:r>
              <a:rPr lang="es-ES" sz="3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 eliminación de los desechos</a:t>
            </a:r>
            <a:endParaRPr lang="es-ES" sz="3200"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FC7FA61-4D89-4522-8C73-C45AC2CE2EBC}"/>
              </a:ext>
            </a:extLst>
          </p:cNvPr>
          <p:cNvPicPr>
            <a:picLocks noChangeAspect="1"/>
          </p:cNvPicPr>
          <p:nvPr/>
        </p:nvPicPr>
        <p:blipFill rotWithShape="1">
          <a:blip r:embed="rId2"/>
          <a:srcRect l="21231" t="29323" r="7609" b="12392"/>
          <a:stretch/>
        </p:blipFill>
        <p:spPr>
          <a:xfrm>
            <a:off x="437323" y="1167618"/>
            <a:ext cx="10600476" cy="4881490"/>
          </a:xfrm>
          <a:prstGeom prst="rect">
            <a:avLst/>
          </a:prstGeom>
        </p:spPr>
      </p:pic>
    </p:spTree>
    <p:extLst>
      <p:ext uri="{BB962C8B-B14F-4D97-AF65-F5344CB8AC3E}">
        <p14:creationId xmlns:p14="http://schemas.microsoft.com/office/powerpoint/2010/main" val="1522389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645</TotalTime>
  <Words>1460</Words>
  <Application>Microsoft Office PowerPoint</Application>
  <PresentationFormat>Panorámica</PresentationFormat>
  <Paragraphs>66</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Constantia</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VIT</dc:creator>
  <cp:lastModifiedBy>Pablo Ramirez</cp:lastModifiedBy>
  <cp:revision>53</cp:revision>
  <dcterms:created xsi:type="dcterms:W3CDTF">2020-05-05T00:42:04Z</dcterms:created>
  <dcterms:modified xsi:type="dcterms:W3CDTF">2022-11-16T18:14:02Z</dcterms:modified>
</cp:coreProperties>
</file>