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1" r:id="rId14"/>
    <p:sldId id="273" r:id="rId15"/>
    <p:sldId id="274" r:id="rId16"/>
    <p:sldId id="275" r:id="rId17"/>
    <p:sldId id="276"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338805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58957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9461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62851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858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309797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378445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08083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387690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23-11-2022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358119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9F337A-AB38-4D1B-97D7-97F7CDBBD54B}" type="datetimeFigureOut">
              <a:rPr lang="es-CL" smtClean="0"/>
              <a:t>23-11-2022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07144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C9F337A-AB38-4D1B-97D7-97F7CDBBD54B}" type="datetimeFigureOut">
              <a:rPr lang="es-CL" smtClean="0"/>
              <a:t>23-11-2022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304976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9F337A-AB38-4D1B-97D7-97F7CDBBD54B}" type="datetimeFigureOut">
              <a:rPr lang="es-CL" smtClean="0"/>
              <a:t>23-11-2022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51207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F337A-AB38-4D1B-97D7-97F7CDBBD54B}" type="datetimeFigureOut">
              <a:rPr lang="es-CL" smtClean="0"/>
              <a:t>23-11-2022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96584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9F337A-AB38-4D1B-97D7-97F7CDBBD54B}" type="datetimeFigureOut">
              <a:rPr lang="es-CL" smtClean="0"/>
              <a:t>23-11-2022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364314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9F337A-AB38-4D1B-97D7-97F7CDBBD54B}" type="datetimeFigureOut">
              <a:rPr lang="es-CL" smtClean="0"/>
              <a:t>23-11-2022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11431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9F337A-AB38-4D1B-97D7-97F7CDBBD54B}" type="datetimeFigureOut">
              <a:rPr lang="es-CL" smtClean="0"/>
              <a:t>23-11-2022</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FAD05E-DE5B-4A5D-81D6-6510F1156022}" type="slidenum">
              <a:rPr lang="es-CL" smtClean="0"/>
              <a:t>‹Nº›</a:t>
            </a:fld>
            <a:endParaRPr lang="es-CL"/>
          </a:p>
        </p:txBody>
      </p:sp>
    </p:spTree>
    <p:extLst>
      <p:ext uri="{BB962C8B-B14F-4D97-AF65-F5344CB8AC3E}">
        <p14:creationId xmlns:p14="http://schemas.microsoft.com/office/powerpoint/2010/main" val="56316912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D6C38D1-DFEC-489F-BE43-124EA2D70FA0}"/>
              </a:ext>
            </a:extLst>
          </p:cNvPr>
          <p:cNvSpPr/>
          <p:nvPr/>
        </p:nvSpPr>
        <p:spPr>
          <a:xfrm>
            <a:off x="626616" y="1350576"/>
            <a:ext cx="10608365" cy="1487330"/>
          </a:xfrm>
          <a:prstGeom prst="rect">
            <a:avLst/>
          </a:prstGeom>
        </p:spPr>
        <p:txBody>
          <a:bodyPr wrap="square">
            <a:spAutoFit/>
          </a:bodyPr>
          <a:lstStyle/>
          <a:p>
            <a:pPr algn="just">
              <a:lnSpc>
                <a:spcPct val="115000"/>
              </a:lnSpc>
              <a:spcAft>
                <a:spcPts val="600"/>
              </a:spcAft>
            </a:pPr>
            <a:r>
              <a:rPr lang="es-ES" sz="2000" b="1" i="1">
                <a:latin typeface="Constantia" panose="02030602050306030303" pitchFamily="18" charset="0"/>
                <a:ea typeface="Calibri" panose="020F0502020204030204" pitchFamily="34" charset="0"/>
                <a:cs typeface="Times New Roman" panose="02020603050405020304" pitchFamily="18" charset="0"/>
              </a:rPr>
              <a:t>Objetivo: </a:t>
            </a:r>
            <a:r>
              <a:rPr lang="es-ES" sz="2000" i="1">
                <a:latin typeface="Constantia" panose="02030602050306030303" pitchFamily="18" charset="0"/>
                <a:ea typeface="Calibri" panose="020F0502020204030204" pitchFamily="34" charset="0"/>
                <a:cs typeface="Times New Roman" panose="02020603050405020304" pitchFamily="18" charset="0"/>
              </a:rPr>
              <a:t>Investigar experimentalmente y explicar la clasificación de la materia en sustancias puras y mezclas (homogéneas y heterogéneas), los procedimientos de separación de mezclas (decantación, filtración, tamizado y destilación), considerando su aplicación industrial en la metalurgia, la minería y el tratamiento de aguas servidas, entre otros.</a:t>
            </a:r>
            <a:endParaRPr lang="es-ES" sz="2000" i="1" dirty="0">
              <a:latin typeface="Constantia" panose="02030602050306030303"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6420A651-6F22-4208-81E3-CB044312F107}"/>
              </a:ext>
            </a:extLst>
          </p:cNvPr>
          <p:cNvSpPr/>
          <p:nvPr/>
        </p:nvSpPr>
        <p:spPr>
          <a:xfrm>
            <a:off x="0" y="374264"/>
            <a:ext cx="12191999" cy="825291"/>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ctr">
              <a:lnSpc>
                <a:spcPct val="115000"/>
              </a:lnSpc>
              <a:spcAft>
                <a:spcPts val="600"/>
              </a:spcAft>
            </a:pPr>
            <a:r>
              <a:rPr lang="es-ES" sz="44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La materia: sustancias puras y mezclas</a:t>
            </a:r>
          </a:p>
        </p:txBody>
      </p:sp>
      <p:pic>
        <p:nvPicPr>
          <p:cNvPr id="3" name="Picture 2" descr="Tema 5 Sustancias puras y mezclas">
            <a:extLst>
              <a:ext uri="{FF2B5EF4-FFF2-40B4-BE49-F238E27FC236}">
                <a16:creationId xmlns:a16="http://schemas.microsoft.com/office/drawing/2014/main" id="{267AF4CA-05A7-4CF3-B89E-5C361EE060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4" t="31269" r="3317" b="6140"/>
          <a:stretch/>
        </p:blipFill>
        <p:spPr bwMode="auto">
          <a:xfrm>
            <a:off x="2624890" y="3094893"/>
            <a:ext cx="6637032" cy="335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66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224208"/>
            <a:ext cx="7072899"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Filtración</a:t>
            </a:r>
          </a:p>
        </p:txBody>
      </p:sp>
      <p:sp>
        <p:nvSpPr>
          <p:cNvPr id="34" name="Rectángulo 33">
            <a:extLst>
              <a:ext uri="{FF2B5EF4-FFF2-40B4-BE49-F238E27FC236}">
                <a16:creationId xmlns:a16="http://schemas.microsoft.com/office/drawing/2014/main" id="{1B972CAB-D8F6-4AC5-9F7D-6ACAAC2E1C27}"/>
              </a:ext>
            </a:extLst>
          </p:cNvPr>
          <p:cNvSpPr/>
          <p:nvPr/>
        </p:nvSpPr>
        <p:spPr>
          <a:xfrm>
            <a:off x="626617" y="807236"/>
            <a:ext cx="9073974" cy="1841273"/>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Permite separar de un líquido los sólidos que no se mezclan con él.  Es útil, por ejemplo, al preparar y beber una infusión, y al cocinar. En este método se usa un filtro, que puede ser papel, tela e incluso arena y piedras. Estos materiales retienen las partículas sólidas de la mezcla, que sean de mayor tamaño que los poros del filtro, y dejan pasar el líquido a través de sus poros.</a:t>
            </a:r>
          </a:p>
        </p:txBody>
      </p:sp>
      <p:pic>
        <p:nvPicPr>
          <p:cNvPr id="3" name="Picture 2" descr="Características de la Filtración -【Filtración SIMPLE y AL VACÍO】">
            <a:extLst>
              <a:ext uri="{FF2B5EF4-FFF2-40B4-BE49-F238E27FC236}">
                <a16:creationId xmlns:a16="http://schemas.microsoft.com/office/drawing/2014/main" id="{799BBB04-6ACF-40A4-8540-44C41F5A6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170" y="2672794"/>
            <a:ext cx="4362632" cy="37627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iltración: Concepto, Tipos de filtración y Ejemplos">
            <a:extLst>
              <a:ext uri="{FF2B5EF4-FFF2-40B4-BE49-F238E27FC236}">
                <a16:creationId xmlns:a16="http://schemas.microsoft.com/office/drawing/2014/main" id="{1FC2FD8C-ED64-4C5D-A3E1-F4BC45176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06" y="3429000"/>
            <a:ext cx="4780850" cy="239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8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118192"/>
            <a:ext cx="7072899"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Decantación</a:t>
            </a:r>
          </a:p>
        </p:txBody>
      </p:sp>
      <p:sp>
        <p:nvSpPr>
          <p:cNvPr id="34" name="Rectángulo 33">
            <a:extLst>
              <a:ext uri="{FF2B5EF4-FFF2-40B4-BE49-F238E27FC236}">
                <a16:creationId xmlns:a16="http://schemas.microsoft.com/office/drawing/2014/main" id="{1B972CAB-D8F6-4AC5-9F7D-6ACAAC2E1C27}"/>
              </a:ext>
            </a:extLst>
          </p:cNvPr>
          <p:cNvSpPr/>
          <p:nvPr/>
        </p:nvSpPr>
        <p:spPr>
          <a:xfrm>
            <a:off x="626616" y="661464"/>
            <a:ext cx="10664235" cy="1487330"/>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La decantación es un método que permite separar un líquido de un sólido, o dos líquidos no miscibles, es decir, que no se mezclan; y que presentan diferente densidad. En ambos casos es necesario dejar la mezcla en reposo durante un tiempo para que sus componentes se separen en dos fases. De esta manera se pueden colectar en recipientes distintos.</a:t>
            </a:r>
          </a:p>
        </p:txBody>
      </p:sp>
      <p:pic>
        <p:nvPicPr>
          <p:cNvPr id="2" name="Imagen 1">
            <a:extLst>
              <a:ext uri="{FF2B5EF4-FFF2-40B4-BE49-F238E27FC236}">
                <a16:creationId xmlns:a16="http://schemas.microsoft.com/office/drawing/2014/main" id="{E59056C5-2B33-400E-9369-D8B77421908D}"/>
              </a:ext>
            </a:extLst>
          </p:cNvPr>
          <p:cNvPicPr>
            <a:picLocks noChangeAspect="1"/>
          </p:cNvPicPr>
          <p:nvPr/>
        </p:nvPicPr>
        <p:blipFill rotWithShape="1">
          <a:blip r:embed="rId2"/>
          <a:srcRect l="7501" t="17214" r="21768" b="19575"/>
          <a:stretch/>
        </p:blipFill>
        <p:spPr>
          <a:xfrm>
            <a:off x="1192696" y="2246859"/>
            <a:ext cx="8623495" cy="4332849"/>
          </a:xfrm>
          <a:prstGeom prst="rect">
            <a:avLst/>
          </a:prstGeom>
        </p:spPr>
      </p:pic>
    </p:spTree>
    <p:extLst>
      <p:ext uri="{BB962C8B-B14F-4D97-AF65-F5344CB8AC3E}">
        <p14:creationId xmlns:p14="http://schemas.microsoft.com/office/powerpoint/2010/main" val="114600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118192"/>
            <a:ext cx="7072899"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Tamizado</a:t>
            </a:r>
          </a:p>
        </p:txBody>
      </p:sp>
      <p:sp>
        <p:nvSpPr>
          <p:cNvPr id="34" name="Rectángulo 33">
            <a:extLst>
              <a:ext uri="{FF2B5EF4-FFF2-40B4-BE49-F238E27FC236}">
                <a16:creationId xmlns:a16="http://schemas.microsoft.com/office/drawing/2014/main" id="{1B972CAB-D8F6-4AC5-9F7D-6ACAAC2E1C27}"/>
              </a:ext>
            </a:extLst>
          </p:cNvPr>
          <p:cNvSpPr/>
          <p:nvPr/>
        </p:nvSpPr>
        <p:spPr>
          <a:xfrm>
            <a:off x="613364" y="674716"/>
            <a:ext cx="9339019" cy="1841273"/>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 Es un procedimiento que se emplea en la separación de mezclas formadas por sólidos de diferentes tamaños mediante un tamiz. Este último consiste en una malla que posee orificios de un tamaño determinado a través de la cual pasa el material. El componente de mayor tamaño queda retenido por el tamiz, mientras que el material fino pasa.</a:t>
            </a:r>
          </a:p>
        </p:txBody>
      </p:sp>
      <p:pic>
        <p:nvPicPr>
          <p:cNvPr id="3" name="Imagen 2">
            <a:extLst>
              <a:ext uri="{FF2B5EF4-FFF2-40B4-BE49-F238E27FC236}">
                <a16:creationId xmlns:a16="http://schemas.microsoft.com/office/drawing/2014/main" id="{753F5ED7-3E2F-4C30-82EA-5726471D1513}"/>
              </a:ext>
            </a:extLst>
          </p:cNvPr>
          <p:cNvPicPr>
            <a:picLocks noChangeAspect="1"/>
          </p:cNvPicPr>
          <p:nvPr/>
        </p:nvPicPr>
        <p:blipFill rotWithShape="1">
          <a:blip r:embed="rId2"/>
          <a:srcRect l="42609" t="34582" r="20870" b="17665"/>
          <a:stretch/>
        </p:blipFill>
        <p:spPr>
          <a:xfrm>
            <a:off x="507345" y="2813919"/>
            <a:ext cx="4452731" cy="3273287"/>
          </a:xfrm>
          <a:prstGeom prst="rect">
            <a:avLst/>
          </a:prstGeom>
        </p:spPr>
      </p:pic>
      <p:pic>
        <p:nvPicPr>
          <p:cNvPr id="2050" name="Picture 2" descr="Tamizado - Quimica | Quimica Inorganica">
            <a:extLst>
              <a:ext uri="{FF2B5EF4-FFF2-40B4-BE49-F238E27FC236}">
                <a16:creationId xmlns:a16="http://schemas.microsoft.com/office/drawing/2014/main" id="{0194C43C-AF7E-46E3-93DB-05EF92856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260" y="2499180"/>
            <a:ext cx="3588026" cy="358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18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118192"/>
            <a:ext cx="7072899"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Destilación</a:t>
            </a:r>
          </a:p>
        </p:txBody>
      </p:sp>
      <p:sp>
        <p:nvSpPr>
          <p:cNvPr id="34" name="Rectángulo 33">
            <a:extLst>
              <a:ext uri="{FF2B5EF4-FFF2-40B4-BE49-F238E27FC236}">
                <a16:creationId xmlns:a16="http://schemas.microsoft.com/office/drawing/2014/main" id="{1B972CAB-D8F6-4AC5-9F7D-6ACAAC2E1C27}"/>
              </a:ext>
            </a:extLst>
          </p:cNvPr>
          <p:cNvSpPr/>
          <p:nvPr/>
        </p:nvSpPr>
        <p:spPr>
          <a:xfrm>
            <a:off x="613364" y="674716"/>
            <a:ext cx="9339019" cy="1133387"/>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Es una técnica utilizada en la separación de dos o más líquidos miscibles, es decir, que se disuelven entre sí, y que tienen diferentes puntos de ebullición. Por ejemplo, el alcohol y el agua. </a:t>
            </a:r>
          </a:p>
        </p:txBody>
      </p:sp>
      <p:grpSp>
        <p:nvGrpSpPr>
          <p:cNvPr id="5" name="Grupo 4">
            <a:extLst>
              <a:ext uri="{FF2B5EF4-FFF2-40B4-BE49-F238E27FC236}">
                <a16:creationId xmlns:a16="http://schemas.microsoft.com/office/drawing/2014/main" id="{2FAD7FE2-9B26-4F38-B489-52E1F912066F}"/>
              </a:ext>
            </a:extLst>
          </p:cNvPr>
          <p:cNvGrpSpPr/>
          <p:nvPr/>
        </p:nvGrpSpPr>
        <p:grpSpPr>
          <a:xfrm>
            <a:off x="613364" y="2138440"/>
            <a:ext cx="8716166" cy="4487647"/>
            <a:chOff x="613364" y="2138440"/>
            <a:chExt cx="8716166" cy="4487647"/>
          </a:xfrm>
        </p:grpSpPr>
        <p:pic>
          <p:nvPicPr>
            <p:cNvPr id="2" name="Imagen 1">
              <a:extLst>
                <a:ext uri="{FF2B5EF4-FFF2-40B4-BE49-F238E27FC236}">
                  <a16:creationId xmlns:a16="http://schemas.microsoft.com/office/drawing/2014/main" id="{0A776904-EEDC-410C-99BC-817FF4F18EA1}"/>
                </a:ext>
              </a:extLst>
            </p:cNvPr>
            <p:cNvPicPr>
              <a:picLocks noChangeAspect="1"/>
            </p:cNvPicPr>
            <p:nvPr/>
          </p:nvPicPr>
          <p:blipFill rotWithShape="1">
            <a:blip r:embed="rId2"/>
            <a:srcRect l="11196" t="19502" r="8370" b="6840"/>
            <a:stretch/>
          </p:blipFill>
          <p:spPr>
            <a:xfrm>
              <a:off x="613364" y="2138440"/>
              <a:ext cx="8716166" cy="4487647"/>
            </a:xfrm>
            <a:prstGeom prst="rect">
              <a:avLst/>
            </a:prstGeom>
          </p:spPr>
        </p:pic>
        <p:sp>
          <p:nvSpPr>
            <p:cNvPr id="4" name="Rectángulo 3">
              <a:extLst>
                <a:ext uri="{FF2B5EF4-FFF2-40B4-BE49-F238E27FC236}">
                  <a16:creationId xmlns:a16="http://schemas.microsoft.com/office/drawing/2014/main" id="{E2D805ED-4B40-4BD1-B118-347FE1424B08}"/>
                </a:ext>
              </a:extLst>
            </p:cNvPr>
            <p:cNvSpPr/>
            <p:nvPr/>
          </p:nvSpPr>
          <p:spPr>
            <a:xfrm>
              <a:off x="6877878" y="2138440"/>
              <a:ext cx="2451652" cy="36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54794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118192"/>
            <a:ext cx="10054638"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Aplicaciones industriales de la separación de mezclas</a:t>
            </a:r>
          </a:p>
        </p:txBody>
      </p:sp>
      <p:sp>
        <p:nvSpPr>
          <p:cNvPr id="34" name="Rectángulo 33">
            <a:extLst>
              <a:ext uri="{FF2B5EF4-FFF2-40B4-BE49-F238E27FC236}">
                <a16:creationId xmlns:a16="http://schemas.microsoft.com/office/drawing/2014/main" id="{1B972CAB-D8F6-4AC5-9F7D-6ACAAC2E1C27}"/>
              </a:ext>
            </a:extLst>
          </p:cNvPr>
          <p:cNvSpPr/>
          <p:nvPr/>
        </p:nvSpPr>
        <p:spPr>
          <a:xfrm>
            <a:off x="613364" y="674716"/>
            <a:ext cx="9339019" cy="2549159"/>
          </a:xfrm>
          <a:prstGeom prst="rect">
            <a:avLst/>
          </a:prstGeom>
        </p:spPr>
        <p:txBody>
          <a:bodyPr wrap="square">
            <a:spAutoFit/>
          </a:bodyPr>
          <a:lstStyle/>
          <a:p>
            <a:pPr marL="342900" indent="-342900" algn="just">
              <a:lnSpc>
                <a:spcPct val="115000"/>
              </a:lnSpc>
              <a:spcAft>
                <a:spcPts val="600"/>
              </a:spcAft>
              <a:buFont typeface="Wingdings" panose="05000000000000000000" pitchFamily="2" charset="2"/>
              <a:buChar char="q"/>
            </a:pPr>
            <a:r>
              <a:rPr lang="es-ES" sz="2000" i="1" dirty="0">
                <a:latin typeface="Constantia" panose="02030602050306030303" pitchFamily="18" charset="0"/>
                <a:ea typeface="Calibri" panose="020F0502020204030204" pitchFamily="34" charset="0"/>
                <a:cs typeface="Times New Roman" panose="02020603050405020304" pitchFamily="18" charset="0"/>
              </a:rPr>
              <a:t>Destilación en la industria del petróleo:  la técnica usada en este proceso se denomina destilación fraccionada, método que, al igual que la destilación simple, considera los puntos de ebullición de los componentes del petróleo. La destilación fraccionada se realiza en torres de fraccionamiento que cuentan con salidas a diferentes alturas. En las partes más bajas, se extraen las fracciones del petróleo con mayor punto de ebullición; en las más altas, las que presentan menor punto de ebullición.</a:t>
            </a:r>
          </a:p>
        </p:txBody>
      </p:sp>
      <p:pic>
        <p:nvPicPr>
          <p:cNvPr id="1026" name="Picture 2" descr="Columna de fraccionamiento - Wikipedia, la enciclopedia libre">
            <a:extLst>
              <a:ext uri="{FF2B5EF4-FFF2-40B4-BE49-F238E27FC236}">
                <a16:creationId xmlns:a16="http://schemas.microsoft.com/office/drawing/2014/main" id="{B8D24A3D-8954-408B-AA6F-745E6B394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143" y="3330526"/>
            <a:ext cx="2277909" cy="2999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tilación fraccionada - Wikipedia, la enciclopedia libre">
            <a:extLst>
              <a:ext uri="{FF2B5EF4-FFF2-40B4-BE49-F238E27FC236}">
                <a16:creationId xmlns:a16="http://schemas.microsoft.com/office/drawing/2014/main" id="{BC55DF61-9FF4-47B6-9676-1CC012262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764" y="3223875"/>
            <a:ext cx="174307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91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118192"/>
            <a:ext cx="10054638"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Aplicaciones industriales de la separación de mezclas</a:t>
            </a:r>
          </a:p>
        </p:txBody>
      </p:sp>
      <p:sp>
        <p:nvSpPr>
          <p:cNvPr id="34" name="Rectángulo 33">
            <a:extLst>
              <a:ext uri="{FF2B5EF4-FFF2-40B4-BE49-F238E27FC236}">
                <a16:creationId xmlns:a16="http://schemas.microsoft.com/office/drawing/2014/main" id="{1B972CAB-D8F6-4AC5-9F7D-6ACAAC2E1C27}"/>
              </a:ext>
            </a:extLst>
          </p:cNvPr>
          <p:cNvSpPr/>
          <p:nvPr/>
        </p:nvSpPr>
        <p:spPr>
          <a:xfrm>
            <a:off x="613364" y="674716"/>
            <a:ext cx="9339019" cy="425501"/>
          </a:xfrm>
          <a:prstGeom prst="rect">
            <a:avLst/>
          </a:prstGeom>
        </p:spPr>
        <p:txBody>
          <a:bodyPr wrap="square">
            <a:spAutoFit/>
          </a:bodyPr>
          <a:lstStyle/>
          <a:p>
            <a:pPr marL="342900" indent="-342900" algn="just">
              <a:lnSpc>
                <a:spcPct val="115000"/>
              </a:lnSpc>
              <a:spcAft>
                <a:spcPts val="600"/>
              </a:spcAft>
              <a:buFont typeface="Wingdings" panose="05000000000000000000" pitchFamily="2" charset="2"/>
              <a:buChar char="q"/>
            </a:pPr>
            <a:r>
              <a:rPr lang="es-ES" sz="2000" i="1" dirty="0">
                <a:latin typeface="Constantia" panose="02030602050306030303" pitchFamily="18" charset="0"/>
                <a:ea typeface="Calibri" panose="020F0502020204030204" pitchFamily="34" charset="0"/>
                <a:cs typeface="Times New Roman" panose="02020603050405020304" pitchFamily="18" charset="0"/>
              </a:rPr>
              <a:t>Destilación en la industria del petróleo:</a:t>
            </a:r>
          </a:p>
        </p:txBody>
      </p:sp>
      <p:pic>
        <p:nvPicPr>
          <p:cNvPr id="2" name="Imagen 1">
            <a:extLst>
              <a:ext uri="{FF2B5EF4-FFF2-40B4-BE49-F238E27FC236}">
                <a16:creationId xmlns:a16="http://schemas.microsoft.com/office/drawing/2014/main" id="{3F03111A-45C8-428F-9190-6BCFDB5CB366}"/>
              </a:ext>
            </a:extLst>
          </p:cNvPr>
          <p:cNvPicPr>
            <a:picLocks noChangeAspect="1"/>
          </p:cNvPicPr>
          <p:nvPr/>
        </p:nvPicPr>
        <p:blipFill>
          <a:blip r:embed="rId2"/>
          <a:stretch>
            <a:fillRect/>
          </a:stretch>
        </p:blipFill>
        <p:spPr>
          <a:xfrm>
            <a:off x="898440" y="1100217"/>
            <a:ext cx="7928055" cy="5152498"/>
          </a:xfrm>
          <a:prstGeom prst="rect">
            <a:avLst/>
          </a:prstGeom>
        </p:spPr>
      </p:pic>
    </p:spTree>
    <p:extLst>
      <p:ext uri="{BB962C8B-B14F-4D97-AF65-F5344CB8AC3E}">
        <p14:creationId xmlns:p14="http://schemas.microsoft.com/office/powerpoint/2010/main" val="280579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118192"/>
            <a:ext cx="10054638"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Aplicaciones industriales de la separación de mezclas</a:t>
            </a:r>
          </a:p>
        </p:txBody>
      </p:sp>
      <p:sp>
        <p:nvSpPr>
          <p:cNvPr id="34" name="Rectángulo 33">
            <a:extLst>
              <a:ext uri="{FF2B5EF4-FFF2-40B4-BE49-F238E27FC236}">
                <a16:creationId xmlns:a16="http://schemas.microsoft.com/office/drawing/2014/main" id="{1B972CAB-D8F6-4AC5-9F7D-6ACAAC2E1C27}"/>
              </a:ext>
            </a:extLst>
          </p:cNvPr>
          <p:cNvSpPr/>
          <p:nvPr/>
        </p:nvSpPr>
        <p:spPr>
          <a:xfrm>
            <a:off x="626616" y="807238"/>
            <a:ext cx="9339019" cy="1841273"/>
          </a:xfrm>
          <a:prstGeom prst="rect">
            <a:avLst/>
          </a:prstGeom>
        </p:spPr>
        <p:txBody>
          <a:bodyPr wrap="square">
            <a:spAutoFit/>
          </a:bodyPr>
          <a:lstStyle/>
          <a:p>
            <a:pPr marL="342900" indent="-342900" algn="just">
              <a:lnSpc>
                <a:spcPct val="115000"/>
              </a:lnSpc>
              <a:spcAft>
                <a:spcPts val="600"/>
              </a:spcAft>
              <a:buFont typeface="Wingdings" panose="05000000000000000000" pitchFamily="2" charset="2"/>
              <a:buChar char="q"/>
            </a:pPr>
            <a:r>
              <a:rPr lang="es-ES" sz="2000" i="1" dirty="0">
                <a:latin typeface="Constantia" panose="02030602050306030303" pitchFamily="18" charset="0"/>
                <a:ea typeface="Calibri" panose="020F0502020204030204" pitchFamily="34" charset="0"/>
                <a:cs typeface="Times New Roman" panose="02020603050405020304" pitchFamily="18" charset="0"/>
              </a:rPr>
              <a:t>Tratamiento de aguas: del total de agua que hay en nuestro planeta, solo una pequeña parte es apta para el consumo humano. Para ello, este compuesto debe ser sometido a un procedimiento llamado potabilización, en el cual se eliminan partículas contaminantes por medio de la aplicación de diversas técnicas, entre ellas, las de separación de mezclas.</a:t>
            </a:r>
          </a:p>
        </p:txBody>
      </p:sp>
    </p:spTree>
    <p:extLst>
      <p:ext uri="{BB962C8B-B14F-4D97-AF65-F5344CB8AC3E}">
        <p14:creationId xmlns:p14="http://schemas.microsoft.com/office/powerpoint/2010/main" val="261101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118192"/>
            <a:ext cx="10054638"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Aplicaciones industriales de la separación de mezclas</a:t>
            </a:r>
          </a:p>
        </p:txBody>
      </p:sp>
      <p:grpSp>
        <p:nvGrpSpPr>
          <p:cNvPr id="4" name="Grupo 3">
            <a:extLst>
              <a:ext uri="{FF2B5EF4-FFF2-40B4-BE49-F238E27FC236}">
                <a16:creationId xmlns:a16="http://schemas.microsoft.com/office/drawing/2014/main" id="{686C3616-A604-46F0-B525-07B1D20B3BFC}"/>
              </a:ext>
            </a:extLst>
          </p:cNvPr>
          <p:cNvGrpSpPr/>
          <p:nvPr/>
        </p:nvGrpSpPr>
        <p:grpSpPr>
          <a:xfrm>
            <a:off x="1775790" y="601722"/>
            <a:ext cx="6824871" cy="6053308"/>
            <a:chOff x="1775790" y="601722"/>
            <a:chExt cx="6824871" cy="6053308"/>
          </a:xfrm>
        </p:grpSpPr>
        <p:pic>
          <p:nvPicPr>
            <p:cNvPr id="2" name="Imagen 1">
              <a:extLst>
                <a:ext uri="{FF2B5EF4-FFF2-40B4-BE49-F238E27FC236}">
                  <a16:creationId xmlns:a16="http://schemas.microsoft.com/office/drawing/2014/main" id="{A1CCDDDD-F957-463F-8FA1-10F4CBCD05FE}"/>
                </a:ext>
              </a:extLst>
            </p:cNvPr>
            <p:cNvPicPr>
              <a:picLocks noChangeAspect="1"/>
            </p:cNvPicPr>
            <p:nvPr/>
          </p:nvPicPr>
          <p:blipFill rotWithShape="1">
            <a:blip r:embed="rId2"/>
            <a:srcRect l="34130" t="15636" r="19783" b="10512"/>
            <a:stretch/>
          </p:blipFill>
          <p:spPr>
            <a:xfrm>
              <a:off x="1775790" y="601722"/>
              <a:ext cx="6718853" cy="6053308"/>
            </a:xfrm>
            <a:prstGeom prst="rect">
              <a:avLst/>
            </a:prstGeom>
          </p:spPr>
        </p:pic>
        <p:sp>
          <p:nvSpPr>
            <p:cNvPr id="3" name="Rectángulo 2">
              <a:extLst>
                <a:ext uri="{FF2B5EF4-FFF2-40B4-BE49-F238E27FC236}">
                  <a16:creationId xmlns:a16="http://schemas.microsoft.com/office/drawing/2014/main" id="{336A990D-E97A-4B10-B06F-3FE09F733E2E}"/>
                </a:ext>
              </a:extLst>
            </p:cNvPr>
            <p:cNvSpPr/>
            <p:nvPr/>
          </p:nvSpPr>
          <p:spPr>
            <a:xfrm>
              <a:off x="8189843" y="3233530"/>
              <a:ext cx="410818" cy="342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366864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118192"/>
            <a:ext cx="10054638"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ctr">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Actividades</a:t>
            </a:r>
          </a:p>
        </p:txBody>
      </p:sp>
      <p:pic>
        <p:nvPicPr>
          <p:cNvPr id="5" name="Imagen 4">
            <a:extLst>
              <a:ext uri="{FF2B5EF4-FFF2-40B4-BE49-F238E27FC236}">
                <a16:creationId xmlns:a16="http://schemas.microsoft.com/office/drawing/2014/main" id="{1A8CDCE4-53CD-4208-8823-AE554568D4EE}"/>
              </a:ext>
            </a:extLst>
          </p:cNvPr>
          <p:cNvPicPr>
            <a:picLocks noChangeAspect="1"/>
          </p:cNvPicPr>
          <p:nvPr/>
        </p:nvPicPr>
        <p:blipFill rotWithShape="1">
          <a:blip r:embed="rId2"/>
          <a:srcRect l="12283" t="31875" r="11305" b="36612"/>
          <a:stretch/>
        </p:blipFill>
        <p:spPr>
          <a:xfrm>
            <a:off x="887896" y="821635"/>
            <a:ext cx="9316278" cy="2160104"/>
          </a:xfrm>
          <a:prstGeom prst="rect">
            <a:avLst/>
          </a:prstGeom>
        </p:spPr>
      </p:pic>
      <p:pic>
        <p:nvPicPr>
          <p:cNvPr id="6" name="Imagen 5">
            <a:extLst>
              <a:ext uri="{FF2B5EF4-FFF2-40B4-BE49-F238E27FC236}">
                <a16:creationId xmlns:a16="http://schemas.microsoft.com/office/drawing/2014/main" id="{9FA64D60-25BA-421A-A169-7426F1031E8B}"/>
              </a:ext>
            </a:extLst>
          </p:cNvPr>
          <p:cNvPicPr>
            <a:picLocks noChangeAspect="1"/>
          </p:cNvPicPr>
          <p:nvPr/>
        </p:nvPicPr>
        <p:blipFill rotWithShape="1">
          <a:blip r:embed="rId3"/>
          <a:srcRect l="8587" t="36902" r="18913" b="18632"/>
          <a:stretch/>
        </p:blipFill>
        <p:spPr>
          <a:xfrm>
            <a:off x="1126435" y="3269974"/>
            <a:ext cx="8839200" cy="3048000"/>
          </a:xfrm>
          <a:prstGeom prst="rect">
            <a:avLst/>
          </a:prstGeom>
        </p:spPr>
      </p:pic>
    </p:spTree>
    <p:extLst>
      <p:ext uri="{BB962C8B-B14F-4D97-AF65-F5344CB8AC3E}">
        <p14:creationId xmlns:p14="http://schemas.microsoft.com/office/powerpoint/2010/main" val="223094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D6C38D1-DFEC-489F-BE43-124EA2D70FA0}"/>
              </a:ext>
            </a:extLst>
          </p:cNvPr>
          <p:cNvSpPr/>
          <p:nvPr/>
        </p:nvSpPr>
        <p:spPr>
          <a:xfrm>
            <a:off x="626616" y="1350576"/>
            <a:ext cx="6744855" cy="2195216"/>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La materia es todo aquello que tiene masa y volumen, es decir, que ocupa un lugar en el espacio, por lo que todo aquello que nos rodea y compone nuestro entorno es materia. La unidad fundamental de la materia es el átomo, los cuales se unen para formar moléculas que originan distintos compuestos. </a:t>
            </a:r>
          </a:p>
        </p:txBody>
      </p:sp>
      <p:sp>
        <p:nvSpPr>
          <p:cNvPr id="5" name="Rectángulo 4">
            <a:extLst>
              <a:ext uri="{FF2B5EF4-FFF2-40B4-BE49-F238E27FC236}">
                <a16:creationId xmlns:a16="http://schemas.microsoft.com/office/drawing/2014/main" id="{6420A651-6F22-4208-81E3-CB044312F107}"/>
              </a:ext>
            </a:extLst>
          </p:cNvPr>
          <p:cNvSpPr/>
          <p:nvPr/>
        </p:nvSpPr>
        <p:spPr>
          <a:xfrm>
            <a:off x="626616" y="701518"/>
            <a:ext cx="11383616" cy="69204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6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La materia</a:t>
            </a:r>
          </a:p>
        </p:txBody>
      </p:sp>
      <p:pic>
        <p:nvPicPr>
          <p:cNvPr id="2050" name="Picture 2" descr="Qué es la materia? Características y propiedades de la materia ...">
            <a:extLst>
              <a:ext uri="{FF2B5EF4-FFF2-40B4-BE49-F238E27FC236}">
                <a16:creationId xmlns:a16="http://schemas.microsoft.com/office/drawing/2014/main" id="{5A70F4B1-E3A7-4CE6-89C7-1A7D3819C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006" y="922523"/>
            <a:ext cx="3254742" cy="3051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D3FE3F39-C0CC-4CAA-8BF6-C943F837CC51}"/>
              </a:ext>
            </a:extLst>
          </p:cNvPr>
          <p:cNvSpPr/>
          <p:nvPr/>
        </p:nvSpPr>
        <p:spPr>
          <a:xfrm>
            <a:off x="626616" y="4598747"/>
            <a:ext cx="9361446" cy="1210331"/>
          </a:xfrm>
          <a:prstGeom prst="rect">
            <a:avLst/>
          </a:prstGeom>
        </p:spPr>
        <p:txBody>
          <a:bodyPr wrap="square">
            <a:spAutoFit/>
          </a:bodyPr>
          <a:lstStyle/>
          <a:p>
            <a:pPr marL="342900" indent="-342900" algn="just">
              <a:lnSpc>
                <a:spcPct val="115000"/>
              </a:lnSpc>
              <a:spcAft>
                <a:spcPts val="600"/>
              </a:spcAft>
              <a:buFont typeface="Wingdings" panose="05000000000000000000" pitchFamily="2" charset="2"/>
              <a:buChar char="q"/>
            </a:pPr>
            <a:r>
              <a:rPr lang="es-ES" sz="2000" b="1" i="1" dirty="0">
                <a:latin typeface="Constantia" panose="02030602050306030303" pitchFamily="18" charset="0"/>
                <a:ea typeface="Calibri" panose="020F0502020204030204" pitchFamily="34" charset="0"/>
                <a:cs typeface="Times New Roman" panose="02020603050405020304" pitchFamily="18" charset="0"/>
              </a:rPr>
              <a:t>Masa (m): </a:t>
            </a:r>
            <a:r>
              <a:rPr lang="es-ES" sz="2000" i="1" dirty="0">
                <a:latin typeface="Constantia" panose="02030602050306030303" pitchFamily="18" charset="0"/>
                <a:ea typeface="Calibri" panose="020F0502020204030204" pitchFamily="34" charset="0"/>
                <a:cs typeface="Times New Roman" panose="02020603050405020304" pitchFamily="18" charset="0"/>
              </a:rPr>
              <a:t>es la cantidad de materia que tiene un cuerpo. Se mide en distintas unidades, entre las que destacan gramos y kilogramos.</a:t>
            </a:r>
          </a:p>
          <a:p>
            <a:pPr marL="342900" indent="-342900" algn="just">
              <a:lnSpc>
                <a:spcPct val="115000"/>
              </a:lnSpc>
              <a:spcAft>
                <a:spcPts val="600"/>
              </a:spcAft>
              <a:buFont typeface="Wingdings" panose="05000000000000000000" pitchFamily="2" charset="2"/>
              <a:buChar char="q"/>
            </a:pPr>
            <a:r>
              <a:rPr lang="es-ES" sz="2000" b="1" i="1" dirty="0">
                <a:latin typeface="Constantia" panose="02030602050306030303" pitchFamily="18" charset="0"/>
                <a:ea typeface="Calibri" panose="020F0502020204030204" pitchFamily="34" charset="0"/>
                <a:cs typeface="Times New Roman" panose="02020603050405020304" pitchFamily="18" charset="0"/>
              </a:rPr>
              <a:t>Volumen (V): </a:t>
            </a:r>
            <a:r>
              <a:rPr lang="es-ES" sz="2000" i="1" dirty="0">
                <a:latin typeface="Constantia" panose="02030602050306030303" pitchFamily="18" charset="0"/>
                <a:ea typeface="Calibri" panose="020F0502020204030204" pitchFamily="34" charset="0"/>
                <a:cs typeface="Times New Roman" panose="02020603050405020304" pitchFamily="18" charset="0"/>
              </a:rPr>
              <a:t>es el espacio que ocupa un cuerpo. Se mide en litros o mililitros.</a:t>
            </a:r>
          </a:p>
        </p:txBody>
      </p:sp>
      <p:sp>
        <p:nvSpPr>
          <p:cNvPr id="7" name="Rectángulo 6">
            <a:extLst>
              <a:ext uri="{FF2B5EF4-FFF2-40B4-BE49-F238E27FC236}">
                <a16:creationId xmlns:a16="http://schemas.microsoft.com/office/drawing/2014/main" id="{B34F28B4-4975-475D-8881-0DD4C1A4250D}"/>
              </a:ext>
            </a:extLst>
          </p:cNvPr>
          <p:cNvSpPr/>
          <p:nvPr/>
        </p:nvSpPr>
        <p:spPr>
          <a:xfrm>
            <a:off x="626616" y="3820688"/>
            <a:ext cx="11383616" cy="69204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6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Propiedades generales</a:t>
            </a:r>
          </a:p>
        </p:txBody>
      </p:sp>
    </p:spTree>
    <p:extLst>
      <p:ext uri="{BB962C8B-B14F-4D97-AF65-F5344CB8AC3E}">
        <p14:creationId xmlns:p14="http://schemas.microsoft.com/office/powerpoint/2010/main" val="378193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420A651-6F22-4208-81E3-CB044312F107}"/>
              </a:ext>
            </a:extLst>
          </p:cNvPr>
          <p:cNvSpPr/>
          <p:nvPr/>
        </p:nvSpPr>
        <p:spPr>
          <a:xfrm>
            <a:off x="712753" y="3454423"/>
            <a:ext cx="2646671"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La Materia</a:t>
            </a:r>
          </a:p>
        </p:txBody>
      </p:sp>
      <p:grpSp>
        <p:nvGrpSpPr>
          <p:cNvPr id="14" name="Grupo 13">
            <a:extLst>
              <a:ext uri="{FF2B5EF4-FFF2-40B4-BE49-F238E27FC236}">
                <a16:creationId xmlns:a16="http://schemas.microsoft.com/office/drawing/2014/main" id="{C4489C6C-C1D2-4BD0-953C-59609FA040D4}"/>
              </a:ext>
            </a:extLst>
          </p:cNvPr>
          <p:cNvGrpSpPr/>
          <p:nvPr/>
        </p:nvGrpSpPr>
        <p:grpSpPr>
          <a:xfrm>
            <a:off x="2809459" y="2080588"/>
            <a:ext cx="503582" cy="3412435"/>
            <a:chOff x="2623931" y="1828800"/>
            <a:chExt cx="503582" cy="3412435"/>
          </a:xfrm>
        </p:grpSpPr>
        <p:cxnSp>
          <p:nvCxnSpPr>
            <p:cNvPr id="3" name="Conector recto 2">
              <a:extLst>
                <a:ext uri="{FF2B5EF4-FFF2-40B4-BE49-F238E27FC236}">
                  <a16:creationId xmlns:a16="http://schemas.microsoft.com/office/drawing/2014/main" id="{6CC2CCCE-83FB-41EA-9C40-BCB2A60EE3D4}"/>
                </a:ext>
              </a:extLst>
            </p:cNvPr>
            <p:cNvCxnSpPr/>
            <p:nvPr/>
          </p:nvCxnSpPr>
          <p:spPr>
            <a:xfrm>
              <a:off x="2623931" y="3505196"/>
              <a:ext cx="2517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Conector recto 8">
              <a:extLst>
                <a:ext uri="{FF2B5EF4-FFF2-40B4-BE49-F238E27FC236}">
                  <a16:creationId xmlns:a16="http://schemas.microsoft.com/office/drawing/2014/main" id="{8AA869B3-F660-4F3C-A23E-531EF0E979FD}"/>
                </a:ext>
              </a:extLst>
            </p:cNvPr>
            <p:cNvCxnSpPr>
              <a:cxnSpLocks/>
            </p:cNvCxnSpPr>
            <p:nvPr/>
          </p:nvCxnSpPr>
          <p:spPr>
            <a:xfrm flipV="1">
              <a:off x="2875722" y="1828800"/>
              <a:ext cx="0" cy="3405809"/>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id="{D594BFC5-9C3F-41BA-8FD3-8632B511470C}"/>
                </a:ext>
              </a:extLst>
            </p:cNvPr>
            <p:cNvCxnSpPr/>
            <p:nvPr/>
          </p:nvCxnSpPr>
          <p:spPr>
            <a:xfrm>
              <a:off x="2875722" y="1828800"/>
              <a:ext cx="251791" cy="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Conector recto 15">
              <a:extLst>
                <a:ext uri="{FF2B5EF4-FFF2-40B4-BE49-F238E27FC236}">
                  <a16:creationId xmlns:a16="http://schemas.microsoft.com/office/drawing/2014/main" id="{EC7BCFC1-2B55-4DB0-ABD4-1F548DD87B1A}"/>
                </a:ext>
              </a:extLst>
            </p:cNvPr>
            <p:cNvCxnSpPr/>
            <p:nvPr/>
          </p:nvCxnSpPr>
          <p:spPr>
            <a:xfrm>
              <a:off x="2875721" y="5241235"/>
              <a:ext cx="251791" cy="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17" name="Rectángulo 16">
            <a:extLst>
              <a:ext uri="{FF2B5EF4-FFF2-40B4-BE49-F238E27FC236}">
                <a16:creationId xmlns:a16="http://schemas.microsoft.com/office/drawing/2014/main" id="{7F916AEA-F61A-40D0-B69D-ED7AD2C4FD95}"/>
              </a:ext>
            </a:extLst>
          </p:cNvPr>
          <p:cNvSpPr/>
          <p:nvPr/>
        </p:nvSpPr>
        <p:spPr>
          <a:xfrm>
            <a:off x="3462578" y="1801216"/>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Sustancias Puras</a:t>
            </a:r>
          </a:p>
        </p:txBody>
      </p:sp>
      <p:sp>
        <p:nvSpPr>
          <p:cNvPr id="18" name="Rectángulo 17">
            <a:extLst>
              <a:ext uri="{FF2B5EF4-FFF2-40B4-BE49-F238E27FC236}">
                <a16:creationId xmlns:a16="http://schemas.microsoft.com/office/drawing/2014/main" id="{44CF1548-6A08-4458-B47C-312BF9EF7A8B}"/>
              </a:ext>
            </a:extLst>
          </p:cNvPr>
          <p:cNvSpPr/>
          <p:nvPr/>
        </p:nvSpPr>
        <p:spPr>
          <a:xfrm>
            <a:off x="3462578" y="5207025"/>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Mezclas</a:t>
            </a:r>
          </a:p>
        </p:txBody>
      </p:sp>
      <p:grpSp>
        <p:nvGrpSpPr>
          <p:cNvPr id="20" name="Grupo 19">
            <a:extLst>
              <a:ext uri="{FF2B5EF4-FFF2-40B4-BE49-F238E27FC236}">
                <a16:creationId xmlns:a16="http://schemas.microsoft.com/office/drawing/2014/main" id="{EB5222DE-796A-4DD2-99A7-F12589DE6777}"/>
              </a:ext>
            </a:extLst>
          </p:cNvPr>
          <p:cNvGrpSpPr/>
          <p:nvPr/>
        </p:nvGrpSpPr>
        <p:grpSpPr>
          <a:xfrm>
            <a:off x="6533770" y="1465438"/>
            <a:ext cx="351156" cy="1378226"/>
            <a:chOff x="2623931" y="1828800"/>
            <a:chExt cx="503582" cy="3412435"/>
          </a:xfrm>
        </p:grpSpPr>
        <p:cxnSp>
          <p:nvCxnSpPr>
            <p:cNvPr id="21" name="Conector recto 20">
              <a:extLst>
                <a:ext uri="{FF2B5EF4-FFF2-40B4-BE49-F238E27FC236}">
                  <a16:creationId xmlns:a16="http://schemas.microsoft.com/office/drawing/2014/main" id="{D64CEB3A-D933-4FA4-8A86-DBFAB0C1CAC8}"/>
                </a:ext>
              </a:extLst>
            </p:cNvPr>
            <p:cNvCxnSpPr/>
            <p:nvPr/>
          </p:nvCxnSpPr>
          <p:spPr>
            <a:xfrm>
              <a:off x="2623931" y="3505196"/>
              <a:ext cx="2517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Conector recto 21">
              <a:extLst>
                <a:ext uri="{FF2B5EF4-FFF2-40B4-BE49-F238E27FC236}">
                  <a16:creationId xmlns:a16="http://schemas.microsoft.com/office/drawing/2014/main" id="{7EC29D6A-AB3D-4DBE-833B-E7EF78CDD9CF}"/>
                </a:ext>
              </a:extLst>
            </p:cNvPr>
            <p:cNvCxnSpPr>
              <a:cxnSpLocks/>
            </p:cNvCxnSpPr>
            <p:nvPr/>
          </p:nvCxnSpPr>
          <p:spPr>
            <a:xfrm flipV="1">
              <a:off x="2875722" y="1828800"/>
              <a:ext cx="0" cy="3405809"/>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Conector recto 22">
              <a:extLst>
                <a:ext uri="{FF2B5EF4-FFF2-40B4-BE49-F238E27FC236}">
                  <a16:creationId xmlns:a16="http://schemas.microsoft.com/office/drawing/2014/main" id="{B7842B16-2E62-4AEB-A14D-B3F102D028B4}"/>
                </a:ext>
              </a:extLst>
            </p:cNvPr>
            <p:cNvCxnSpPr/>
            <p:nvPr/>
          </p:nvCxnSpPr>
          <p:spPr>
            <a:xfrm>
              <a:off x="2875722" y="1828800"/>
              <a:ext cx="251791" cy="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Conector recto 23">
              <a:extLst>
                <a:ext uri="{FF2B5EF4-FFF2-40B4-BE49-F238E27FC236}">
                  <a16:creationId xmlns:a16="http://schemas.microsoft.com/office/drawing/2014/main" id="{19EC1FBB-C3B8-4F5D-879E-B17B4D8D8D83}"/>
                </a:ext>
              </a:extLst>
            </p:cNvPr>
            <p:cNvCxnSpPr/>
            <p:nvPr/>
          </p:nvCxnSpPr>
          <p:spPr>
            <a:xfrm>
              <a:off x="2875721" y="5241235"/>
              <a:ext cx="251791" cy="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25" name="Grupo 24">
            <a:extLst>
              <a:ext uri="{FF2B5EF4-FFF2-40B4-BE49-F238E27FC236}">
                <a16:creationId xmlns:a16="http://schemas.microsoft.com/office/drawing/2014/main" id="{5536C6A6-07BD-4B80-BAF8-FD41B8A65345}"/>
              </a:ext>
            </a:extLst>
          </p:cNvPr>
          <p:cNvGrpSpPr/>
          <p:nvPr/>
        </p:nvGrpSpPr>
        <p:grpSpPr>
          <a:xfrm>
            <a:off x="5058592" y="4871247"/>
            <a:ext cx="351156" cy="1378226"/>
            <a:chOff x="2623931" y="1828800"/>
            <a:chExt cx="503582" cy="3412435"/>
          </a:xfrm>
        </p:grpSpPr>
        <p:cxnSp>
          <p:nvCxnSpPr>
            <p:cNvPr id="26" name="Conector recto 25">
              <a:extLst>
                <a:ext uri="{FF2B5EF4-FFF2-40B4-BE49-F238E27FC236}">
                  <a16:creationId xmlns:a16="http://schemas.microsoft.com/office/drawing/2014/main" id="{A0F0AB00-38C4-4ECF-A95B-79387839F112}"/>
                </a:ext>
              </a:extLst>
            </p:cNvPr>
            <p:cNvCxnSpPr/>
            <p:nvPr/>
          </p:nvCxnSpPr>
          <p:spPr>
            <a:xfrm>
              <a:off x="2623931" y="3505196"/>
              <a:ext cx="2517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Conector recto 26">
              <a:extLst>
                <a:ext uri="{FF2B5EF4-FFF2-40B4-BE49-F238E27FC236}">
                  <a16:creationId xmlns:a16="http://schemas.microsoft.com/office/drawing/2014/main" id="{B2AF4C05-9597-4225-979E-E60A9251B280}"/>
                </a:ext>
              </a:extLst>
            </p:cNvPr>
            <p:cNvCxnSpPr>
              <a:cxnSpLocks/>
            </p:cNvCxnSpPr>
            <p:nvPr/>
          </p:nvCxnSpPr>
          <p:spPr>
            <a:xfrm flipV="1">
              <a:off x="2875722" y="1828800"/>
              <a:ext cx="0" cy="3405809"/>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1E7EEF72-3AD5-4D60-9D7F-29333873171C}"/>
                </a:ext>
              </a:extLst>
            </p:cNvPr>
            <p:cNvCxnSpPr/>
            <p:nvPr/>
          </p:nvCxnSpPr>
          <p:spPr>
            <a:xfrm>
              <a:off x="2875722" y="1828800"/>
              <a:ext cx="251791" cy="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C375D160-3F51-4FD3-A6EC-24B6CF2849D4}"/>
                </a:ext>
              </a:extLst>
            </p:cNvPr>
            <p:cNvCxnSpPr/>
            <p:nvPr/>
          </p:nvCxnSpPr>
          <p:spPr>
            <a:xfrm>
              <a:off x="2875721" y="5241235"/>
              <a:ext cx="251791" cy="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30" name="Rectángulo 29">
            <a:extLst>
              <a:ext uri="{FF2B5EF4-FFF2-40B4-BE49-F238E27FC236}">
                <a16:creationId xmlns:a16="http://schemas.microsoft.com/office/drawing/2014/main" id="{117AE32D-F56B-4F49-A0E2-54B491DA13F4}"/>
              </a:ext>
            </a:extLst>
          </p:cNvPr>
          <p:cNvSpPr/>
          <p:nvPr/>
        </p:nvSpPr>
        <p:spPr>
          <a:xfrm>
            <a:off x="6884925" y="1186066"/>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Elemento</a:t>
            </a:r>
          </a:p>
        </p:txBody>
      </p:sp>
      <p:sp>
        <p:nvSpPr>
          <p:cNvPr id="31" name="Rectángulo 30">
            <a:extLst>
              <a:ext uri="{FF2B5EF4-FFF2-40B4-BE49-F238E27FC236}">
                <a16:creationId xmlns:a16="http://schemas.microsoft.com/office/drawing/2014/main" id="{C60569C1-C9B6-4130-BECE-71B263009D84}"/>
              </a:ext>
            </a:extLst>
          </p:cNvPr>
          <p:cNvSpPr/>
          <p:nvPr/>
        </p:nvSpPr>
        <p:spPr>
          <a:xfrm>
            <a:off x="6884925" y="2561616"/>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Compuesto</a:t>
            </a:r>
          </a:p>
        </p:txBody>
      </p:sp>
      <p:sp>
        <p:nvSpPr>
          <p:cNvPr id="32" name="Rectángulo 31">
            <a:extLst>
              <a:ext uri="{FF2B5EF4-FFF2-40B4-BE49-F238E27FC236}">
                <a16:creationId xmlns:a16="http://schemas.microsoft.com/office/drawing/2014/main" id="{5FD05437-8878-49C2-BF74-D5C37317EFAC}"/>
              </a:ext>
            </a:extLst>
          </p:cNvPr>
          <p:cNvSpPr/>
          <p:nvPr/>
        </p:nvSpPr>
        <p:spPr>
          <a:xfrm>
            <a:off x="5457146" y="4591875"/>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Homogéneas </a:t>
            </a:r>
          </a:p>
        </p:txBody>
      </p:sp>
      <p:sp>
        <p:nvSpPr>
          <p:cNvPr id="33" name="Rectángulo 32">
            <a:extLst>
              <a:ext uri="{FF2B5EF4-FFF2-40B4-BE49-F238E27FC236}">
                <a16:creationId xmlns:a16="http://schemas.microsoft.com/office/drawing/2014/main" id="{49340515-78E8-4DB9-8F9A-CFB7D83BA923}"/>
              </a:ext>
            </a:extLst>
          </p:cNvPr>
          <p:cNvSpPr/>
          <p:nvPr/>
        </p:nvSpPr>
        <p:spPr>
          <a:xfrm>
            <a:off x="5409747" y="5967425"/>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Heterogéneas </a:t>
            </a:r>
          </a:p>
        </p:txBody>
      </p:sp>
      <p:sp>
        <p:nvSpPr>
          <p:cNvPr id="35" name="Rectángulo 34">
            <a:extLst>
              <a:ext uri="{FF2B5EF4-FFF2-40B4-BE49-F238E27FC236}">
                <a16:creationId xmlns:a16="http://schemas.microsoft.com/office/drawing/2014/main" id="{22A87963-F686-4119-B44D-4C63C2CC0865}"/>
              </a:ext>
            </a:extLst>
          </p:cNvPr>
          <p:cNvSpPr/>
          <p:nvPr/>
        </p:nvSpPr>
        <p:spPr>
          <a:xfrm>
            <a:off x="808384" y="403405"/>
            <a:ext cx="11383616" cy="69204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6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Clasificación de la materia</a:t>
            </a:r>
          </a:p>
        </p:txBody>
      </p:sp>
    </p:spTree>
    <p:extLst>
      <p:ext uri="{BB962C8B-B14F-4D97-AF65-F5344CB8AC3E}">
        <p14:creationId xmlns:p14="http://schemas.microsoft.com/office/powerpoint/2010/main" val="206968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825396" y="396486"/>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Sustancias Puras</a:t>
            </a:r>
          </a:p>
        </p:txBody>
      </p:sp>
      <p:sp>
        <p:nvSpPr>
          <p:cNvPr id="34" name="Rectángulo 33">
            <a:extLst>
              <a:ext uri="{FF2B5EF4-FFF2-40B4-BE49-F238E27FC236}">
                <a16:creationId xmlns:a16="http://schemas.microsoft.com/office/drawing/2014/main" id="{1B972CAB-D8F6-4AC5-9F7D-6ACAAC2E1C27}"/>
              </a:ext>
            </a:extLst>
          </p:cNvPr>
          <p:cNvSpPr/>
          <p:nvPr/>
        </p:nvSpPr>
        <p:spPr>
          <a:xfrm>
            <a:off x="626616" y="979514"/>
            <a:ext cx="10608365" cy="2626104"/>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Las sustancias puras son un tipo de materia cuya composición química no varía, aunque cambien las condiciones de temperatura y presión. Por ello, no pueden separarse en componentes más sencillos mediante procesos físicos. Las sustancias puras se clasifican en </a:t>
            </a:r>
            <a:r>
              <a:rPr lang="es-ES" sz="2000" b="1" i="1" dirty="0">
                <a:latin typeface="Constantia" panose="02030602050306030303" pitchFamily="18" charset="0"/>
                <a:ea typeface="Calibri" panose="020F0502020204030204" pitchFamily="34" charset="0"/>
                <a:cs typeface="Times New Roman" panose="02020603050405020304" pitchFamily="18" charset="0"/>
              </a:rPr>
              <a:t>elementos  y compuestos. </a:t>
            </a:r>
          </a:p>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En sustancias puras, la composición química es definida y constante. En otras palabras, en su estado sólido, líquido y gaseoso, las partículas que las conforman no cambian. Además, posee propiedades características, como la densidad, el punto de ebullición y el punto de fusión.</a:t>
            </a:r>
          </a:p>
        </p:txBody>
      </p:sp>
      <p:pic>
        <p:nvPicPr>
          <p:cNvPr id="4100" name="Picture 4" descr="SUSTANCIAS PURAS (Repaso) MEZCLAS (Repaso) - PDF Descargar libre">
            <a:extLst>
              <a:ext uri="{FF2B5EF4-FFF2-40B4-BE49-F238E27FC236}">
                <a16:creationId xmlns:a16="http://schemas.microsoft.com/office/drawing/2014/main" id="{C827CF45-7284-429A-AA87-34ACDDD4D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458351" y="3793635"/>
            <a:ext cx="9275298" cy="278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06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957827" y="295042"/>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Elemento</a:t>
            </a:r>
          </a:p>
        </p:txBody>
      </p:sp>
      <p:sp>
        <p:nvSpPr>
          <p:cNvPr id="34" name="Rectángulo 33">
            <a:extLst>
              <a:ext uri="{FF2B5EF4-FFF2-40B4-BE49-F238E27FC236}">
                <a16:creationId xmlns:a16="http://schemas.microsoft.com/office/drawing/2014/main" id="{1B972CAB-D8F6-4AC5-9F7D-6ACAAC2E1C27}"/>
              </a:ext>
            </a:extLst>
          </p:cNvPr>
          <p:cNvSpPr/>
          <p:nvPr/>
        </p:nvSpPr>
        <p:spPr>
          <a:xfrm>
            <a:off x="957826" y="763275"/>
            <a:ext cx="3545613" cy="1487330"/>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Están formados por el mismo tipo de partículas, las que no pueden ser descompuestas en otras más simples. </a:t>
            </a:r>
          </a:p>
        </p:txBody>
      </p:sp>
      <p:pic>
        <p:nvPicPr>
          <p:cNvPr id="6146" name="Picture 2" descr="Características de las sustancias puras y ejemplos">
            <a:extLst>
              <a:ext uri="{FF2B5EF4-FFF2-40B4-BE49-F238E27FC236}">
                <a16:creationId xmlns:a16="http://schemas.microsoft.com/office/drawing/2014/main" id="{D24DAD8E-BAEA-471A-91FF-EB07A2305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973" y="259321"/>
            <a:ext cx="2263894" cy="13756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ustancia Pura - Concepto, tipos, ejemplos y mezclas">
            <a:extLst>
              <a:ext uri="{FF2B5EF4-FFF2-40B4-BE49-F238E27FC236}">
                <a16:creationId xmlns:a16="http://schemas.microsoft.com/office/drawing/2014/main" id="{E8C2EE1C-41DC-4EE3-9752-3064E6985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281" y="1903545"/>
            <a:ext cx="2804013" cy="14020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20 Ejemplos de Sustancias Puras y Mezclas">
            <a:extLst>
              <a:ext uri="{FF2B5EF4-FFF2-40B4-BE49-F238E27FC236}">
                <a16:creationId xmlns:a16="http://schemas.microsoft.com/office/drawing/2014/main" id="{1F3C9838-EA50-4F3B-9624-A0A702711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247" y="218179"/>
            <a:ext cx="2107047" cy="140214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otella inteligente, el oxígeno seguro – OXIMESA | Blog">
            <a:extLst>
              <a:ext uri="{FF2B5EF4-FFF2-40B4-BE49-F238E27FC236}">
                <a16:creationId xmlns:a16="http://schemas.microsoft.com/office/drawing/2014/main" id="{B22C33F1-8129-489B-971F-DA0869C82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973" y="1698546"/>
            <a:ext cx="1541485" cy="141029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43BCA9B7-0C52-47B4-87F9-E10F15882CD6}"/>
              </a:ext>
            </a:extLst>
          </p:cNvPr>
          <p:cNvSpPr/>
          <p:nvPr/>
        </p:nvSpPr>
        <p:spPr>
          <a:xfrm>
            <a:off x="6180408" y="3683065"/>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Compuesto</a:t>
            </a:r>
          </a:p>
        </p:txBody>
      </p:sp>
      <p:sp>
        <p:nvSpPr>
          <p:cNvPr id="10" name="Rectángulo 9">
            <a:extLst>
              <a:ext uri="{FF2B5EF4-FFF2-40B4-BE49-F238E27FC236}">
                <a16:creationId xmlns:a16="http://schemas.microsoft.com/office/drawing/2014/main" id="{54DC8ADF-C25A-492B-9A6B-4437F17A775E}"/>
              </a:ext>
            </a:extLst>
          </p:cNvPr>
          <p:cNvSpPr/>
          <p:nvPr/>
        </p:nvSpPr>
        <p:spPr>
          <a:xfrm>
            <a:off x="6180409" y="4241808"/>
            <a:ext cx="4465888" cy="2195216"/>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Están constituidos por dos o más elementos diferentes. Pueden ser separados en sustancias simples mediante procesos químicos, es decir, cambios en la composición de la materia. </a:t>
            </a:r>
          </a:p>
        </p:txBody>
      </p:sp>
      <p:pic>
        <p:nvPicPr>
          <p:cNvPr id="6154" name="Picture 10" descr="Sustancias puras. - Física y Química 3ºESO Piélagos">
            <a:extLst>
              <a:ext uri="{FF2B5EF4-FFF2-40B4-BE49-F238E27FC236}">
                <a16:creationId xmlns:a16="http://schemas.microsoft.com/office/drawing/2014/main" id="{C4D71D81-5B33-48BA-8201-514E495BF1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625" y="3749160"/>
            <a:ext cx="5410295" cy="280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fade">
                                      <p:cBhvr>
                                        <p:cTn id="11" dur="500"/>
                                        <p:tgtEl>
                                          <p:spTgt spid="61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52"/>
                                        </p:tgtEl>
                                        <p:attrNameLst>
                                          <p:attrName>style.visibility</p:attrName>
                                        </p:attrNameLst>
                                      </p:cBhvr>
                                      <p:to>
                                        <p:strVal val="visible"/>
                                      </p:to>
                                    </p:set>
                                    <p:animEffect transition="in" filter="fade">
                                      <p:cBhvr>
                                        <p:cTn id="15" dur="500"/>
                                        <p:tgtEl>
                                          <p:spTgt spid="61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54"/>
                                        </p:tgtEl>
                                        <p:attrNameLst>
                                          <p:attrName>style.visibility</p:attrName>
                                        </p:attrNameLst>
                                      </p:cBhvr>
                                      <p:to>
                                        <p:strVal val="visible"/>
                                      </p:to>
                                    </p:set>
                                    <p:animEffect transition="in" filter="fade">
                                      <p:cBhvr>
                                        <p:cTn id="32"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118190"/>
            <a:ext cx="3097233"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Mezclas</a:t>
            </a:r>
          </a:p>
        </p:txBody>
      </p:sp>
      <p:sp>
        <p:nvSpPr>
          <p:cNvPr id="34" name="Rectángulo 33">
            <a:extLst>
              <a:ext uri="{FF2B5EF4-FFF2-40B4-BE49-F238E27FC236}">
                <a16:creationId xmlns:a16="http://schemas.microsoft.com/office/drawing/2014/main" id="{1B972CAB-D8F6-4AC5-9F7D-6ACAAC2E1C27}"/>
              </a:ext>
            </a:extLst>
          </p:cNvPr>
          <p:cNvSpPr/>
          <p:nvPr/>
        </p:nvSpPr>
        <p:spPr>
          <a:xfrm>
            <a:off x="626616" y="674714"/>
            <a:ext cx="10608365" cy="1133387"/>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Son combinaciones de dos o más sustancias puras que no reaccionan entre sí, es decir, que conservan sus propiedades individuales. A diferencia de las sustancias puras, se pueden separar mediante procesos físicos. Las mezclas se clasifican en </a:t>
            </a:r>
            <a:r>
              <a:rPr lang="es-ES" sz="2000" b="1" i="1" dirty="0">
                <a:latin typeface="Constantia" panose="02030602050306030303" pitchFamily="18" charset="0"/>
                <a:ea typeface="Calibri" panose="020F0502020204030204" pitchFamily="34" charset="0"/>
                <a:cs typeface="Times New Roman" panose="02020603050405020304" pitchFamily="18" charset="0"/>
              </a:rPr>
              <a:t>homogéneas y heterogéneas</a:t>
            </a:r>
            <a:r>
              <a:rPr lang="es-ES" sz="2000" i="1" dirty="0">
                <a:latin typeface="Constantia" panose="02030602050306030303" pitchFamily="18" charset="0"/>
                <a:ea typeface="Calibri" panose="020F0502020204030204" pitchFamily="34" charset="0"/>
                <a:cs typeface="Times New Roman" panose="02020603050405020304" pitchFamily="18" charset="0"/>
              </a:rPr>
              <a:t>.</a:t>
            </a:r>
          </a:p>
        </p:txBody>
      </p:sp>
      <p:sp>
        <p:nvSpPr>
          <p:cNvPr id="5" name="Rectángulo 4">
            <a:extLst>
              <a:ext uri="{FF2B5EF4-FFF2-40B4-BE49-F238E27FC236}">
                <a16:creationId xmlns:a16="http://schemas.microsoft.com/office/drawing/2014/main" id="{BBFCA4F5-2984-42CC-A8B1-795FAED85920}"/>
              </a:ext>
            </a:extLst>
          </p:cNvPr>
          <p:cNvSpPr/>
          <p:nvPr/>
        </p:nvSpPr>
        <p:spPr>
          <a:xfrm>
            <a:off x="639868" y="1894966"/>
            <a:ext cx="3865871"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Mezclas homogéneas</a:t>
            </a:r>
          </a:p>
        </p:txBody>
      </p:sp>
      <p:sp>
        <p:nvSpPr>
          <p:cNvPr id="6" name="Rectángulo 5">
            <a:extLst>
              <a:ext uri="{FF2B5EF4-FFF2-40B4-BE49-F238E27FC236}">
                <a16:creationId xmlns:a16="http://schemas.microsoft.com/office/drawing/2014/main" id="{3170B46A-57EE-49B4-A930-DD36C20B8302}"/>
              </a:ext>
            </a:extLst>
          </p:cNvPr>
          <p:cNvSpPr/>
          <p:nvPr/>
        </p:nvSpPr>
        <p:spPr>
          <a:xfrm>
            <a:off x="626616" y="2451490"/>
            <a:ext cx="10608365" cy="1487330"/>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Se caracterizan por estar formadas por componentes que están distribuidos de manera uniforme, razón por la que no es posible distinguirlos a simple vista. A  estas mezclas también se las conoce con el nombre de disoluciones, y están formadas por un soluto, que es el componente que se encuentra en menor cantidad; y un disolvente, que se encuentra en mayor cantidad. </a:t>
            </a:r>
          </a:p>
        </p:txBody>
      </p:sp>
      <p:pic>
        <p:nvPicPr>
          <p:cNvPr id="2" name="Imagen 1">
            <a:extLst>
              <a:ext uri="{FF2B5EF4-FFF2-40B4-BE49-F238E27FC236}">
                <a16:creationId xmlns:a16="http://schemas.microsoft.com/office/drawing/2014/main" id="{E1F04480-5BF2-4AD3-9550-2DB4B4C256E1}"/>
              </a:ext>
            </a:extLst>
          </p:cNvPr>
          <p:cNvPicPr>
            <a:picLocks noChangeAspect="1"/>
          </p:cNvPicPr>
          <p:nvPr/>
        </p:nvPicPr>
        <p:blipFill rotWithShape="1">
          <a:blip r:embed="rId2"/>
          <a:srcRect l="26413" t="22417" r="26956" b="14265"/>
          <a:stretch/>
        </p:blipFill>
        <p:spPr>
          <a:xfrm>
            <a:off x="759136" y="4177359"/>
            <a:ext cx="3193774" cy="2438217"/>
          </a:xfrm>
          <a:prstGeom prst="rect">
            <a:avLst/>
          </a:prstGeom>
        </p:spPr>
      </p:pic>
      <p:pic>
        <p:nvPicPr>
          <p:cNvPr id="7170" name="Picture 2" descr="20 Ejemplos de Mezclas Homogéneas">
            <a:extLst>
              <a:ext uri="{FF2B5EF4-FFF2-40B4-BE49-F238E27FC236}">
                <a16:creationId xmlns:a16="http://schemas.microsoft.com/office/drawing/2014/main" id="{AFFC50BA-D660-453E-AD8A-BBDA23BA1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694" y="4177359"/>
            <a:ext cx="3523042" cy="229377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jemplo de Mezclas homogéneas">
            <a:extLst>
              <a:ext uri="{FF2B5EF4-FFF2-40B4-BE49-F238E27FC236}">
                <a16:creationId xmlns:a16="http://schemas.microsoft.com/office/drawing/2014/main" id="{1331E945-3B36-49F3-A109-D4EBE1B84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520" y="4051751"/>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0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500"/>
                                        <p:tgtEl>
                                          <p:spTgt spid="7170"/>
                                        </p:tgtEl>
                                      </p:cBhvr>
                                    </p:animEffect>
                                  </p:childTnLst>
                                </p:cTn>
                              </p:par>
                              <p:par>
                                <p:cTn id="19" presetID="10"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BFCA4F5-2984-42CC-A8B1-795FAED85920}"/>
              </a:ext>
            </a:extLst>
          </p:cNvPr>
          <p:cNvSpPr/>
          <p:nvPr/>
        </p:nvSpPr>
        <p:spPr>
          <a:xfrm>
            <a:off x="639868" y="450480"/>
            <a:ext cx="3865871"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Mezclas heterogéneas</a:t>
            </a:r>
          </a:p>
        </p:txBody>
      </p:sp>
      <p:sp>
        <p:nvSpPr>
          <p:cNvPr id="6" name="Rectángulo 5">
            <a:extLst>
              <a:ext uri="{FF2B5EF4-FFF2-40B4-BE49-F238E27FC236}">
                <a16:creationId xmlns:a16="http://schemas.microsoft.com/office/drawing/2014/main" id="{3170B46A-57EE-49B4-A930-DD36C20B8302}"/>
              </a:ext>
            </a:extLst>
          </p:cNvPr>
          <p:cNvSpPr/>
          <p:nvPr/>
        </p:nvSpPr>
        <p:spPr>
          <a:xfrm>
            <a:off x="626616" y="1007004"/>
            <a:ext cx="10608365" cy="779444"/>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En las mezclas heterogéneas la distribución de sus componentes no es uniforme, por lo que estos se pueden distinguir a simple vista o por medio de instrumentos como el microscopio o la lupa. </a:t>
            </a:r>
          </a:p>
        </p:txBody>
      </p:sp>
      <p:pic>
        <p:nvPicPr>
          <p:cNvPr id="8194" name="Picture 2" descr="Mezclas heterogéneas: características, tipos, ejemplos - Lifeder">
            <a:extLst>
              <a:ext uri="{FF2B5EF4-FFF2-40B4-BE49-F238E27FC236}">
                <a16:creationId xmlns:a16="http://schemas.microsoft.com/office/drawing/2014/main" id="{C461A1FC-08BF-4256-A7FD-7957294D0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222" y="4539550"/>
            <a:ext cx="3548283" cy="198703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jemplos de MEZCLAS HETEROGéNEAS">
            <a:extLst>
              <a:ext uri="{FF2B5EF4-FFF2-40B4-BE49-F238E27FC236}">
                <a16:creationId xmlns:a16="http://schemas.microsoft.com/office/drawing/2014/main" id="{D0205008-0454-4997-B041-3226F0821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195" y="2104847"/>
            <a:ext cx="2389172" cy="199097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Ejemplo de Mezclas Homogéneas y Heterogéneas">
            <a:extLst>
              <a:ext uri="{FF2B5EF4-FFF2-40B4-BE49-F238E27FC236}">
                <a16:creationId xmlns:a16="http://schemas.microsoft.com/office/drawing/2014/main" id="{E6B61F6E-78D6-4820-9594-9CD0C60E6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090" y="4550144"/>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istemas materiales heterogéneos o Mezclas heterogéneas – Ámbito ...">
            <a:extLst>
              <a:ext uri="{FF2B5EF4-FFF2-40B4-BE49-F238E27FC236}">
                <a16:creationId xmlns:a16="http://schemas.microsoft.com/office/drawing/2014/main" id="{82C0BA7A-D98C-4938-AB8A-D55067D0D4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519" y="21048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5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fade">
                                      <p:cBhvr>
                                        <p:cTn id="7" dur="500"/>
                                        <p:tgtEl>
                                          <p:spTgt spid="8202"/>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par>
                                <p:cTn id="14" presetID="10" presetClass="entr" presetSubtype="0" fill="hold" nodeType="withEffect">
                                  <p:stCondLst>
                                    <p:cond delay="0"/>
                                  </p:stCondLst>
                                  <p:childTnLst>
                                    <p:set>
                                      <p:cBhvr>
                                        <p:cTn id="15" dur="1" fill="hold">
                                          <p:stCondLst>
                                            <p:cond delay="0"/>
                                          </p:stCondLst>
                                        </p:cTn>
                                        <p:tgtEl>
                                          <p:spTgt spid="8200"/>
                                        </p:tgtEl>
                                        <p:attrNameLst>
                                          <p:attrName>style.visibility</p:attrName>
                                        </p:attrNameLst>
                                      </p:cBhvr>
                                      <p:to>
                                        <p:strVal val="visible"/>
                                      </p:to>
                                    </p:set>
                                    <p:animEffect transition="in" filter="fade">
                                      <p:cBhvr>
                                        <p:cTn id="16"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D94D6A9-71B1-44D8-8E74-EE7726997455}"/>
              </a:ext>
            </a:extLst>
          </p:cNvPr>
          <p:cNvSpPr/>
          <p:nvPr/>
        </p:nvSpPr>
        <p:spPr>
          <a:xfrm>
            <a:off x="397568" y="191791"/>
            <a:ext cx="11410122"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¡¡¡Veamos algunos ejemplos!!!</a:t>
            </a:r>
          </a:p>
        </p:txBody>
      </p:sp>
      <p:pic>
        <p:nvPicPr>
          <p:cNvPr id="1026" name="Picture 2" descr="Materiales y mezclas">
            <a:extLst>
              <a:ext uri="{FF2B5EF4-FFF2-40B4-BE49-F238E27FC236}">
                <a16:creationId xmlns:a16="http://schemas.microsoft.com/office/drawing/2014/main" id="{BD543E28-75B5-42B5-AA87-74C92271A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72" t="8504" r="29574" b="9551"/>
          <a:stretch/>
        </p:blipFill>
        <p:spPr bwMode="auto">
          <a:xfrm>
            <a:off x="1160335" y="944214"/>
            <a:ext cx="2495179"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mo se clasifica la materia? Clasificación de la materia y ejemplos.">
            <a:extLst>
              <a:ext uri="{FF2B5EF4-FFF2-40B4-BE49-F238E27FC236}">
                <a16:creationId xmlns:a16="http://schemas.microsoft.com/office/drawing/2014/main" id="{68065E00-9BFE-45F6-8BB3-06B40C2F0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458" y="4915206"/>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zclas y Sustancias puras Icarito">
            <a:extLst>
              <a:ext uri="{FF2B5EF4-FFF2-40B4-BE49-F238E27FC236}">
                <a16:creationId xmlns:a16="http://schemas.microsoft.com/office/drawing/2014/main" id="{59308E69-8CF8-4369-AB21-48BB1977A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097" y="2801926"/>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stancias puras y mezclas | Bioprofe">
            <a:extLst>
              <a:ext uri="{FF2B5EF4-FFF2-40B4-BE49-F238E27FC236}">
                <a16:creationId xmlns:a16="http://schemas.microsoft.com/office/drawing/2014/main" id="{F04A82AA-36B0-465D-B21C-750F68463F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325"/>
          <a:stretch/>
        </p:blipFill>
        <p:spPr bwMode="auto">
          <a:xfrm>
            <a:off x="4692006" y="750534"/>
            <a:ext cx="2034724" cy="205139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BB77E85-C24F-4F6F-8012-870E508D848E}"/>
              </a:ext>
            </a:extLst>
          </p:cNvPr>
          <p:cNvPicPr>
            <a:picLocks noChangeAspect="1"/>
          </p:cNvPicPr>
          <p:nvPr/>
        </p:nvPicPr>
        <p:blipFill>
          <a:blip r:embed="rId6"/>
          <a:stretch>
            <a:fillRect/>
          </a:stretch>
        </p:blipFill>
        <p:spPr>
          <a:xfrm>
            <a:off x="7497599" y="1054926"/>
            <a:ext cx="2962275" cy="1543050"/>
          </a:xfrm>
          <a:prstGeom prst="rect">
            <a:avLst/>
          </a:prstGeom>
        </p:spPr>
      </p:pic>
      <p:pic>
        <p:nvPicPr>
          <p:cNvPr id="1034" name="Picture 10" descr="Resultado de imagen para mezclas heterogeneas | Mezclilla">
            <a:extLst>
              <a:ext uri="{FF2B5EF4-FFF2-40B4-BE49-F238E27FC236}">
                <a16:creationId xmlns:a16="http://schemas.microsoft.com/office/drawing/2014/main" id="{2085DD72-0F13-4B45-97C2-BDFDC8536C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4268" y="4943781"/>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l cobre por un tubo – Programa Casa Segura México">
            <a:extLst>
              <a:ext uri="{FF2B5EF4-FFF2-40B4-BE49-F238E27FC236}">
                <a16:creationId xmlns:a16="http://schemas.microsoft.com/office/drawing/2014/main" id="{53AE804F-C738-4C62-9B0B-E1AB0F1484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6066" y="3064176"/>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mpuestos Inorgánicos Química 4toC : Ejemplos de compuestos ...">
            <a:extLst>
              <a:ext uri="{FF2B5EF4-FFF2-40B4-BE49-F238E27FC236}">
                <a16:creationId xmlns:a16="http://schemas.microsoft.com/office/drawing/2014/main" id="{C14C0F81-B47F-4980-A4AD-F5EAB415A5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2458" y="3092751"/>
            <a:ext cx="30480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33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8"/>
                                        </p:tgtEl>
                                        <p:attrNameLst>
                                          <p:attrName>style.visibility</p:attrName>
                                        </p:attrNameLst>
                                      </p:cBhvr>
                                      <p:to>
                                        <p:strVal val="visible"/>
                                      </p:to>
                                    </p:set>
                                    <p:animEffect transition="in" filter="fade">
                                      <p:cBhvr>
                                        <p:cTn id="32" dur="500"/>
                                        <p:tgtEl>
                                          <p:spTgt spid="10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F916AEA-F61A-40D0-B69D-ED7AD2C4FD95}"/>
              </a:ext>
            </a:extLst>
          </p:cNvPr>
          <p:cNvSpPr/>
          <p:nvPr/>
        </p:nvSpPr>
        <p:spPr>
          <a:xfrm>
            <a:off x="759136" y="224208"/>
            <a:ext cx="7072899" cy="558743"/>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2800" b="1" i="1">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Métodos de separación de mezclas</a:t>
            </a:r>
            <a:endParaRPr lang="es-ES" sz="28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endParaRPr>
          </a:p>
        </p:txBody>
      </p:sp>
      <p:sp>
        <p:nvSpPr>
          <p:cNvPr id="34" name="Rectángulo 33">
            <a:extLst>
              <a:ext uri="{FF2B5EF4-FFF2-40B4-BE49-F238E27FC236}">
                <a16:creationId xmlns:a16="http://schemas.microsoft.com/office/drawing/2014/main" id="{1B972CAB-D8F6-4AC5-9F7D-6ACAAC2E1C27}"/>
              </a:ext>
            </a:extLst>
          </p:cNvPr>
          <p:cNvSpPr/>
          <p:nvPr/>
        </p:nvSpPr>
        <p:spPr>
          <a:xfrm>
            <a:off x="626617" y="807236"/>
            <a:ext cx="4581488" cy="4703595"/>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Los métodos de separación de mezclas son procedimientos que permiten obtener sus componentes, es decir, son métodos que permiten apartar o separar los componentes de una mezcla sin alterar las propiedades de estos. </a:t>
            </a:r>
          </a:p>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Dentro de estos métodos se pueden destacar los siguientes:</a:t>
            </a:r>
          </a:p>
          <a:p>
            <a:pPr marL="342900" indent="-342900" algn="just">
              <a:lnSpc>
                <a:spcPct val="115000"/>
              </a:lnSpc>
              <a:spcAft>
                <a:spcPts val="600"/>
              </a:spcAft>
              <a:buFont typeface="Wingdings" panose="05000000000000000000" pitchFamily="2" charset="2"/>
              <a:buChar char="q"/>
            </a:pPr>
            <a:r>
              <a:rPr lang="es-ES" sz="2000" i="1" dirty="0">
                <a:latin typeface="Constantia" panose="02030602050306030303" pitchFamily="18" charset="0"/>
                <a:ea typeface="Calibri" panose="020F0502020204030204" pitchFamily="34" charset="0"/>
                <a:cs typeface="Times New Roman" panose="02020603050405020304" pitchFamily="18" charset="0"/>
              </a:rPr>
              <a:t>Filtración.</a:t>
            </a:r>
          </a:p>
          <a:p>
            <a:pPr marL="342900" indent="-342900" algn="just">
              <a:lnSpc>
                <a:spcPct val="115000"/>
              </a:lnSpc>
              <a:spcAft>
                <a:spcPts val="600"/>
              </a:spcAft>
              <a:buFont typeface="Wingdings" panose="05000000000000000000" pitchFamily="2" charset="2"/>
              <a:buChar char="q"/>
            </a:pPr>
            <a:r>
              <a:rPr lang="es-ES" sz="2000" i="1" dirty="0">
                <a:latin typeface="Constantia" panose="02030602050306030303" pitchFamily="18" charset="0"/>
                <a:ea typeface="Calibri" panose="020F0502020204030204" pitchFamily="34" charset="0"/>
                <a:cs typeface="Times New Roman" panose="02020603050405020304" pitchFamily="18" charset="0"/>
              </a:rPr>
              <a:t>Decantación.</a:t>
            </a:r>
          </a:p>
          <a:p>
            <a:pPr marL="342900" indent="-342900" algn="just">
              <a:lnSpc>
                <a:spcPct val="115000"/>
              </a:lnSpc>
              <a:spcAft>
                <a:spcPts val="600"/>
              </a:spcAft>
              <a:buFont typeface="Wingdings" panose="05000000000000000000" pitchFamily="2" charset="2"/>
              <a:buChar char="q"/>
            </a:pPr>
            <a:r>
              <a:rPr lang="es-ES" sz="2000" i="1" dirty="0">
                <a:latin typeface="Constantia" panose="02030602050306030303" pitchFamily="18" charset="0"/>
                <a:ea typeface="Calibri" panose="020F0502020204030204" pitchFamily="34" charset="0"/>
                <a:cs typeface="Times New Roman" panose="02020603050405020304" pitchFamily="18" charset="0"/>
              </a:rPr>
              <a:t>Tamizado.</a:t>
            </a:r>
          </a:p>
          <a:p>
            <a:pPr marL="342900" indent="-342900" algn="just">
              <a:lnSpc>
                <a:spcPct val="115000"/>
              </a:lnSpc>
              <a:spcAft>
                <a:spcPts val="600"/>
              </a:spcAft>
              <a:buFont typeface="Wingdings" panose="05000000000000000000" pitchFamily="2" charset="2"/>
              <a:buChar char="q"/>
            </a:pPr>
            <a:r>
              <a:rPr lang="es-ES" sz="2000" i="1" dirty="0">
                <a:latin typeface="Constantia" panose="02030602050306030303" pitchFamily="18" charset="0"/>
                <a:ea typeface="Calibri" panose="020F0502020204030204" pitchFamily="34" charset="0"/>
                <a:cs typeface="Times New Roman" panose="02020603050405020304" pitchFamily="18" charset="0"/>
              </a:rPr>
              <a:t>Destilación.</a:t>
            </a:r>
          </a:p>
        </p:txBody>
      </p:sp>
      <p:pic>
        <p:nvPicPr>
          <p:cNvPr id="1026" name="Picture 2" descr="Métodos de Separación de Mezclas: Concepto y Características">
            <a:extLst>
              <a:ext uri="{FF2B5EF4-FFF2-40B4-BE49-F238E27FC236}">
                <a16:creationId xmlns:a16="http://schemas.microsoft.com/office/drawing/2014/main" id="{0E365316-3E44-4E09-BB17-4EE6EDB508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7" r="25138"/>
          <a:stretch/>
        </p:blipFill>
        <p:spPr bwMode="auto">
          <a:xfrm>
            <a:off x="5614908" y="1026377"/>
            <a:ext cx="2802202" cy="2749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 Métodos de separación de mezclas - MEZCLAS QUÍMICAS">
            <a:extLst>
              <a:ext uri="{FF2B5EF4-FFF2-40B4-BE49-F238E27FC236}">
                <a16:creationId xmlns:a16="http://schemas.microsoft.com/office/drawing/2014/main" id="{E5F14150-2EE0-4856-919A-6D58EA0D1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765" y="4057077"/>
            <a:ext cx="3764216" cy="27629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miz colador Super fino de Nylon reutilizable 100 20 400 colador ...">
            <a:extLst>
              <a:ext uri="{FF2B5EF4-FFF2-40B4-BE49-F238E27FC236}">
                <a16:creationId xmlns:a16="http://schemas.microsoft.com/office/drawing/2014/main" id="{0843249B-837D-432C-91E3-E8E8158C2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017" y="1026377"/>
            <a:ext cx="2762935" cy="27629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án importante es tamizar la harina? - Cocina y Vino">
            <a:extLst>
              <a:ext uri="{FF2B5EF4-FFF2-40B4-BE49-F238E27FC236}">
                <a16:creationId xmlns:a16="http://schemas.microsoft.com/office/drawing/2014/main" id="{1769368C-1AB9-4B50-9404-F05D7FA69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09" y="4271582"/>
            <a:ext cx="3520017" cy="233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61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1" end="1"/>
                                            </p:txEl>
                                          </p:spTgt>
                                        </p:tgtEl>
                                        <p:attrNameLst>
                                          <p:attrName>style.visibility</p:attrName>
                                        </p:attrNameLst>
                                      </p:cBhvr>
                                      <p:to>
                                        <p:strVal val="visible"/>
                                      </p:to>
                                    </p:set>
                                    <p:animEffect transition="in" filter="fade">
                                      <p:cBhvr>
                                        <p:cTn id="7" dur="500"/>
                                        <p:tgtEl>
                                          <p:spTgt spid="3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2" end="2"/>
                                            </p:txEl>
                                          </p:spTgt>
                                        </p:tgtEl>
                                        <p:attrNameLst>
                                          <p:attrName>style.visibility</p:attrName>
                                        </p:attrNameLst>
                                      </p:cBhvr>
                                      <p:to>
                                        <p:strVal val="visible"/>
                                      </p:to>
                                    </p:set>
                                    <p:animEffect transition="in" filter="fade">
                                      <p:cBhvr>
                                        <p:cTn id="10" dur="500"/>
                                        <p:tgtEl>
                                          <p:spTgt spid="3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3" end="3"/>
                                            </p:txEl>
                                          </p:spTgt>
                                        </p:tgtEl>
                                        <p:attrNameLst>
                                          <p:attrName>style.visibility</p:attrName>
                                        </p:attrNameLst>
                                      </p:cBhvr>
                                      <p:to>
                                        <p:strVal val="visible"/>
                                      </p:to>
                                    </p:set>
                                    <p:animEffect transition="in" filter="fade">
                                      <p:cBhvr>
                                        <p:cTn id="13" dur="500"/>
                                        <p:tgtEl>
                                          <p:spTgt spid="3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xEl>
                                              <p:pRg st="4" end="4"/>
                                            </p:txEl>
                                          </p:spTgt>
                                        </p:tgtEl>
                                        <p:attrNameLst>
                                          <p:attrName>style.visibility</p:attrName>
                                        </p:attrNameLst>
                                      </p:cBhvr>
                                      <p:to>
                                        <p:strVal val="visible"/>
                                      </p:to>
                                    </p:set>
                                    <p:animEffect transition="in" filter="fade">
                                      <p:cBhvr>
                                        <p:cTn id="16" dur="500"/>
                                        <p:tgtEl>
                                          <p:spTgt spid="3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animEffect transition="in" filter="fade">
                                      <p:cBhvr>
                                        <p:cTn id="19" dur="500"/>
                                        <p:tgtEl>
                                          <p:spTgt spid="3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1345</TotalTime>
  <Words>1001</Words>
  <Application>Microsoft Office PowerPoint</Application>
  <PresentationFormat>Panorámica</PresentationFormat>
  <Paragraphs>52</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Constantia</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VIT</dc:creator>
  <cp:lastModifiedBy>Pablo Ramirez</cp:lastModifiedBy>
  <cp:revision>131</cp:revision>
  <dcterms:created xsi:type="dcterms:W3CDTF">2020-05-04T19:06:22Z</dcterms:created>
  <dcterms:modified xsi:type="dcterms:W3CDTF">2022-11-23T11:25:33Z</dcterms:modified>
</cp:coreProperties>
</file>