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2D28-6227-4532-A084-02B09C354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774558-1236-48C6-8025-A0C529A47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FB4BD-A81D-4934-85C8-A70987D1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50783-5039-4EC4-B24A-6D002163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36E54C-C89B-4DFC-9079-41D6924C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456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F9815-524A-4ADD-9536-9A0EF54F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944E68-3E25-4D4E-8CD5-26E29A33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4106DF-C624-4B2E-804E-2E402D41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7B882-460A-4792-BDCA-A72FA7CD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1980E-74A3-4383-BB2F-1994F8FE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85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D28C82-CB02-4DB1-A8F9-CF9B4AA02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032EF2-65C8-4D5B-AB17-01C15FB00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80D84-CCCD-4D5F-8C3F-A5FDCD46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8249F7-0E4E-4CF9-9457-06A8EEAC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55773-1558-4E95-8650-B8BB8269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5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61BA-30E0-48BA-8029-65700CB8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43D4FE-B568-4BFA-96A0-9DD4504E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F10FC4-4951-43C2-955F-544B0395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43F4B-5DD1-4A82-B8E4-2F8C8611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3A3FE2-59F1-4245-A05A-CE5A87ED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01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B3B3E-3A71-4F27-BCF2-2AF58C02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FBA12B-C0FF-4296-A192-A39C93D56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FDDD7-040A-438E-9E32-1FAF7855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109B1-2721-421E-94F7-EE589024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4014E-FDDD-462F-999E-C9116D4A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4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A261F-7D1E-4A8A-87FE-74A6B4A9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9F8098-E5E0-426F-B901-2D58873E6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AFE297-DB47-4808-8069-7CBA78DBF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BFC58C-6469-41AA-AB1D-B77F6805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DB4CE9-74C4-49A0-8CD9-B338F95E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8589D-BD3E-49A0-B4BA-5A3EF620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612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57056-01E2-4FE9-A512-DDFDEE88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6C52A0-D1D7-4C81-93F6-3D77BB306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C9A421-DE14-42C0-BCA1-316FF8C7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586F81-9B1B-45C9-A3DC-3B4E9748B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71BE85-A8E6-48F8-B15F-1B41A235C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330A01-5B26-4D47-BFFA-230217B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C4B75A-7F7D-49F7-B4E9-C637FF66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873FA9-C78E-485B-BCD8-1352B7B8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54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1E7DF-82F0-4591-9F71-6A65C551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13D6F-359C-4285-9D59-A87F2820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CC05DF-2A9A-43A0-9D32-57423945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1B535D-FBBA-4D73-829F-D57433C9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20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746223-9AA2-4AA1-AC73-0383D882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17B104-9A6C-4BF5-9873-80B0AEFA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A84EF0-8111-45F7-83EF-6CDD50F6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24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7B07D-84C2-4001-A84B-CF432D68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3DDDE-5A76-4AF3-A088-B237DC9D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BF41D-F498-4A8D-B7C3-6F6836DAA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8BB03F-8191-417E-9E25-2E173393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7C0A0-5549-4736-A0F2-6D61463E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6C0C0-9FB6-46C9-A9D0-C06A70A6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36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A4A88-094A-4C1B-B194-469B582B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265BBD-07FD-4893-9255-F6AD081D5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8E9733-206B-44DF-9415-5ADA993FA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5E37B8-DB99-4F16-9EF0-874F16F0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8529D2-E95B-43DD-9468-487C4E6F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7A0751-6551-4E01-A91A-21C5F9A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82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C832EC-D7EA-4A32-A67E-869DD839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B7D23-3261-4F97-B619-A2B04BD7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8CDD0-A8A7-4264-818F-24A8A14E2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5DA2-F707-4075-99DC-095441CB68DF}" type="datetimeFigureOut">
              <a:rPr lang="es-CL" smtClean="0"/>
              <a:t>25-03-2021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A2EB9B-A305-4378-AD90-E2704EAD0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9571A-02EB-48C9-80B6-B24A0B29B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DA5D-197A-48B2-BCEB-8CBA72B6A5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0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900970-85F2-498F-A59F-4E47858AB040}"/>
              </a:ext>
            </a:extLst>
          </p:cNvPr>
          <p:cNvSpPr txBox="1"/>
          <p:nvPr/>
        </p:nvSpPr>
        <p:spPr>
          <a:xfrm>
            <a:off x="92764" y="1258955"/>
            <a:ext cx="4094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LAS DROGAS           Y SUS EFECTOS</a:t>
            </a:r>
            <a:endParaRPr lang="es-CL" sz="54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2050" name="Picture 2" descr="Clasificación de las drogas - Escolar - ABC Color">
            <a:extLst>
              <a:ext uri="{FF2B5EF4-FFF2-40B4-BE49-F238E27FC236}">
                <a16:creationId xmlns:a16="http://schemas.microsoft.com/office/drawing/2014/main" id="{B2E3078A-5135-46DD-9EC7-E56F1CDF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47" y="1166191"/>
            <a:ext cx="7494664" cy="38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Factores de prevención ante el consumo de drogas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599313-3F98-4B03-BE15-184BA9AFB7CE}"/>
              </a:ext>
            </a:extLst>
          </p:cNvPr>
          <p:cNvSpPr txBox="1"/>
          <p:nvPr/>
        </p:nvSpPr>
        <p:spPr>
          <a:xfrm>
            <a:off x="291548" y="775012"/>
            <a:ext cx="1144987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Así como hay factores de riesgo, también hay factores que disminuyen la  probabilidad del consumo de drogas e invitan a tener un estilo de vida saludable. En Chile existen diversas campañas y estrategias de acción para prevenir el consumo de drogas, pero también existen muchas otras medidas que cada persona puede implementar para mantenerse lejos del mundo de las adicciones.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518898-52D8-42A8-80BB-AD81B3DD864E}"/>
              </a:ext>
            </a:extLst>
          </p:cNvPr>
          <p:cNvSpPr txBox="1"/>
          <p:nvPr/>
        </p:nvSpPr>
        <p:spPr>
          <a:xfrm>
            <a:off x="291547" y="2635963"/>
            <a:ext cx="848139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Informarse y conocer los efectos de las drogas.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Construir una imagen positiva de si mismo.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Compartir con buenos amigos y mantener la autonomía de nuestras decisiones.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Respetar las decisiones de los demás.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Tener confianza en nuestros familiares y personas cercanas para contarles lo que nos sucede.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Conocer el valor que tienen nuestra familia y amigos.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Desarrollar un estilo de vida saludable.</a:t>
            </a:r>
          </a:p>
        </p:txBody>
      </p:sp>
      <p:pic>
        <p:nvPicPr>
          <p:cNvPr id="7170" name="Picture 2" descr="Cómo prevenir el consumo de drogas">
            <a:extLst>
              <a:ext uri="{FF2B5EF4-FFF2-40B4-BE49-F238E27FC236}">
                <a16:creationId xmlns:a16="http://schemas.microsoft.com/office/drawing/2014/main" id="{98D7C2B2-05BC-44B2-8187-8F105072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84" y="22320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Familia, funciones y valor | La Vida en Familia">
            <a:extLst>
              <a:ext uri="{FF2B5EF4-FFF2-40B4-BE49-F238E27FC236}">
                <a16:creationId xmlns:a16="http://schemas.microsoft.com/office/drawing/2014/main" id="{9417A025-2AEC-4568-A071-F7D121C8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772" y="4625913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S FACTORES DE RIESGO Y PROTECCIÓN FRENTE A LAS ADICCIONES |">
            <a:extLst>
              <a:ext uri="{FF2B5EF4-FFF2-40B4-BE49-F238E27FC236}">
                <a16:creationId xmlns:a16="http://schemas.microsoft.com/office/drawing/2014/main" id="{6A63E4AC-AD98-4625-930D-FC918226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2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¿Qué son las drogas?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053695-7A11-4CFC-A372-E3648F478A26}"/>
              </a:ext>
            </a:extLst>
          </p:cNvPr>
          <p:cNvSpPr txBox="1"/>
          <p:nvPr/>
        </p:nvSpPr>
        <p:spPr>
          <a:xfrm>
            <a:off x="3723861" y="3165613"/>
            <a:ext cx="7938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Las drogas son sustancias que ocasionan efectos nocivos en la salud y además provocan cambios en el comportamiento y en el estado de ánimo. Cuando una persona consume alguna droga de forma reiterada y periódica, se habla de adicción a un padecimiento que afecta tanto a la persona como a quienes la rodean.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83F3F-9FF4-43FD-A1B8-D96D3CAB34AE}"/>
              </a:ext>
            </a:extLst>
          </p:cNvPr>
          <p:cNvSpPr txBox="1"/>
          <p:nvPr/>
        </p:nvSpPr>
        <p:spPr>
          <a:xfrm>
            <a:off x="291548" y="824828"/>
            <a:ext cx="7150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Sustancia que se utiliza con la intención de actuar sobre el sistema nervioso con el fin de potenciar el desarrollo físico o intelectual, de alterar el estado de ánimo o de experimentar nuevas sensaciones, y cuyo consumo reiterado puede crear dependencia o puede tener efectos secundarios indeseados.</a:t>
            </a:r>
            <a:endParaRPr lang="es-CL" sz="2200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Cuáles son las drogas legales que producen mayor adicción?">
            <a:extLst>
              <a:ext uri="{FF2B5EF4-FFF2-40B4-BE49-F238E27FC236}">
                <a16:creationId xmlns:a16="http://schemas.microsoft.com/office/drawing/2014/main" id="{1C8C409C-2969-41FB-92CB-D0ED801B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19" y="961790"/>
            <a:ext cx="3941693" cy="18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do tipo de drogas concepto - Descargar Vectores Gratis, Illustrator  Graficos, Plantillas Diseño">
            <a:extLst>
              <a:ext uri="{FF2B5EF4-FFF2-40B4-BE49-F238E27FC236}">
                <a16:creationId xmlns:a16="http://schemas.microsoft.com/office/drawing/2014/main" id="{A8A3BEEB-5303-422F-B432-340576213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5312" r="9711" b="16468"/>
          <a:stretch/>
        </p:blipFill>
        <p:spPr bwMode="auto">
          <a:xfrm>
            <a:off x="291548" y="3165613"/>
            <a:ext cx="3183172" cy="30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B2DB74D-55AE-4625-8B47-D6B9AD27E732}"/>
              </a:ext>
            </a:extLst>
          </p:cNvPr>
          <p:cNvSpPr txBox="1"/>
          <p:nvPr/>
        </p:nvSpPr>
        <p:spPr>
          <a:xfrm>
            <a:off x="3723861" y="5418599"/>
            <a:ext cx="79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entury" panose="02040604050505020304" pitchFamily="18" charset="0"/>
              </a:rPr>
              <a:t>TOLERANCIA         +        DEPENDENCIA         =             ADICCIÓN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93B43C-DFC2-4650-B586-68DA577AABCD}"/>
              </a:ext>
            </a:extLst>
          </p:cNvPr>
          <p:cNvSpPr txBox="1"/>
          <p:nvPr/>
        </p:nvSpPr>
        <p:spPr>
          <a:xfrm>
            <a:off x="3507850" y="5700172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entury" panose="02040604050505020304" pitchFamily="18" charset="0"/>
              </a:rPr>
              <a:t>(Costumbre del cuerpo a los efectos de la droga en el organismo)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6ECDE8-DDD8-4FF1-92A0-97DA605F9756}"/>
              </a:ext>
            </a:extLst>
          </p:cNvPr>
          <p:cNvSpPr txBox="1"/>
          <p:nvPr/>
        </p:nvSpPr>
        <p:spPr>
          <a:xfrm>
            <a:off x="6312011" y="5744052"/>
            <a:ext cx="281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entury" panose="02040604050505020304" pitchFamily="18" charset="0"/>
              </a:rPr>
              <a:t>(Necesidad de consumo. El organismo pide la sustancia para sentirse bien)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1C06538-8693-4D2C-AD9F-73C1EED2D831}"/>
              </a:ext>
            </a:extLst>
          </p:cNvPr>
          <p:cNvSpPr txBox="1"/>
          <p:nvPr/>
        </p:nvSpPr>
        <p:spPr>
          <a:xfrm>
            <a:off x="9300379" y="5735455"/>
            <a:ext cx="281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entury" panose="02040604050505020304" pitchFamily="18" charset="0"/>
              </a:rPr>
              <a:t>(Consumo frecuente y descontrolado a pesar de las consecuencias que causa)</a:t>
            </a:r>
          </a:p>
        </p:txBody>
      </p:sp>
    </p:spTree>
    <p:extLst>
      <p:ext uri="{BB962C8B-B14F-4D97-AF65-F5344CB8AC3E}">
        <p14:creationId xmlns:p14="http://schemas.microsoft.com/office/powerpoint/2010/main" val="4600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Clasificación de las drogas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0DDEC6-D587-4C30-BD42-28C6B66A6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9" t="32262" r="22717" b="28878"/>
          <a:stretch/>
        </p:blipFill>
        <p:spPr>
          <a:xfrm>
            <a:off x="1550504" y="1120050"/>
            <a:ext cx="9090991" cy="34739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075F2D-EE22-4049-B141-9FFDEAD26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00" t="38148" r="55923" b="36814"/>
          <a:stretch/>
        </p:blipFill>
        <p:spPr>
          <a:xfrm>
            <a:off x="4872110" y="4776696"/>
            <a:ext cx="2447778" cy="17162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9E015F-066F-4A7B-AED8-0E777D328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23" t="38353" r="58000" b="36404"/>
          <a:stretch/>
        </p:blipFill>
        <p:spPr>
          <a:xfrm>
            <a:off x="1808820" y="4776696"/>
            <a:ext cx="2264898" cy="17303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E3E884-DC76-471B-8976-B50FBBF9F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38" t="38353" r="53154" b="35172"/>
          <a:stretch/>
        </p:blipFill>
        <p:spPr>
          <a:xfrm>
            <a:off x="8118280" y="4830583"/>
            <a:ext cx="2475914" cy="18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CD9160-D5D5-476B-B50F-33C0A8B33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2" t="21114" r="25346" b="10134"/>
          <a:stretch/>
        </p:blipFill>
        <p:spPr>
          <a:xfrm>
            <a:off x="3996233" y="241852"/>
            <a:ext cx="7991655" cy="63742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82A37B-E5C5-41FC-AC17-64A47BB3D3D4}"/>
              </a:ext>
            </a:extLst>
          </p:cNvPr>
          <p:cNvSpPr txBox="1"/>
          <p:nvPr/>
        </p:nvSpPr>
        <p:spPr>
          <a:xfrm>
            <a:off x="0" y="2151727"/>
            <a:ext cx="4094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Algunos ejemplos de drogas y sus efectos</a:t>
            </a:r>
            <a:endParaRPr lang="es-CL" sz="40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Las drogas en Chile 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599313-3F98-4B03-BE15-184BA9AFB7CE}"/>
              </a:ext>
            </a:extLst>
          </p:cNvPr>
          <p:cNvSpPr txBox="1"/>
          <p:nvPr/>
        </p:nvSpPr>
        <p:spPr>
          <a:xfrm>
            <a:off x="291547" y="775012"/>
            <a:ext cx="11383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En Chile existen varios tipos de drogas, pero de acuerdo con la legalidad de su comercialización y consumo, se clasifican en:</a:t>
            </a:r>
          </a:p>
          <a:p>
            <a:pPr algn="just"/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Drogas </a:t>
            </a:r>
            <a:r>
              <a:rPr lang="es-ES" sz="2200" b="1" dirty="0">
                <a:latin typeface="Century" panose="02040604050505020304" pitchFamily="18" charset="0"/>
              </a:rPr>
              <a:t>lícitas o legales</a:t>
            </a:r>
            <a:r>
              <a:rPr lang="es-ES" sz="2200" dirty="0">
                <a:latin typeface="Century" panose="02040604050505020304" pitchFamily="18" charset="0"/>
              </a:rPr>
              <a:t>, cuyo consumo y comercialización se encuentran permitidos por la ley, por ejemplo, el alcohol y el tabaco.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Drogas </a:t>
            </a:r>
            <a:r>
              <a:rPr lang="es-ES" sz="2200" b="1" dirty="0">
                <a:latin typeface="Century" panose="02040604050505020304" pitchFamily="18" charset="0"/>
              </a:rPr>
              <a:t>ilícitas o ilegales</a:t>
            </a:r>
            <a:r>
              <a:rPr lang="es-ES" sz="2200" dirty="0">
                <a:latin typeface="Century" panose="02040604050505020304" pitchFamily="18" charset="0"/>
              </a:rPr>
              <a:t>, es decir, aquellas cuyo consumo y comercialización no están permitidos por ley, por ejemplo, la marihuana, la cocaína y la pasta base.</a:t>
            </a:r>
          </a:p>
        </p:txBody>
      </p:sp>
      <p:pic>
        <p:nvPicPr>
          <p:cNvPr id="1026" name="Picture 2" descr="Servicio Nacional para la Prevención y Rehabilitación del Consumo de Drogas  y Alcohol - Wikipedia, la enciclopedia libre">
            <a:extLst>
              <a:ext uri="{FF2B5EF4-FFF2-40B4-BE49-F238E27FC236}">
                <a16:creationId xmlns:a16="http://schemas.microsoft.com/office/drawing/2014/main" id="{A1C63AF7-753C-4E11-A555-BE887CC8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76" y="3620927"/>
            <a:ext cx="1980628" cy="17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da">
            <a:extLst>
              <a:ext uri="{FF2B5EF4-FFF2-40B4-BE49-F238E27FC236}">
                <a16:creationId xmlns:a16="http://schemas.microsoft.com/office/drawing/2014/main" id="{F3E77E95-6AB5-4267-83FA-3B764E936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1"/>
          <a:stretch/>
        </p:blipFill>
        <p:spPr bwMode="auto">
          <a:xfrm>
            <a:off x="8413561" y="5459100"/>
            <a:ext cx="3427828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4C55CDC-20DD-4492-9043-6D88AC522B42}"/>
              </a:ext>
            </a:extLst>
          </p:cNvPr>
          <p:cNvSpPr txBox="1"/>
          <p:nvPr/>
        </p:nvSpPr>
        <p:spPr>
          <a:xfrm>
            <a:off x="251790" y="3737524"/>
            <a:ext cx="78967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Para conocer el nivel de consumo de drogas en la población chilena, el </a:t>
            </a:r>
            <a:r>
              <a:rPr lang="es-ES" sz="2200" b="1" dirty="0">
                <a:latin typeface="Century" panose="02040604050505020304" pitchFamily="18" charset="0"/>
              </a:rPr>
              <a:t>Servicio  Nacional para la Prevención y Rehabilitación del Consumo de Drogas y Alcohol (SENDA) </a:t>
            </a:r>
            <a:r>
              <a:rPr lang="es-ES" sz="2200" dirty="0">
                <a:latin typeface="Century" panose="02040604050505020304" pitchFamily="18" charset="0"/>
              </a:rPr>
              <a:t>realiza diversos estudios que permiten tener una visión de la realidad del consumo de drogas en Chile con el fin de elaborar políticas de prevención y programas de rehabilitación e integración de las personas afectadas por la adicción a estas sustancias.</a:t>
            </a:r>
          </a:p>
        </p:txBody>
      </p:sp>
    </p:spTree>
    <p:extLst>
      <p:ext uri="{BB962C8B-B14F-4D97-AF65-F5344CB8AC3E}">
        <p14:creationId xmlns:p14="http://schemas.microsoft.com/office/powerpoint/2010/main" val="18369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Consecuencias del consumo de drogas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83F3F-9FF4-43FD-A1B8-D96D3CAB34AE}"/>
              </a:ext>
            </a:extLst>
          </p:cNvPr>
          <p:cNvSpPr txBox="1"/>
          <p:nvPr/>
        </p:nvSpPr>
        <p:spPr>
          <a:xfrm>
            <a:off x="291548" y="2086978"/>
            <a:ext cx="78320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Problemas familiares, relacionales y sociales:</a:t>
            </a:r>
            <a:r>
              <a:rPr lang="es-ES" sz="2200" dirty="0">
                <a:latin typeface="Century" panose="02040604050505020304" pitchFamily="18" charset="0"/>
              </a:rPr>
              <a:t> son bastante frecuentes independientemente del tipo de drogas que se consuman. Pudiendo perder amistades e incluso el trabajo.</a:t>
            </a:r>
          </a:p>
          <a:p>
            <a:pPr algn="just"/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Alteración del humor:</a:t>
            </a:r>
            <a:r>
              <a:rPr lang="es-ES" sz="2200" dirty="0">
                <a:latin typeface="Century" panose="02040604050505020304" pitchFamily="18" charset="0"/>
              </a:rPr>
              <a:t> destacable en las horas posteriores al consumo. A largo plazo la personalidad de muchas personas puede verse muy afectada.</a:t>
            </a:r>
          </a:p>
          <a:p>
            <a:pPr algn="just"/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Ansiedad e insomnio:</a:t>
            </a:r>
            <a:r>
              <a:rPr lang="es-ES" sz="2200" dirty="0">
                <a:latin typeface="Century" panose="02040604050505020304" pitchFamily="18" charset="0"/>
              </a:rPr>
              <a:t> es muy habitual para las personas que consumen drogas con frecuencia sufrir ansiedad y alteraciones del sueño. El éxtasis o la cocaína pueden generar ansiedad nocturna o pesadillas.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599313-3F98-4B03-BE15-184BA9AFB7CE}"/>
              </a:ext>
            </a:extLst>
          </p:cNvPr>
          <p:cNvSpPr txBox="1"/>
          <p:nvPr/>
        </p:nvSpPr>
        <p:spPr>
          <a:xfrm>
            <a:off x="291548" y="775012"/>
            <a:ext cx="114498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Las drogas modifican la actividad cerebral, alterando la conducta de quienes la consumen, lo que puede provocar daños a su salud y a su entorno. Entre las múltiples consecuencias que el consumo de estas sustancias pueden causar, se tiene:</a:t>
            </a:r>
          </a:p>
        </p:txBody>
      </p:sp>
      <p:pic>
        <p:nvPicPr>
          <p:cNvPr id="2050" name="Picture 2" descr="Problemas Familiares: ¿Cómo sanar a tu familia? | Martha_debayle | W Radio  Mexico">
            <a:extLst>
              <a:ext uri="{FF2B5EF4-FFF2-40B4-BE49-F238E27FC236}">
                <a16:creationId xmlns:a16="http://schemas.microsoft.com/office/drawing/2014/main" id="{00E4DAEF-8502-4DB5-8BFD-F1758E90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18" y="17515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 drogas">
            <a:extLst>
              <a:ext uri="{FF2B5EF4-FFF2-40B4-BE49-F238E27FC236}">
                <a16:creationId xmlns:a16="http://schemas.microsoft.com/office/drawing/2014/main" id="{DC198EEA-6F5E-4E68-9161-B60647B7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59" y="3332592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siedad e insomnio afectaron a cientos de personas la noche del sábado -  Noticias Locales, Policiacas, sobre México y el Mundo | El Sol de la Laguna  | Coahuila">
            <a:extLst>
              <a:ext uri="{FF2B5EF4-FFF2-40B4-BE49-F238E27FC236}">
                <a16:creationId xmlns:a16="http://schemas.microsoft.com/office/drawing/2014/main" id="{F33A9B86-305F-4FB7-85CB-6640E07D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3" y="489459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Consecuencias del consumo de drogas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83F3F-9FF4-43FD-A1B8-D96D3CAB34AE}"/>
              </a:ext>
            </a:extLst>
          </p:cNvPr>
          <p:cNvSpPr txBox="1"/>
          <p:nvPr/>
        </p:nvSpPr>
        <p:spPr>
          <a:xfrm>
            <a:off x="291547" y="824828"/>
            <a:ext cx="112113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Aislamiento: </a:t>
            </a:r>
            <a:r>
              <a:rPr lang="es-ES" sz="2200" dirty="0">
                <a:latin typeface="Century" panose="02040604050505020304" pitchFamily="18" charset="0"/>
              </a:rPr>
              <a:t>es una consecuencia directa del abuso de drogas. Los consumidores pueden llegar a vivir por y para la droga. De esta manera, dejan su higiene y apariencia física descuidadas.</a:t>
            </a:r>
          </a:p>
          <a:p>
            <a:pPr algn="just"/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Problemas respiratorios: </a:t>
            </a:r>
            <a:r>
              <a:rPr lang="es-ES" sz="2200" dirty="0">
                <a:latin typeface="Century" panose="02040604050505020304" pitchFamily="18" charset="0"/>
              </a:rPr>
              <a:t>los efectos secundarios de algunas sustancias incluyen dolores en pecho y pulmones o depresión respiratoria. Aumenta el riesgo de sufrir neumonía y serios problemas de salud pulmonar.</a:t>
            </a:r>
          </a:p>
          <a:p>
            <a:pPr algn="just"/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Desajustes neuroquímicos en el cerebro: </a:t>
            </a:r>
            <a:r>
              <a:rPr lang="es-ES" sz="2200" dirty="0">
                <a:latin typeface="Century" panose="02040604050505020304" pitchFamily="18" charset="0"/>
              </a:rPr>
              <a:t>con el consumo de drogas se producen cambios neuroquímicos y funcionales permanentes en el cerebro de los adictos. Por ello, se puede producir pérdida neuronal y problemas neurodegenerativos.</a:t>
            </a:r>
          </a:p>
        </p:txBody>
      </p:sp>
      <p:pic>
        <p:nvPicPr>
          <p:cNvPr id="3074" name="Picture 2" descr="La Sedronar realiza un estudio sobre aislamiento social y consumo de drogas">
            <a:extLst>
              <a:ext uri="{FF2B5EF4-FFF2-40B4-BE49-F238E27FC236}">
                <a16:creationId xmlns:a16="http://schemas.microsoft.com/office/drawing/2014/main" id="{D2ACE71D-A65D-4937-86D2-733ED50B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3" y="48656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lud bucal, ¿relacionada con problemas respiratorios? - ClikiSalud.net |  Fundación Carlos Slim">
            <a:extLst>
              <a:ext uri="{FF2B5EF4-FFF2-40B4-BE49-F238E27FC236}">
                <a16:creationId xmlns:a16="http://schemas.microsoft.com/office/drawing/2014/main" id="{21EB646A-7697-4211-9B38-CBA629D9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03" y="4865661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é pasa en el cerebro de una persona adicta a sustancias? |Psicodex">
            <a:extLst>
              <a:ext uri="{FF2B5EF4-FFF2-40B4-BE49-F238E27FC236}">
                <a16:creationId xmlns:a16="http://schemas.microsoft.com/office/drawing/2014/main" id="{42AECBE1-CFA7-4E83-8F14-E283639B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99" y="47180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Consecuencias del consumo de drogas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D83F3F-9FF4-43FD-A1B8-D96D3CAB34AE}"/>
              </a:ext>
            </a:extLst>
          </p:cNvPr>
          <p:cNvSpPr txBox="1"/>
          <p:nvPr/>
        </p:nvSpPr>
        <p:spPr>
          <a:xfrm>
            <a:off x="291548" y="824828"/>
            <a:ext cx="74609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Problemas cardiovasculares: </a:t>
            </a:r>
            <a:r>
              <a:rPr lang="es-ES" sz="2200" dirty="0">
                <a:latin typeface="Century" panose="02040604050505020304" pitchFamily="18" charset="0"/>
              </a:rPr>
              <a:t>las drogas alteran el funcionamiento normal del corazón. Se produce una variación de la presión arterial que puede conducir a ataques cardíacos, infecciones en los vasos sanguíneos y otros problemas cardiovasculares.</a:t>
            </a:r>
          </a:p>
          <a:p>
            <a:pPr algn="just"/>
            <a:endParaRPr lang="es-ES" sz="2200" dirty="0"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b="1" dirty="0">
                <a:latin typeface="Century" panose="02040604050505020304" pitchFamily="18" charset="0"/>
              </a:rPr>
              <a:t>Defectos en el embarazo: </a:t>
            </a:r>
            <a:r>
              <a:rPr lang="es-ES" sz="2200" dirty="0">
                <a:latin typeface="Century" panose="02040604050505020304" pitchFamily="18" charset="0"/>
              </a:rPr>
              <a:t>el abuso de sustancias psicoactivas deteriora la salud tanto de la madre como del niño. Por lo tanto, se relaciona con bebés prematuros y subdesarrollados, defectos de nacimiento y problemas de aprendizaje. entre otras consecuencias negativas.</a:t>
            </a:r>
            <a:endParaRPr lang="es-CL" sz="2200" dirty="0">
              <a:latin typeface="Century" panose="02040604050505020304" pitchFamily="18" charset="0"/>
            </a:endParaRPr>
          </a:p>
        </p:txBody>
      </p:sp>
      <p:pic>
        <p:nvPicPr>
          <p:cNvPr id="4098" name="Picture 2" descr="Tipos de enfermedades cardiovasculares |">
            <a:extLst>
              <a:ext uri="{FF2B5EF4-FFF2-40B4-BE49-F238E27FC236}">
                <a16:creationId xmlns:a16="http://schemas.microsoft.com/office/drawing/2014/main" id="{13B979E5-8D03-4A08-9E2B-D6C33702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02" y="1108124"/>
            <a:ext cx="38671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BFA5B5-ABDF-4C69-B4D2-46C1225B1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27" y="29023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507E46-DA52-4EF7-982A-ADB4644A6A03}"/>
              </a:ext>
            </a:extLst>
          </p:cNvPr>
          <p:cNvSpPr txBox="1"/>
          <p:nvPr/>
        </p:nvSpPr>
        <p:spPr>
          <a:xfrm>
            <a:off x="291548" y="251792"/>
            <a:ext cx="1164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Factores de riesgo ante el consumo de drogas</a:t>
            </a:r>
            <a:endParaRPr lang="es-CL" sz="2800" b="1" dirty="0">
              <a:solidFill>
                <a:srgbClr val="00206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599313-3F98-4B03-BE15-184BA9AFB7CE}"/>
              </a:ext>
            </a:extLst>
          </p:cNvPr>
          <p:cNvSpPr txBox="1"/>
          <p:nvPr/>
        </p:nvSpPr>
        <p:spPr>
          <a:xfrm>
            <a:off x="291548" y="775012"/>
            <a:ext cx="114498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Century" panose="02040604050505020304" pitchFamily="18" charset="0"/>
              </a:rPr>
              <a:t>Existen algunas situaciones que exponen más a una persona al consumo de drogas, y se conocen como factores de riesgo. </a:t>
            </a:r>
          </a:p>
          <a:p>
            <a:pPr algn="just"/>
            <a:r>
              <a:rPr lang="es-ES" sz="2200" dirty="0">
                <a:latin typeface="Century" panose="02040604050505020304" pitchFamily="18" charset="0"/>
              </a:rPr>
              <a:t>En nuestro entorno existen factores que favorecen el consumo de algunas drogas. Sin embargo, la decisión es personal y dependerá de la actitud que tenga la persona ante la oferta de drogas y del conocimiento acerca de las consecuencias que esta acción implica. Conozcamos algunos factores de riesgo: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518898-52D8-42A8-80BB-AD81B3DD864E}"/>
              </a:ext>
            </a:extLst>
          </p:cNvPr>
          <p:cNvSpPr txBox="1"/>
          <p:nvPr/>
        </p:nvSpPr>
        <p:spPr>
          <a:xfrm>
            <a:off x="291547" y="3033525"/>
            <a:ext cx="6957391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Uso de drogas por el grupo de amigos / influencia de personas cercanas.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Baja noción del riesgo del consumo de drogas.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Conflictos familiares / falta de buena comunicación en la familia.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Familiares que consumen drogas.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Disponibilidad de drogas en el colegio.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200" dirty="0">
                <a:latin typeface="Century" panose="02040604050505020304" pitchFamily="18" charset="0"/>
              </a:rPr>
              <a:t>Mala percepción d si mismo / baja autoestima.</a:t>
            </a:r>
          </a:p>
        </p:txBody>
      </p:sp>
      <p:pic>
        <p:nvPicPr>
          <p:cNvPr id="6148" name="Picture 4" descr="Cómo superar la baja autoestima - La mente es maravillosa">
            <a:extLst>
              <a:ext uri="{FF2B5EF4-FFF2-40B4-BE49-F238E27FC236}">
                <a16:creationId xmlns:a16="http://schemas.microsoft.com/office/drawing/2014/main" id="{F01C4DE1-5764-4F06-93F7-D9435BD6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81" y="4818629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onsejos para prevenir el consumo de drogas en jóvenes">
            <a:extLst>
              <a:ext uri="{FF2B5EF4-FFF2-40B4-BE49-F238E27FC236}">
                <a16:creationId xmlns:a16="http://schemas.microsoft.com/office/drawing/2014/main" id="{3219069D-0BE0-4801-9262-F1E8160CC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44" y="2898670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940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pablor.ramirezn@gmail.com</dc:creator>
  <cp:lastModifiedBy>pablor.ramirezn@gmail.com</cp:lastModifiedBy>
  <cp:revision>38</cp:revision>
  <dcterms:created xsi:type="dcterms:W3CDTF">2021-03-15T22:15:56Z</dcterms:created>
  <dcterms:modified xsi:type="dcterms:W3CDTF">2021-03-25T12:37:26Z</dcterms:modified>
</cp:coreProperties>
</file>