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A536B-EBF4-476B-97AB-BDE94F4C5AAD}"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9A1CAB2B-DAF8-46B2-A42D-D1E9B4818910}">
      <dgm:prSet phldrT="[Texto]"/>
      <dgm:spPr/>
      <dgm:t>
        <a:bodyPr/>
        <a:lstStyle/>
        <a:p>
          <a:r>
            <a:rPr lang="es-ES" dirty="0" smtClean="0"/>
            <a:t>TIPOS DE CÉLULAS</a:t>
          </a:r>
          <a:endParaRPr lang="es-ES" dirty="0"/>
        </a:p>
      </dgm:t>
    </dgm:pt>
    <dgm:pt modelId="{8B1D3A73-716D-4FD3-B9E0-4EE3C5AF4EDF}" type="parTrans" cxnId="{F85C4994-0DFC-4EB0-8EE8-9236D788D31D}">
      <dgm:prSet/>
      <dgm:spPr/>
      <dgm:t>
        <a:bodyPr/>
        <a:lstStyle/>
        <a:p>
          <a:endParaRPr lang="es-ES"/>
        </a:p>
      </dgm:t>
    </dgm:pt>
    <dgm:pt modelId="{66485167-42A3-4777-B8AB-11B98E38AC4C}" type="sibTrans" cxnId="{F85C4994-0DFC-4EB0-8EE8-9236D788D31D}">
      <dgm:prSet/>
      <dgm:spPr/>
      <dgm:t>
        <a:bodyPr/>
        <a:lstStyle/>
        <a:p>
          <a:endParaRPr lang="es-ES"/>
        </a:p>
      </dgm:t>
    </dgm:pt>
    <dgm:pt modelId="{476E7D52-496B-44B1-9FD7-A7C02FD56424}">
      <dgm:prSet phldrT="[Texto]"/>
      <dgm:spPr/>
      <dgm:t>
        <a:bodyPr/>
        <a:lstStyle/>
        <a:p>
          <a:r>
            <a:rPr lang="es-ES" dirty="0" smtClean="0"/>
            <a:t>CÉLULA PROCARIONTE</a:t>
          </a:r>
          <a:endParaRPr lang="es-ES" dirty="0"/>
        </a:p>
      </dgm:t>
    </dgm:pt>
    <dgm:pt modelId="{24B66AB1-6BCB-4D70-BB50-C2D72686900E}" type="parTrans" cxnId="{1A700AC1-B219-4774-AE32-7BC684B1DF3E}">
      <dgm:prSet/>
      <dgm:spPr/>
      <dgm:t>
        <a:bodyPr/>
        <a:lstStyle/>
        <a:p>
          <a:endParaRPr lang="es-ES"/>
        </a:p>
      </dgm:t>
    </dgm:pt>
    <dgm:pt modelId="{4DC9303B-C7EA-4988-B5AE-EF506FF1C9BD}" type="sibTrans" cxnId="{1A700AC1-B219-4774-AE32-7BC684B1DF3E}">
      <dgm:prSet/>
      <dgm:spPr/>
      <dgm:t>
        <a:bodyPr/>
        <a:lstStyle/>
        <a:p>
          <a:endParaRPr lang="es-ES"/>
        </a:p>
      </dgm:t>
    </dgm:pt>
    <dgm:pt modelId="{10911E5C-C2AC-42F9-BE22-5C41D97C0BF7}">
      <dgm:prSet phldrT="[Texto]"/>
      <dgm:spPr/>
      <dgm:t>
        <a:bodyPr/>
        <a:lstStyle/>
        <a:p>
          <a:r>
            <a:rPr lang="es-ES" dirty="0" smtClean="0"/>
            <a:t>CÉLULA EUCARIONTE</a:t>
          </a:r>
          <a:endParaRPr lang="es-ES" dirty="0"/>
        </a:p>
      </dgm:t>
    </dgm:pt>
    <dgm:pt modelId="{277FF53B-24AE-44E1-BEBB-A3905BE34B5E}" type="parTrans" cxnId="{6D77428F-E064-4C7E-B450-0D05005D871E}">
      <dgm:prSet/>
      <dgm:spPr/>
      <dgm:t>
        <a:bodyPr/>
        <a:lstStyle/>
        <a:p>
          <a:endParaRPr lang="es-ES"/>
        </a:p>
      </dgm:t>
    </dgm:pt>
    <dgm:pt modelId="{2E4382E0-22AF-4CCC-ACCD-878B38BE2F4A}" type="sibTrans" cxnId="{6D77428F-E064-4C7E-B450-0D05005D871E}">
      <dgm:prSet/>
      <dgm:spPr/>
      <dgm:t>
        <a:bodyPr/>
        <a:lstStyle/>
        <a:p>
          <a:endParaRPr lang="es-ES"/>
        </a:p>
      </dgm:t>
    </dgm:pt>
    <dgm:pt modelId="{96F5E191-39F1-4B73-9A9B-6C7DCF9CB468}">
      <dgm:prSet phldrT="[Texto]"/>
      <dgm:spPr/>
      <dgm:t>
        <a:bodyPr/>
        <a:lstStyle/>
        <a:p>
          <a:r>
            <a:rPr lang="es-ES" dirty="0" smtClean="0"/>
            <a:t>EUCARIONTE ANIMAL</a:t>
          </a:r>
          <a:endParaRPr lang="es-ES" dirty="0"/>
        </a:p>
      </dgm:t>
    </dgm:pt>
    <dgm:pt modelId="{6834BE21-F15A-461C-8A7B-637D1481E5C9}" type="parTrans" cxnId="{98E4C3F8-E56A-4ED1-9DD9-EA78CF8718F3}">
      <dgm:prSet/>
      <dgm:spPr/>
      <dgm:t>
        <a:bodyPr/>
        <a:lstStyle/>
        <a:p>
          <a:endParaRPr lang="es-ES"/>
        </a:p>
      </dgm:t>
    </dgm:pt>
    <dgm:pt modelId="{96113BF9-6633-4C74-9110-8DE025E6C49D}" type="sibTrans" cxnId="{98E4C3F8-E56A-4ED1-9DD9-EA78CF8718F3}">
      <dgm:prSet/>
      <dgm:spPr/>
      <dgm:t>
        <a:bodyPr/>
        <a:lstStyle/>
        <a:p>
          <a:endParaRPr lang="es-ES"/>
        </a:p>
      </dgm:t>
    </dgm:pt>
    <dgm:pt modelId="{AB4AA04A-7DBE-4DA3-9B65-0495A6B322FF}">
      <dgm:prSet phldrT="[Texto]"/>
      <dgm:spPr/>
      <dgm:t>
        <a:bodyPr/>
        <a:lstStyle/>
        <a:p>
          <a:r>
            <a:rPr lang="es-ES" dirty="0" smtClean="0"/>
            <a:t>EUCARIONTE VEGETAL</a:t>
          </a:r>
          <a:endParaRPr lang="es-ES" dirty="0"/>
        </a:p>
      </dgm:t>
    </dgm:pt>
    <dgm:pt modelId="{7C636A3F-27AA-419C-A75C-B61B2199E100}" type="parTrans" cxnId="{4F8A1B41-D515-4932-818E-3D71F61FF199}">
      <dgm:prSet/>
      <dgm:spPr/>
      <dgm:t>
        <a:bodyPr/>
        <a:lstStyle/>
        <a:p>
          <a:endParaRPr lang="es-ES"/>
        </a:p>
      </dgm:t>
    </dgm:pt>
    <dgm:pt modelId="{11DFF3BF-B023-4424-A5B1-43A2D0540B9E}" type="sibTrans" cxnId="{4F8A1B41-D515-4932-818E-3D71F61FF199}">
      <dgm:prSet/>
      <dgm:spPr/>
      <dgm:t>
        <a:bodyPr/>
        <a:lstStyle/>
        <a:p>
          <a:endParaRPr lang="es-ES"/>
        </a:p>
      </dgm:t>
    </dgm:pt>
    <dgm:pt modelId="{3F3CB78A-BF10-4E16-9DF2-12EE5D1F63F7}" type="pres">
      <dgm:prSet presAssocID="{A32A536B-EBF4-476B-97AB-BDE94F4C5AAD}" presName="diagram" presStyleCnt="0">
        <dgm:presLayoutVars>
          <dgm:chPref val="1"/>
          <dgm:dir/>
          <dgm:animOne val="branch"/>
          <dgm:animLvl val="lvl"/>
          <dgm:resizeHandles val="exact"/>
        </dgm:presLayoutVars>
      </dgm:prSet>
      <dgm:spPr/>
      <dgm:t>
        <a:bodyPr/>
        <a:lstStyle/>
        <a:p>
          <a:endParaRPr lang="es-ES"/>
        </a:p>
      </dgm:t>
    </dgm:pt>
    <dgm:pt modelId="{BFDF459C-34BD-4D8F-BBE7-8ADDDD72681B}" type="pres">
      <dgm:prSet presAssocID="{9A1CAB2B-DAF8-46B2-A42D-D1E9B4818910}" presName="root1" presStyleCnt="0"/>
      <dgm:spPr/>
    </dgm:pt>
    <dgm:pt modelId="{1FA470FC-827D-4E63-A201-E7490FAC6299}" type="pres">
      <dgm:prSet presAssocID="{9A1CAB2B-DAF8-46B2-A42D-D1E9B4818910}" presName="LevelOneTextNode" presStyleLbl="node0" presStyleIdx="0" presStyleCnt="1">
        <dgm:presLayoutVars>
          <dgm:chPref val="3"/>
        </dgm:presLayoutVars>
      </dgm:prSet>
      <dgm:spPr/>
      <dgm:t>
        <a:bodyPr/>
        <a:lstStyle/>
        <a:p>
          <a:endParaRPr lang="es-ES"/>
        </a:p>
      </dgm:t>
    </dgm:pt>
    <dgm:pt modelId="{F2F03729-A6D1-49F5-AB8E-CC4543587B15}" type="pres">
      <dgm:prSet presAssocID="{9A1CAB2B-DAF8-46B2-A42D-D1E9B4818910}" presName="level2hierChild" presStyleCnt="0"/>
      <dgm:spPr/>
    </dgm:pt>
    <dgm:pt modelId="{4606203E-4EC9-4EB7-AE6A-D6928A56AF7C}" type="pres">
      <dgm:prSet presAssocID="{24B66AB1-6BCB-4D70-BB50-C2D72686900E}" presName="conn2-1" presStyleLbl="parChTrans1D2" presStyleIdx="0" presStyleCnt="2"/>
      <dgm:spPr/>
      <dgm:t>
        <a:bodyPr/>
        <a:lstStyle/>
        <a:p>
          <a:endParaRPr lang="es-ES"/>
        </a:p>
      </dgm:t>
    </dgm:pt>
    <dgm:pt modelId="{02575290-DA20-48A8-8314-8E50F2BEE7A7}" type="pres">
      <dgm:prSet presAssocID="{24B66AB1-6BCB-4D70-BB50-C2D72686900E}" presName="connTx" presStyleLbl="parChTrans1D2" presStyleIdx="0" presStyleCnt="2"/>
      <dgm:spPr/>
      <dgm:t>
        <a:bodyPr/>
        <a:lstStyle/>
        <a:p>
          <a:endParaRPr lang="es-ES"/>
        </a:p>
      </dgm:t>
    </dgm:pt>
    <dgm:pt modelId="{3B80EBA3-DD33-45FA-AEC7-B89CA0B1CD10}" type="pres">
      <dgm:prSet presAssocID="{476E7D52-496B-44B1-9FD7-A7C02FD56424}" presName="root2" presStyleCnt="0"/>
      <dgm:spPr/>
    </dgm:pt>
    <dgm:pt modelId="{3835EF02-E7F4-452B-83FB-872790ED20B0}" type="pres">
      <dgm:prSet presAssocID="{476E7D52-496B-44B1-9FD7-A7C02FD56424}" presName="LevelTwoTextNode" presStyleLbl="node2" presStyleIdx="0" presStyleCnt="2">
        <dgm:presLayoutVars>
          <dgm:chPref val="3"/>
        </dgm:presLayoutVars>
      </dgm:prSet>
      <dgm:spPr/>
      <dgm:t>
        <a:bodyPr/>
        <a:lstStyle/>
        <a:p>
          <a:endParaRPr lang="es-ES"/>
        </a:p>
      </dgm:t>
    </dgm:pt>
    <dgm:pt modelId="{89A7B92E-664A-4DB4-90CD-D0AFB62C9009}" type="pres">
      <dgm:prSet presAssocID="{476E7D52-496B-44B1-9FD7-A7C02FD56424}" presName="level3hierChild" presStyleCnt="0"/>
      <dgm:spPr/>
    </dgm:pt>
    <dgm:pt modelId="{620C605F-2EA8-48D4-A79F-C0D476CBCD21}" type="pres">
      <dgm:prSet presAssocID="{277FF53B-24AE-44E1-BEBB-A3905BE34B5E}" presName="conn2-1" presStyleLbl="parChTrans1D2" presStyleIdx="1" presStyleCnt="2"/>
      <dgm:spPr/>
      <dgm:t>
        <a:bodyPr/>
        <a:lstStyle/>
        <a:p>
          <a:endParaRPr lang="es-ES"/>
        </a:p>
      </dgm:t>
    </dgm:pt>
    <dgm:pt modelId="{901537F4-B809-4438-9299-7B15F6117490}" type="pres">
      <dgm:prSet presAssocID="{277FF53B-24AE-44E1-BEBB-A3905BE34B5E}" presName="connTx" presStyleLbl="parChTrans1D2" presStyleIdx="1" presStyleCnt="2"/>
      <dgm:spPr/>
      <dgm:t>
        <a:bodyPr/>
        <a:lstStyle/>
        <a:p>
          <a:endParaRPr lang="es-ES"/>
        </a:p>
      </dgm:t>
    </dgm:pt>
    <dgm:pt modelId="{EA7B3FBC-1EC0-4691-9401-75E8F9DFCC8C}" type="pres">
      <dgm:prSet presAssocID="{10911E5C-C2AC-42F9-BE22-5C41D97C0BF7}" presName="root2" presStyleCnt="0"/>
      <dgm:spPr/>
    </dgm:pt>
    <dgm:pt modelId="{0938E920-B366-483D-98FB-B5DC86F85ACB}" type="pres">
      <dgm:prSet presAssocID="{10911E5C-C2AC-42F9-BE22-5C41D97C0BF7}" presName="LevelTwoTextNode" presStyleLbl="node2" presStyleIdx="1" presStyleCnt="2">
        <dgm:presLayoutVars>
          <dgm:chPref val="3"/>
        </dgm:presLayoutVars>
      </dgm:prSet>
      <dgm:spPr/>
      <dgm:t>
        <a:bodyPr/>
        <a:lstStyle/>
        <a:p>
          <a:endParaRPr lang="es-ES"/>
        </a:p>
      </dgm:t>
    </dgm:pt>
    <dgm:pt modelId="{CBE4020D-52D1-4FB5-933E-CA5A9A7AAB28}" type="pres">
      <dgm:prSet presAssocID="{10911E5C-C2AC-42F9-BE22-5C41D97C0BF7}" presName="level3hierChild" presStyleCnt="0"/>
      <dgm:spPr/>
    </dgm:pt>
    <dgm:pt modelId="{34A87411-5D02-4A5A-9A9D-0042DF8219B2}" type="pres">
      <dgm:prSet presAssocID="{6834BE21-F15A-461C-8A7B-637D1481E5C9}" presName="conn2-1" presStyleLbl="parChTrans1D3" presStyleIdx="0" presStyleCnt="2"/>
      <dgm:spPr/>
      <dgm:t>
        <a:bodyPr/>
        <a:lstStyle/>
        <a:p>
          <a:endParaRPr lang="es-ES"/>
        </a:p>
      </dgm:t>
    </dgm:pt>
    <dgm:pt modelId="{C26AB4D1-EFE5-4CD2-8108-B1167B93256E}" type="pres">
      <dgm:prSet presAssocID="{6834BE21-F15A-461C-8A7B-637D1481E5C9}" presName="connTx" presStyleLbl="parChTrans1D3" presStyleIdx="0" presStyleCnt="2"/>
      <dgm:spPr/>
      <dgm:t>
        <a:bodyPr/>
        <a:lstStyle/>
        <a:p>
          <a:endParaRPr lang="es-ES"/>
        </a:p>
      </dgm:t>
    </dgm:pt>
    <dgm:pt modelId="{C0DA69EB-DD80-41C9-BD77-FDA4B7D5BB1F}" type="pres">
      <dgm:prSet presAssocID="{96F5E191-39F1-4B73-9A9B-6C7DCF9CB468}" presName="root2" presStyleCnt="0"/>
      <dgm:spPr/>
    </dgm:pt>
    <dgm:pt modelId="{EA988956-691D-4AA4-823C-50E724ABB3B1}" type="pres">
      <dgm:prSet presAssocID="{96F5E191-39F1-4B73-9A9B-6C7DCF9CB468}" presName="LevelTwoTextNode" presStyleLbl="node3" presStyleIdx="0" presStyleCnt="2">
        <dgm:presLayoutVars>
          <dgm:chPref val="3"/>
        </dgm:presLayoutVars>
      </dgm:prSet>
      <dgm:spPr/>
      <dgm:t>
        <a:bodyPr/>
        <a:lstStyle/>
        <a:p>
          <a:endParaRPr lang="es-ES"/>
        </a:p>
      </dgm:t>
    </dgm:pt>
    <dgm:pt modelId="{56800DC1-BB83-4B45-AB62-841809150D22}" type="pres">
      <dgm:prSet presAssocID="{96F5E191-39F1-4B73-9A9B-6C7DCF9CB468}" presName="level3hierChild" presStyleCnt="0"/>
      <dgm:spPr/>
    </dgm:pt>
    <dgm:pt modelId="{CED64042-2BFB-4215-B13B-39721DD9995B}" type="pres">
      <dgm:prSet presAssocID="{7C636A3F-27AA-419C-A75C-B61B2199E100}" presName="conn2-1" presStyleLbl="parChTrans1D3" presStyleIdx="1" presStyleCnt="2"/>
      <dgm:spPr/>
      <dgm:t>
        <a:bodyPr/>
        <a:lstStyle/>
        <a:p>
          <a:endParaRPr lang="es-ES"/>
        </a:p>
      </dgm:t>
    </dgm:pt>
    <dgm:pt modelId="{EC08BA53-F01F-46D0-AF4B-A5E6A0791697}" type="pres">
      <dgm:prSet presAssocID="{7C636A3F-27AA-419C-A75C-B61B2199E100}" presName="connTx" presStyleLbl="parChTrans1D3" presStyleIdx="1" presStyleCnt="2"/>
      <dgm:spPr/>
      <dgm:t>
        <a:bodyPr/>
        <a:lstStyle/>
        <a:p>
          <a:endParaRPr lang="es-ES"/>
        </a:p>
      </dgm:t>
    </dgm:pt>
    <dgm:pt modelId="{6D30E947-EE4C-459F-836A-D75EB2B1AC1B}" type="pres">
      <dgm:prSet presAssocID="{AB4AA04A-7DBE-4DA3-9B65-0495A6B322FF}" presName="root2" presStyleCnt="0"/>
      <dgm:spPr/>
    </dgm:pt>
    <dgm:pt modelId="{8F797356-6DC8-4A72-BAAB-7D98A9AF1962}" type="pres">
      <dgm:prSet presAssocID="{AB4AA04A-7DBE-4DA3-9B65-0495A6B322FF}" presName="LevelTwoTextNode" presStyleLbl="node3" presStyleIdx="1" presStyleCnt="2">
        <dgm:presLayoutVars>
          <dgm:chPref val="3"/>
        </dgm:presLayoutVars>
      </dgm:prSet>
      <dgm:spPr/>
      <dgm:t>
        <a:bodyPr/>
        <a:lstStyle/>
        <a:p>
          <a:endParaRPr lang="es-ES"/>
        </a:p>
      </dgm:t>
    </dgm:pt>
    <dgm:pt modelId="{4D65CC6B-D907-4CE6-987F-593672C6702D}" type="pres">
      <dgm:prSet presAssocID="{AB4AA04A-7DBE-4DA3-9B65-0495A6B322FF}" presName="level3hierChild" presStyleCnt="0"/>
      <dgm:spPr/>
    </dgm:pt>
  </dgm:ptLst>
  <dgm:cxnLst>
    <dgm:cxn modelId="{0F0A7A44-61D2-461F-A722-C04068BE7376}" type="presOf" srcId="{96F5E191-39F1-4B73-9A9B-6C7DCF9CB468}" destId="{EA988956-691D-4AA4-823C-50E724ABB3B1}" srcOrd="0" destOrd="0" presId="urn:microsoft.com/office/officeart/2005/8/layout/hierarchy2"/>
    <dgm:cxn modelId="{6D77428F-E064-4C7E-B450-0D05005D871E}" srcId="{9A1CAB2B-DAF8-46B2-A42D-D1E9B4818910}" destId="{10911E5C-C2AC-42F9-BE22-5C41D97C0BF7}" srcOrd="1" destOrd="0" parTransId="{277FF53B-24AE-44E1-BEBB-A3905BE34B5E}" sibTransId="{2E4382E0-22AF-4CCC-ACCD-878B38BE2F4A}"/>
    <dgm:cxn modelId="{44388AAA-E8CA-4070-9A52-429E77F5B595}" type="presOf" srcId="{10911E5C-C2AC-42F9-BE22-5C41D97C0BF7}" destId="{0938E920-B366-483D-98FB-B5DC86F85ACB}" srcOrd="0" destOrd="0" presId="urn:microsoft.com/office/officeart/2005/8/layout/hierarchy2"/>
    <dgm:cxn modelId="{4F8A1B41-D515-4932-818E-3D71F61FF199}" srcId="{10911E5C-C2AC-42F9-BE22-5C41D97C0BF7}" destId="{AB4AA04A-7DBE-4DA3-9B65-0495A6B322FF}" srcOrd="1" destOrd="0" parTransId="{7C636A3F-27AA-419C-A75C-B61B2199E100}" sibTransId="{11DFF3BF-B023-4424-A5B1-43A2D0540B9E}"/>
    <dgm:cxn modelId="{62F702A2-1A72-421B-B801-881DFCA92DD8}" type="presOf" srcId="{24B66AB1-6BCB-4D70-BB50-C2D72686900E}" destId="{4606203E-4EC9-4EB7-AE6A-D6928A56AF7C}" srcOrd="0" destOrd="0" presId="urn:microsoft.com/office/officeart/2005/8/layout/hierarchy2"/>
    <dgm:cxn modelId="{F85C4994-0DFC-4EB0-8EE8-9236D788D31D}" srcId="{A32A536B-EBF4-476B-97AB-BDE94F4C5AAD}" destId="{9A1CAB2B-DAF8-46B2-A42D-D1E9B4818910}" srcOrd="0" destOrd="0" parTransId="{8B1D3A73-716D-4FD3-B9E0-4EE3C5AF4EDF}" sibTransId="{66485167-42A3-4777-B8AB-11B98E38AC4C}"/>
    <dgm:cxn modelId="{2C3AEF3C-38AD-40C9-AB73-FAFF1C368D04}" type="presOf" srcId="{277FF53B-24AE-44E1-BEBB-A3905BE34B5E}" destId="{901537F4-B809-4438-9299-7B15F6117490}" srcOrd="1" destOrd="0" presId="urn:microsoft.com/office/officeart/2005/8/layout/hierarchy2"/>
    <dgm:cxn modelId="{6796401E-24BB-4A19-98B8-E96EDE3D8765}" type="presOf" srcId="{A32A536B-EBF4-476B-97AB-BDE94F4C5AAD}" destId="{3F3CB78A-BF10-4E16-9DF2-12EE5D1F63F7}" srcOrd="0" destOrd="0" presId="urn:microsoft.com/office/officeart/2005/8/layout/hierarchy2"/>
    <dgm:cxn modelId="{72AEA636-8E77-490A-B2E7-93B9A5551BA9}" type="presOf" srcId="{9A1CAB2B-DAF8-46B2-A42D-D1E9B4818910}" destId="{1FA470FC-827D-4E63-A201-E7490FAC6299}" srcOrd="0" destOrd="0" presId="urn:microsoft.com/office/officeart/2005/8/layout/hierarchy2"/>
    <dgm:cxn modelId="{F1ED8C50-B289-4D38-831B-2D0120C892CB}" type="presOf" srcId="{6834BE21-F15A-461C-8A7B-637D1481E5C9}" destId="{34A87411-5D02-4A5A-9A9D-0042DF8219B2}" srcOrd="0" destOrd="0" presId="urn:microsoft.com/office/officeart/2005/8/layout/hierarchy2"/>
    <dgm:cxn modelId="{1A700AC1-B219-4774-AE32-7BC684B1DF3E}" srcId="{9A1CAB2B-DAF8-46B2-A42D-D1E9B4818910}" destId="{476E7D52-496B-44B1-9FD7-A7C02FD56424}" srcOrd="0" destOrd="0" parTransId="{24B66AB1-6BCB-4D70-BB50-C2D72686900E}" sibTransId="{4DC9303B-C7EA-4988-B5AE-EF506FF1C9BD}"/>
    <dgm:cxn modelId="{98E4C3F8-E56A-4ED1-9DD9-EA78CF8718F3}" srcId="{10911E5C-C2AC-42F9-BE22-5C41D97C0BF7}" destId="{96F5E191-39F1-4B73-9A9B-6C7DCF9CB468}" srcOrd="0" destOrd="0" parTransId="{6834BE21-F15A-461C-8A7B-637D1481E5C9}" sibTransId="{96113BF9-6633-4C74-9110-8DE025E6C49D}"/>
    <dgm:cxn modelId="{B925C3A1-B62D-4AC6-AA75-2CDE9922C46E}" type="presOf" srcId="{6834BE21-F15A-461C-8A7B-637D1481E5C9}" destId="{C26AB4D1-EFE5-4CD2-8108-B1167B93256E}" srcOrd="1" destOrd="0" presId="urn:microsoft.com/office/officeart/2005/8/layout/hierarchy2"/>
    <dgm:cxn modelId="{E4F26334-09EF-41DF-8CA4-B7E075B128D0}" type="presOf" srcId="{24B66AB1-6BCB-4D70-BB50-C2D72686900E}" destId="{02575290-DA20-48A8-8314-8E50F2BEE7A7}" srcOrd="1" destOrd="0" presId="urn:microsoft.com/office/officeart/2005/8/layout/hierarchy2"/>
    <dgm:cxn modelId="{8308CBA5-A647-4161-AE42-B3A287C9B0AF}" type="presOf" srcId="{7C636A3F-27AA-419C-A75C-B61B2199E100}" destId="{EC08BA53-F01F-46D0-AF4B-A5E6A0791697}" srcOrd="1" destOrd="0" presId="urn:microsoft.com/office/officeart/2005/8/layout/hierarchy2"/>
    <dgm:cxn modelId="{B9EFD2CD-B184-43A2-AAA7-25C86E04F335}" type="presOf" srcId="{7C636A3F-27AA-419C-A75C-B61B2199E100}" destId="{CED64042-2BFB-4215-B13B-39721DD9995B}" srcOrd="0" destOrd="0" presId="urn:microsoft.com/office/officeart/2005/8/layout/hierarchy2"/>
    <dgm:cxn modelId="{6D0CB6C0-ACB7-4574-99BA-E3811D0FB2CC}" type="presOf" srcId="{277FF53B-24AE-44E1-BEBB-A3905BE34B5E}" destId="{620C605F-2EA8-48D4-A79F-C0D476CBCD21}" srcOrd="0" destOrd="0" presId="urn:microsoft.com/office/officeart/2005/8/layout/hierarchy2"/>
    <dgm:cxn modelId="{54D695EC-34B0-45BE-9486-91934F1AE2A8}" type="presOf" srcId="{476E7D52-496B-44B1-9FD7-A7C02FD56424}" destId="{3835EF02-E7F4-452B-83FB-872790ED20B0}" srcOrd="0" destOrd="0" presId="urn:microsoft.com/office/officeart/2005/8/layout/hierarchy2"/>
    <dgm:cxn modelId="{61982F84-F5B5-42AE-9F7F-7735A7214CC4}" type="presOf" srcId="{AB4AA04A-7DBE-4DA3-9B65-0495A6B322FF}" destId="{8F797356-6DC8-4A72-BAAB-7D98A9AF1962}" srcOrd="0" destOrd="0" presId="urn:microsoft.com/office/officeart/2005/8/layout/hierarchy2"/>
    <dgm:cxn modelId="{A28910BA-99DC-4E5A-A602-A6F80ECB9930}" type="presParOf" srcId="{3F3CB78A-BF10-4E16-9DF2-12EE5D1F63F7}" destId="{BFDF459C-34BD-4D8F-BBE7-8ADDDD72681B}" srcOrd="0" destOrd="0" presId="urn:microsoft.com/office/officeart/2005/8/layout/hierarchy2"/>
    <dgm:cxn modelId="{4A2F041F-41FC-43C7-B506-1922E25058C2}" type="presParOf" srcId="{BFDF459C-34BD-4D8F-BBE7-8ADDDD72681B}" destId="{1FA470FC-827D-4E63-A201-E7490FAC6299}" srcOrd="0" destOrd="0" presId="urn:microsoft.com/office/officeart/2005/8/layout/hierarchy2"/>
    <dgm:cxn modelId="{724F8B18-181E-4C62-852B-8B323575F9E4}" type="presParOf" srcId="{BFDF459C-34BD-4D8F-BBE7-8ADDDD72681B}" destId="{F2F03729-A6D1-49F5-AB8E-CC4543587B15}" srcOrd="1" destOrd="0" presId="urn:microsoft.com/office/officeart/2005/8/layout/hierarchy2"/>
    <dgm:cxn modelId="{02A8B12C-BF9A-426B-8243-E96FF6EC70E6}" type="presParOf" srcId="{F2F03729-A6D1-49F5-AB8E-CC4543587B15}" destId="{4606203E-4EC9-4EB7-AE6A-D6928A56AF7C}" srcOrd="0" destOrd="0" presId="urn:microsoft.com/office/officeart/2005/8/layout/hierarchy2"/>
    <dgm:cxn modelId="{F506EF81-7A5D-4871-9BA0-803FBD0D00E5}" type="presParOf" srcId="{4606203E-4EC9-4EB7-AE6A-D6928A56AF7C}" destId="{02575290-DA20-48A8-8314-8E50F2BEE7A7}" srcOrd="0" destOrd="0" presId="urn:microsoft.com/office/officeart/2005/8/layout/hierarchy2"/>
    <dgm:cxn modelId="{19C8187F-C6C0-4B64-BA49-A680D77FBDCB}" type="presParOf" srcId="{F2F03729-A6D1-49F5-AB8E-CC4543587B15}" destId="{3B80EBA3-DD33-45FA-AEC7-B89CA0B1CD10}" srcOrd="1" destOrd="0" presId="urn:microsoft.com/office/officeart/2005/8/layout/hierarchy2"/>
    <dgm:cxn modelId="{C4B52225-3DF3-45D3-B74F-0BB6B2C8CD7F}" type="presParOf" srcId="{3B80EBA3-DD33-45FA-AEC7-B89CA0B1CD10}" destId="{3835EF02-E7F4-452B-83FB-872790ED20B0}" srcOrd="0" destOrd="0" presId="urn:microsoft.com/office/officeart/2005/8/layout/hierarchy2"/>
    <dgm:cxn modelId="{1980AE8A-2004-4F2A-8D0C-69F28EA217A0}" type="presParOf" srcId="{3B80EBA3-DD33-45FA-AEC7-B89CA0B1CD10}" destId="{89A7B92E-664A-4DB4-90CD-D0AFB62C9009}" srcOrd="1" destOrd="0" presId="urn:microsoft.com/office/officeart/2005/8/layout/hierarchy2"/>
    <dgm:cxn modelId="{D88CF860-EECB-45B8-9F86-33EF3E94A1B8}" type="presParOf" srcId="{F2F03729-A6D1-49F5-AB8E-CC4543587B15}" destId="{620C605F-2EA8-48D4-A79F-C0D476CBCD21}" srcOrd="2" destOrd="0" presId="urn:microsoft.com/office/officeart/2005/8/layout/hierarchy2"/>
    <dgm:cxn modelId="{6308EFA1-1C4B-4916-A6E9-A5EA8E8F29D2}" type="presParOf" srcId="{620C605F-2EA8-48D4-A79F-C0D476CBCD21}" destId="{901537F4-B809-4438-9299-7B15F6117490}" srcOrd="0" destOrd="0" presId="urn:microsoft.com/office/officeart/2005/8/layout/hierarchy2"/>
    <dgm:cxn modelId="{3FE01571-27EA-47DF-B82A-531F6E1715E6}" type="presParOf" srcId="{F2F03729-A6D1-49F5-AB8E-CC4543587B15}" destId="{EA7B3FBC-1EC0-4691-9401-75E8F9DFCC8C}" srcOrd="3" destOrd="0" presId="urn:microsoft.com/office/officeart/2005/8/layout/hierarchy2"/>
    <dgm:cxn modelId="{885F39BB-52E8-48CD-86B2-E62E91B5CDD4}" type="presParOf" srcId="{EA7B3FBC-1EC0-4691-9401-75E8F9DFCC8C}" destId="{0938E920-B366-483D-98FB-B5DC86F85ACB}" srcOrd="0" destOrd="0" presId="urn:microsoft.com/office/officeart/2005/8/layout/hierarchy2"/>
    <dgm:cxn modelId="{E479C5C5-3E56-448C-8EEB-865AE647CF6C}" type="presParOf" srcId="{EA7B3FBC-1EC0-4691-9401-75E8F9DFCC8C}" destId="{CBE4020D-52D1-4FB5-933E-CA5A9A7AAB28}" srcOrd="1" destOrd="0" presId="urn:microsoft.com/office/officeart/2005/8/layout/hierarchy2"/>
    <dgm:cxn modelId="{8291FE05-4FDE-48C2-9A02-CE2E12166BE2}" type="presParOf" srcId="{CBE4020D-52D1-4FB5-933E-CA5A9A7AAB28}" destId="{34A87411-5D02-4A5A-9A9D-0042DF8219B2}" srcOrd="0" destOrd="0" presId="urn:microsoft.com/office/officeart/2005/8/layout/hierarchy2"/>
    <dgm:cxn modelId="{3CEF6AB4-A2DF-414B-97B5-867A8AAAE33B}" type="presParOf" srcId="{34A87411-5D02-4A5A-9A9D-0042DF8219B2}" destId="{C26AB4D1-EFE5-4CD2-8108-B1167B93256E}" srcOrd="0" destOrd="0" presId="urn:microsoft.com/office/officeart/2005/8/layout/hierarchy2"/>
    <dgm:cxn modelId="{FCAFA237-AAE0-4D94-9691-B8F49DE04274}" type="presParOf" srcId="{CBE4020D-52D1-4FB5-933E-CA5A9A7AAB28}" destId="{C0DA69EB-DD80-41C9-BD77-FDA4B7D5BB1F}" srcOrd="1" destOrd="0" presId="urn:microsoft.com/office/officeart/2005/8/layout/hierarchy2"/>
    <dgm:cxn modelId="{8B62D7DB-FEF2-4E87-8586-DCF46628902D}" type="presParOf" srcId="{C0DA69EB-DD80-41C9-BD77-FDA4B7D5BB1F}" destId="{EA988956-691D-4AA4-823C-50E724ABB3B1}" srcOrd="0" destOrd="0" presId="urn:microsoft.com/office/officeart/2005/8/layout/hierarchy2"/>
    <dgm:cxn modelId="{CBBF1623-9F58-4A6E-A194-97B1D70C43D1}" type="presParOf" srcId="{C0DA69EB-DD80-41C9-BD77-FDA4B7D5BB1F}" destId="{56800DC1-BB83-4B45-AB62-841809150D22}" srcOrd="1" destOrd="0" presId="urn:microsoft.com/office/officeart/2005/8/layout/hierarchy2"/>
    <dgm:cxn modelId="{3BFA7111-9E40-455B-8154-59845D381616}" type="presParOf" srcId="{CBE4020D-52D1-4FB5-933E-CA5A9A7AAB28}" destId="{CED64042-2BFB-4215-B13B-39721DD9995B}" srcOrd="2" destOrd="0" presId="urn:microsoft.com/office/officeart/2005/8/layout/hierarchy2"/>
    <dgm:cxn modelId="{4DB22ABD-BBE8-432E-8068-98CFD9D9125D}" type="presParOf" srcId="{CED64042-2BFB-4215-B13B-39721DD9995B}" destId="{EC08BA53-F01F-46D0-AF4B-A5E6A0791697}" srcOrd="0" destOrd="0" presId="urn:microsoft.com/office/officeart/2005/8/layout/hierarchy2"/>
    <dgm:cxn modelId="{1F73A25C-CF8F-457D-BF63-1F81CA7DD35C}" type="presParOf" srcId="{CBE4020D-52D1-4FB5-933E-CA5A9A7AAB28}" destId="{6D30E947-EE4C-459F-836A-D75EB2B1AC1B}" srcOrd="3" destOrd="0" presId="urn:microsoft.com/office/officeart/2005/8/layout/hierarchy2"/>
    <dgm:cxn modelId="{D450BBCB-921F-4472-A92E-A0966876B7DF}" type="presParOf" srcId="{6D30E947-EE4C-459F-836A-D75EB2B1AC1B}" destId="{8F797356-6DC8-4A72-BAAB-7D98A9AF1962}" srcOrd="0" destOrd="0" presId="urn:microsoft.com/office/officeart/2005/8/layout/hierarchy2"/>
    <dgm:cxn modelId="{F44226D5-7B45-4B17-98CB-6389F9337D22}" type="presParOf" srcId="{6D30E947-EE4C-459F-836A-D75EB2B1AC1B}" destId="{4D65CC6B-D907-4CE6-987F-593672C6702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470FC-827D-4E63-A201-E7490FAC6299}">
      <dsp:nvSpPr>
        <dsp:cNvPr id="0" name=""/>
        <dsp:cNvSpPr/>
      </dsp:nvSpPr>
      <dsp:spPr>
        <a:xfrm>
          <a:off x="2851" y="2104975"/>
          <a:ext cx="2448739" cy="122436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TIPOS DE CÉLULAS</a:t>
          </a:r>
          <a:endParaRPr lang="es-ES" sz="3100" kern="1200" dirty="0"/>
        </a:p>
      </dsp:txBody>
      <dsp:txXfrm>
        <a:off x="38712" y="2140836"/>
        <a:ext cx="2377017" cy="1152647"/>
      </dsp:txXfrm>
    </dsp:sp>
    <dsp:sp modelId="{4606203E-4EC9-4EB7-AE6A-D6928A56AF7C}">
      <dsp:nvSpPr>
        <dsp:cNvPr id="0" name=""/>
        <dsp:cNvSpPr/>
      </dsp:nvSpPr>
      <dsp:spPr>
        <a:xfrm rot="19457599">
          <a:off x="2338212" y="2347202"/>
          <a:ext cx="1206252" cy="35903"/>
        </a:xfrm>
        <a:custGeom>
          <a:avLst/>
          <a:gdLst/>
          <a:ahLst/>
          <a:cxnLst/>
          <a:rect l="0" t="0" r="0" b="0"/>
          <a:pathLst>
            <a:path>
              <a:moveTo>
                <a:pt x="0" y="17951"/>
              </a:moveTo>
              <a:lnTo>
                <a:pt x="1206252" y="17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11182" y="2334998"/>
        <a:ext cx="60312" cy="60312"/>
      </dsp:txXfrm>
    </dsp:sp>
    <dsp:sp modelId="{3835EF02-E7F4-452B-83FB-872790ED20B0}">
      <dsp:nvSpPr>
        <dsp:cNvPr id="0" name=""/>
        <dsp:cNvSpPr/>
      </dsp:nvSpPr>
      <dsp:spPr>
        <a:xfrm>
          <a:off x="3431087" y="1400963"/>
          <a:ext cx="2448739" cy="122436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CÉLULA PROCARIONTE</a:t>
          </a:r>
          <a:endParaRPr lang="es-ES" sz="3100" kern="1200" dirty="0"/>
        </a:p>
      </dsp:txBody>
      <dsp:txXfrm>
        <a:off x="3466948" y="1436824"/>
        <a:ext cx="2377017" cy="1152647"/>
      </dsp:txXfrm>
    </dsp:sp>
    <dsp:sp modelId="{620C605F-2EA8-48D4-A79F-C0D476CBCD21}">
      <dsp:nvSpPr>
        <dsp:cNvPr id="0" name=""/>
        <dsp:cNvSpPr/>
      </dsp:nvSpPr>
      <dsp:spPr>
        <a:xfrm rot="2142401">
          <a:off x="2338212" y="3051215"/>
          <a:ext cx="1206252" cy="35903"/>
        </a:xfrm>
        <a:custGeom>
          <a:avLst/>
          <a:gdLst/>
          <a:ahLst/>
          <a:cxnLst/>
          <a:rect l="0" t="0" r="0" b="0"/>
          <a:pathLst>
            <a:path>
              <a:moveTo>
                <a:pt x="0" y="17951"/>
              </a:moveTo>
              <a:lnTo>
                <a:pt x="1206252" y="17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11182" y="3039010"/>
        <a:ext cx="60312" cy="60312"/>
      </dsp:txXfrm>
    </dsp:sp>
    <dsp:sp modelId="{0938E920-B366-483D-98FB-B5DC86F85ACB}">
      <dsp:nvSpPr>
        <dsp:cNvPr id="0" name=""/>
        <dsp:cNvSpPr/>
      </dsp:nvSpPr>
      <dsp:spPr>
        <a:xfrm>
          <a:off x="3431087" y="2808988"/>
          <a:ext cx="2448739" cy="122436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CÉLULA EUCARIONTE</a:t>
          </a:r>
          <a:endParaRPr lang="es-ES" sz="3100" kern="1200" dirty="0"/>
        </a:p>
      </dsp:txBody>
      <dsp:txXfrm>
        <a:off x="3466948" y="2844849"/>
        <a:ext cx="2377017" cy="1152647"/>
      </dsp:txXfrm>
    </dsp:sp>
    <dsp:sp modelId="{34A87411-5D02-4A5A-9A9D-0042DF8219B2}">
      <dsp:nvSpPr>
        <dsp:cNvPr id="0" name=""/>
        <dsp:cNvSpPr/>
      </dsp:nvSpPr>
      <dsp:spPr>
        <a:xfrm rot="19457599">
          <a:off x="5766448" y="3051215"/>
          <a:ext cx="1206252" cy="35903"/>
        </a:xfrm>
        <a:custGeom>
          <a:avLst/>
          <a:gdLst/>
          <a:ahLst/>
          <a:cxnLst/>
          <a:rect l="0" t="0" r="0" b="0"/>
          <a:pathLst>
            <a:path>
              <a:moveTo>
                <a:pt x="0" y="17951"/>
              </a:moveTo>
              <a:lnTo>
                <a:pt x="1206252" y="17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39418" y="3039010"/>
        <a:ext cx="60312" cy="60312"/>
      </dsp:txXfrm>
    </dsp:sp>
    <dsp:sp modelId="{EA988956-691D-4AA4-823C-50E724ABB3B1}">
      <dsp:nvSpPr>
        <dsp:cNvPr id="0" name=""/>
        <dsp:cNvSpPr/>
      </dsp:nvSpPr>
      <dsp:spPr>
        <a:xfrm>
          <a:off x="6859322" y="2104975"/>
          <a:ext cx="2448739" cy="122436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EUCARIONTE ANIMAL</a:t>
          </a:r>
          <a:endParaRPr lang="es-ES" sz="3100" kern="1200" dirty="0"/>
        </a:p>
      </dsp:txBody>
      <dsp:txXfrm>
        <a:off x="6895183" y="2140836"/>
        <a:ext cx="2377017" cy="1152647"/>
      </dsp:txXfrm>
    </dsp:sp>
    <dsp:sp modelId="{CED64042-2BFB-4215-B13B-39721DD9995B}">
      <dsp:nvSpPr>
        <dsp:cNvPr id="0" name=""/>
        <dsp:cNvSpPr/>
      </dsp:nvSpPr>
      <dsp:spPr>
        <a:xfrm rot="2142401">
          <a:off x="5766448" y="3755227"/>
          <a:ext cx="1206252" cy="35903"/>
        </a:xfrm>
        <a:custGeom>
          <a:avLst/>
          <a:gdLst/>
          <a:ahLst/>
          <a:cxnLst/>
          <a:rect l="0" t="0" r="0" b="0"/>
          <a:pathLst>
            <a:path>
              <a:moveTo>
                <a:pt x="0" y="17951"/>
              </a:moveTo>
              <a:lnTo>
                <a:pt x="1206252" y="17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339418" y="3743023"/>
        <a:ext cx="60312" cy="60312"/>
      </dsp:txXfrm>
    </dsp:sp>
    <dsp:sp modelId="{8F797356-6DC8-4A72-BAAB-7D98A9AF1962}">
      <dsp:nvSpPr>
        <dsp:cNvPr id="0" name=""/>
        <dsp:cNvSpPr/>
      </dsp:nvSpPr>
      <dsp:spPr>
        <a:xfrm>
          <a:off x="6859322" y="3513001"/>
          <a:ext cx="2448739" cy="122436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EUCARIONTE VEGETAL</a:t>
          </a:r>
          <a:endParaRPr lang="es-ES" sz="3100" kern="1200" dirty="0"/>
        </a:p>
      </dsp:txBody>
      <dsp:txXfrm>
        <a:off x="6895183" y="3548862"/>
        <a:ext cx="2377017" cy="11526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12D28-6227-4532-A084-02B09C3549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A774558-1236-48C6-8025-A0C529A47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9FFB4BD-A81D-4934-85C8-A70987D1B31E}"/>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1EB50783-5039-4EC4-B24A-6D002163A7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136E54C-C89B-4DFC-9079-41D6924CD8E8}"/>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380456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F9815-524A-4ADD-9536-9A0EF54F42C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9944E68-3E25-4D4E-8CD5-26E29A33CF7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34106DF-C624-4B2E-804E-2E402D41CD1A}"/>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C647B882-460A-4792-BDCA-A72FA7CD92F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3F1980E-74A3-4383-BB2F-1994F8FE81EB}"/>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154785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D28C82-CB02-4DB1-A8F9-CF9B4AA021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032EF2-65C8-4D5B-AB17-01C15FB007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1780D84-CCCD-4D5F-8C3F-A5FDCD464B21}"/>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1B8249F7-0E4E-4CF9-9457-06A8EEAC44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455773-1558-4E95-8650-B8BB82693409}"/>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105358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61BA-30E0-48BA-8029-65700CB845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043D4FE-B568-4BFA-96A0-9DD4504E99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2F10FC4-4951-43C2-955F-544B03959B11}"/>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F0C43F4B-5DD1-4A82-B8E4-2F8C86113D6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3A3FE2-59F1-4245-A05A-CE5A87ED2C8D}"/>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306601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B3B3E-3A71-4F27-BCF2-2AF58C02CB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3FBA12B-C0FF-4296-A192-A39C93D56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C9FDDD7-040A-438E-9E32-1FAF78550222}"/>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625109B1-2721-421E-94F7-EE589024F9F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684014E-FDDD-462F-999E-C9116D4A89D3}"/>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5644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A261F-7D1E-4A8A-87FE-74A6B4A9DB4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49F8098-E5E0-426F-B901-2D58873E63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2AFE297-DB47-4808-8069-7CBA78DBF8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2BFC58C-6469-41AA-AB1D-B77F68052CA9}"/>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6" name="Marcador de pie de página 5">
            <a:extLst>
              <a:ext uri="{FF2B5EF4-FFF2-40B4-BE49-F238E27FC236}">
                <a16:creationId xmlns:a16="http://schemas.microsoft.com/office/drawing/2014/main" id="{5DDB4CE9-74C4-49A0-8CD9-B338F95E031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FC8589D-BD3E-49A0-B4BA-5A3EF620C580}"/>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329612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57056-01E2-4FE9-A512-DDFDEE8874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B6C52A0-D1D7-4C81-93F6-3D77BB306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1C9A421-DE14-42C0-BCA1-316FF8C7FD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A586F81-9B1B-45C9-A3DC-3B4E9748B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D71BE85-A8E6-48F8-B15F-1B41A235C5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B330A01-5B26-4D47-BFFA-230217B80B55}"/>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8" name="Marcador de pie de página 7">
            <a:extLst>
              <a:ext uri="{FF2B5EF4-FFF2-40B4-BE49-F238E27FC236}">
                <a16:creationId xmlns:a16="http://schemas.microsoft.com/office/drawing/2014/main" id="{B1C4B75A-7F7D-49F7-B4E9-C637FF6670E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D873FA9-C78E-485B-BCD8-1352B7B897A7}"/>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181354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1E7DF-82F0-4591-9F71-6A65C551EED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6713D6F-359C-4285-9D59-A87F2820A92D}"/>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4" name="Marcador de pie de página 3">
            <a:extLst>
              <a:ext uri="{FF2B5EF4-FFF2-40B4-BE49-F238E27FC236}">
                <a16:creationId xmlns:a16="http://schemas.microsoft.com/office/drawing/2014/main" id="{74CC05DF-2A9A-43A0-9D32-574239453FD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01B535D-FBBA-4D73-829F-D57433C9C303}"/>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342820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746223-9AA2-4AA1-AC73-0383D882002B}"/>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3" name="Marcador de pie de página 2">
            <a:extLst>
              <a:ext uri="{FF2B5EF4-FFF2-40B4-BE49-F238E27FC236}">
                <a16:creationId xmlns:a16="http://schemas.microsoft.com/office/drawing/2014/main" id="{4F17B104-9A6C-4BF5-9873-80B0AEFAC70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DA84EF0-8111-45F7-83EF-6CDD50F672A3}"/>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98924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7B07D-84C2-4001-A84B-CF432D68FE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83DDDE-5A76-4AF3-A088-B237DC9D3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78BF41D-F498-4A8D-B7C3-6F6836DAA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8BB03F-8191-417E-9E25-2E173393724D}"/>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6" name="Marcador de pie de página 5">
            <a:extLst>
              <a:ext uri="{FF2B5EF4-FFF2-40B4-BE49-F238E27FC236}">
                <a16:creationId xmlns:a16="http://schemas.microsoft.com/office/drawing/2014/main" id="{98D7C0A0-5549-4736-A0F2-6D61463E43F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806C0C0-9FB6-46C9-A9D0-C06A70A6364A}"/>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18336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A4A88-094A-4C1B-B194-469B582B4A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3265BBD-07FD-4893-9255-F6AD081D5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8E9733-206B-44DF-9415-5ADA993FA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5E37B8-DB99-4F16-9EF0-874F16F052E4}"/>
              </a:ext>
            </a:extLst>
          </p:cNvPr>
          <p:cNvSpPr>
            <a:spLocks noGrp="1"/>
          </p:cNvSpPr>
          <p:nvPr>
            <p:ph type="dt" sz="half" idx="10"/>
          </p:nvPr>
        </p:nvSpPr>
        <p:spPr/>
        <p:txBody>
          <a:bodyPr/>
          <a:lstStyle/>
          <a:p>
            <a:fld id="{282F5DA2-F707-4075-99DC-095441CB68DF}" type="datetimeFigureOut">
              <a:rPr lang="es-CL" smtClean="0"/>
              <a:t>03-05-2021</a:t>
            </a:fld>
            <a:endParaRPr lang="es-CL"/>
          </a:p>
        </p:txBody>
      </p:sp>
      <p:sp>
        <p:nvSpPr>
          <p:cNvPr id="6" name="Marcador de pie de página 5">
            <a:extLst>
              <a:ext uri="{FF2B5EF4-FFF2-40B4-BE49-F238E27FC236}">
                <a16:creationId xmlns:a16="http://schemas.microsoft.com/office/drawing/2014/main" id="{F68529D2-E95B-43DD-9468-487C4E6FA4B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E7A0751-6551-4E01-A91A-21C5F9A05017}"/>
              </a:ext>
            </a:extLst>
          </p:cNvPr>
          <p:cNvSpPr>
            <a:spLocks noGrp="1"/>
          </p:cNvSpPr>
          <p:nvPr>
            <p:ph type="sldNum" sz="quarter" idx="12"/>
          </p:nvPr>
        </p:nvSpPr>
        <p:spPr/>
        <p:txBody>
          <a:bodyPr/>
          <a:lstStyle/>
          <a:p>
            <a:fld id="{38A0DA5D-197A-48B2-BCEB-8CBA72B6A5D8}" type="slidenum">
              <a:rPr lang="es-CL" smtClean="0"/>
              <a:t>‹Nº›</a:t>
            </a:fld>
            <a:endParaRPr lang="es-CL"/>
          </a:p>
        </p:txBody>
      </p:sp>
    </p:spTree>
    <p:extLst>
      <p:ext uri="{BB962C8B-B14F-4D97-AF65-F5344CB8AC3E}">
        <p14:creationId xmlns:p14="http://schemas.microsoft.com/office/powerpoint/2010/main" val="196825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C832EC-D7EA-4A32-A67E-869DD8396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9FB7D23-3261-4F97-B619-A2B04BD77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6A8CDD0-A8A7-4264-818F-24A8A14E2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5DA2-F707-4075-99DC-095441CB68DF}" type="datetimeFigureOut">
              <a:rPr lang="es-CL" smtClean="0"/>
              <a:t>03-05-2021</a:t>
            </a:fld>
            <a:endParaRPr lang="es-CL"/>
          </a:p>
        </p:txBody>
      </p:sp>
      <p:sp>
        <p:nvSpPr>
          <p:cNvPr id="5" name="Marcador de pie de página 4">
            <a:extLst>
              <a:ext uri="{FF2B5EF4-FFF2-40B4-BE49-F238E27FC236}">
                <a16:creationId xmlns:a16="http://schemas.microsoft.com/office/drawing/2014/main" id="{1AA2EB9B-A305-4378-AD90-E2704EAD09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2C9571A-02EB-48C9-80B6-B24A0B29B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0DA5D-197A-48B2-BCEB-8CBA72B6A5D8}" type="slidenum">
              <a:rPr lang="es-CL" smtClean="0"/>
              <a:t>‹Nº›</a:t>
            </a:fld>
            <a:endParaRPr lang="es-CL"/>
          </a:p>
        </p:txBody>
      </p:sp>
    </p:spTree>
    <p:extLst>
      <p:ext uri="{BB962C8B-B14F-4D97-AF65-F5344CB8AC3E}">
        <p14:creationId xmlns:p14="http://schemas.microsoft.com/office/powerpoint/2010/main" val="349507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movimiento de las células de leucemia es clave en la lucha contra la  enfermedad resistente al tratamiento - El médico interac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A507E46-DA52-4EF7-982A-ADB4644A6A03}"/>
              </a:ext>
            </a:extLst>
          </p:cNvPr>
          <p:cNvSpPr txBox="1"/>
          <p:nvPr/>
        </p:nvSpPr>
        <p:spPr>
          <a:xfrm>
            <a:off x="1088382" y="1571707"/>
            <a:ext cx="8800199" cy="3631763"/>
          </a:xfrm>
          <a:prstGeom prst="rect">
            <a:avLst/>
          </a:prstGeom>
          <a:noFill/>
        </p:spPr>
        <p:txBody>
          <a:bodyPr wrap="square" rtlCol="0">
            <a:spAutoFit/>
          </a:bodyPr>
          <a:lstStyle/>
          <a:p>
            <a:pPr algn="ctr"/>
            <a:r>
              <a:rPr lang="es-ES" sz="11500" b="1" dirty="0" smtClean="0">
                <a:solidFill>
                  <a:schemeClr val="bg1"/>
                </a:solidFill>
                <a:effectLst>
                  <a:glow rad="101600">
                    <a:srgbClr val="FF0000">
                      <a:alpha val="60000"/>
                    </a:srgbClr>
                  </a:glow>
                  <a:outerShdw blurRad="38100" dist="38100" dir="2700000" algn="tl">
                    <a:srgbClr val="000000">
                      <a:alpha val="43137"/>
                    </a:srgbClr>
                  </a:outerShdw>
                </a:effectLst>
                <a:latin typeface="Century" panose="02040604050505020304" pitchFamily="18" charset="0"/>
              </a:rPr>
              <a:t>LAS CÉLULAS</a:t>
            </a:r>
            <a:endParaRPr lang="es-CL" sz="11500" b="1" dirty="0">
              <a:solidFill>
                <a:schemeClr val="bg1"/>
              </a:solidFill>
              <a:effectLst>
                <a:glow rad="101600">
                  <a:srgbClr val="FF0000">
                    <a:alpha val="60000"/>
                  </a:srgbClr>
                </a:glow>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17244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3117859" cy="2246769"/>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ESTRUCTURA DE UNA CÉLULA EUCARIONTE ANIMAL</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pic>
        <p:nvPicPr>
          <p:cNvPr id="4" name="Imagen 3"/>
          <p:cNvPicPr>
            <a:picLocks noChangeAspect="1"/>
          </p:cNvPicPr>
          <p:nvPr/>
        </p:nvPicPr>
        <p:blipFill rotWithShape="1">
          <a:blip r:embed="rId2"/>
          <a:srcRect l="27545" t="23839" r="30088" b="13483"/>
          <a:stretch/>
        </p:blipFill>
        <p:spPr>
          <a:xfrm>
            <a:off x="3526972" y="291809"/>
            <a:ext cx="7680961" cy="6388666"/>
          </a:xfrm>
          <a:prstGeom prst="rect">
            <a:avLst/>
          </a:prstGeom>
        </p:spPr>
      </p:pic>
    </p:spTree>
    <p:extLst>
      <p:ext uri="{BB962C8B-B14F-4D97-AF65-F5344CB8AC3E}">
        <p14:creationId xmlns:p14="http://schemas.microsoft.com/office/powerpoint/2010/main" val="374037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3117859" cy="2246769"/>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ESTRUCTURA DE UNA CÉLULA EUCARIONTE VEGETAL</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pic>
        <p:nvPicPr>
          <p:cNvPr id="2" name="Imagen 1"/>
          <p:cNvPicPr>
            <a:picLocks noChangeAspect="1"/>
          </p:cNvPicPr>
          <p:nvPr/>
        </p:nvPicPr>
        <p:blipFill rotWithShape="1">
          <a:blip r:embed="rId2"/>
          <a:srcRect l="28348" t="22590" r="29384" b="12768"/>
          <a:stretch/>
        </p:blipFill>
        <p:spPr>
          <a:xfrm>
            <a:off x="3494316" y="219045"/>
            <a:ext cx="7569926" cy="6509060"/>
          </a:xfrm>
          <a:prstGeom prst="rect">
            <a:avLst/>
          </a:prstGeom>
        </p:spPr>
      </p:pic>
    </p:spTree>
    <p:extLst>
      <p:ext uri="{BB962C8B-B14F-4D97-AF65-F5344CB8AC3E}">
        <p14:creationId xmlns:p14="http://schemas.microsoft.com/office/powerpoint/2010/main" val="236528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58235"/>
            <a:ext cx="6919150"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DIFERENCIAS Y SIMILITUDES</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pic>
        <p:nvPicPr>
          <p:cNvPr id="1026" name="Picture 2" descr="3. LAS DIFERENCIAS EXISTEN - C NATURALES 6° NORMAL SUPERIOR"/>
          <p:cNvPicPr>
            <a:picLocks noChangeAspect="1" noChangeArrowheads="1"/>
          </p:cNvPicPr>
          <p:nvPr/>
        </p:nvPicPr>
        <p:blipFill rotWithShape="1">
          <a:blip r:embed="rId2">
            <a:extLst>
              <a:ext uri="{28A0092B-C50C-407E-A947-70E740481C1C}">
                <a14:useLocalDpi xmlns:a14="http://schemas.microsoft.com/office/drawing/2010/main" val="0"/>
              </a:ext>
            </a:extLst>
          </a:blip>
          <a:srcRect l="1322" t="12055" r="3694" b="8599"/>
          <a:stretch/>
        </p:blipFill>
        <p:spPr bwMode="auto">
          <a:xfrm>
            <a:off x="291547" y="1173340"/>
            <a:ext cx="11725195" cy="514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6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58235"/>
            <a:ext cx="10942510"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COMPARACIÓN ENTRE LA CÉLULA ANIMAL Y VEGETAL</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4" name="CuadroTexto 3">
            <a:extLst>
              <a:ext uri="{FF2B5EF4-FFF2-40B4-BE49-F238E27FC236}">
                <a16:creationId xmlns:a16="http://schemas.microsoft.com/office/drawing/2014/main" id="{47AFED42-8BBE-444F-A915-7046C0695BB6}"/>
              </a:ext>
            </a:extLst>
          </p:cNvPr>
          <p:cNvSpPr txBox="1"/>
          <p:nvPr/>
        </p:nvSpPr>
        <p:spPr>
          <a:xfrm>
            <a:off x="291547" y="918052"/>
            <a:ext cx="11491150" cy="4154984"/>
          </a:xfrm>
          <a:prstGeom prst="rect">
            <a:avLst/>
          </a:prstGeom>
          <a:noFill/>
        </p:spPr>
        <p:txBody>
          <a:bodyPr wrap="square" rtlCol="0">
            <a:spAutoFit/>
          </a:bodyPr>
          <a:lstStyle/>
          <a:p>
            <a:pPr marL="342900" indent="-342900" algn="just">
              <a:buFont typeface="Wingdings" panose="05000000000000000000" pitchFamily="2" charset="2"/>
              <a:buChar char="q"/>
            </a:pPr>
            <a:r>
              <a:rPr lang="es-MX" sz="2200" b="1" dirty="0" smtClean="0">
                <a:latin typeface="Century" panose="02040604050505020304" pitchFamily="18" charset="0"/>
              </a:rPr>
              <a:t>Semejanzas entre célula animal y célula vegetal:</a:t>
            </a:r>
          </a:p>
          <a:p>
            <a:pPr algn="just"/>
            <a:endParaRPr lang="es-MX" sz="2200" dirty="0" smtClean="0">
              <a:latin typeface="Century" panose="02040604050505020304" pitchFamily="18" charset="0"/>
            </a:endParaRPr>
          </a:p>
          <a:p>
            <a:pPr algn="just"/>
            <a:r>
              <a:rPr lang="es-MX" sz="2200" dirty="0" smtClean="0">
                <a:latin typeface="Century" panose="02040604050505020304" pitchFamily="18" charset="0"/>
              </a:rPr>
              <a:t>La </a:t>
            </a:r>
            <a:r>
              <a:rPr lang="es-MX" sz="2200" dirty="0">
                <a:latin typeface="Century" panose="02040604050505020304" pitchFamily="18" charset="0"/>
              </a:rPr>
              <a:t>célula animal y la vegetal se asemejan por ser ambas eucariotas. Esto significa que tienen un núcleo definido. El núcleo está rodeado por una envoltura nuclear en cuyo interior </a:t>
            </a:r>
            <a:r>
              <a:rPr lang="es-MX" sz="2200" dirty="0" smtClean="0">
                <a:latin typeface="Century" panose="02040604050505020304" pitchFamily="18" charset="0"/>
              </a:rPr>
              <a:t>contienen: nucléolo, </a:t>
            </a:r>
            <a:r>
              <a:rPr lang="es-MX" sz="2200" dirty="0">
                <a:latin typeface="Century" panose="02040604050505020304" pitchFamily="18" charset="0"/>
              </a:rPr>
              <a:t>que es el lugar donde se producen los </a:t>
            </a:r>
            <a:r>
              <a:rPr lang="es-MX" sz="2200" dirty="0" smtClean="0">
                <a:latin typeface="Century" panose="02040604050505020304" pitchFamily="18" charset="0"/>
              </a:rPr>
              <a:t>ribosomas; y cromatinas</a:t>
            </a:r>
            <a:r>
              <a:rPr lang="es-MX" sz="2200" dirty="0">
                <a:latin typeface="Century" panose="02040604050505020304" pitchFamily="18" charset="0"/>
              </a:rPr>
              <a:t>, que es una concentración de los cromosomas del ADN con información </a:t>
            </a:r>
            <a:r>
              <a:rPr lang="es-MX" sz="2200" dirty="0" smtClean="0">
                <a:latin typeface="Century" panose="02040604050505020304" pitchFamily="18" charset="0"/>
              </a:rPr>
              <a:t>genética.</a:t>
            </a:r>
          </a:p>
          <a:p>
            <a:pPr algn="just"/>
            <a:endParaRPr lang="es-MX" sz="2200" dirty="0" smtClean="0">
              <a:latin typeface="Century" panose="02040604050505020304" pitchFamily="18" charset="0"/>
            </a:endParaRPr>
          </a:p>
          <a:p>
            <a:pPr algn="just"/>
            <a:r>
              <a:rPr lang="es-MX" sz="2200" dirty="0" smtClean="0">
                <a:latin typeface="Century" panose="02040604050505020304" pitchFamily="18" charset="0"/>
              </a:rPr>
              <a:t>Además del núcleo, las partes que la célula animal y vegetal tienen en común son: membrana celular o plasmática, retículo </a:t>
            </a:r>
            <a:r>
              <a:rPr lang="es-MX" sz="2200" dirty="0" err="1" smtClean="0">
                <a:latin typeface="Century" panose="02040604050505020304" pitchFamily="18" charset="0"/>
              </a:rPr>
              <a:t>endoplasmático</a:t>
            </a:r>
            <a:r>
              <a:rPr lang="es-MX" sz="2200" dirty="0" smtClean="0">
                <a:latin typeface="Century" panose="02040604050505020304" pitchFamily="18" charset="0"/>
              </a:rPr>
              <a:t>, </a:t>
            </a:r>
            <a:r>
              <a:rPr lang="es-MX" sz="2200" dirty="0" err="1" smtClean="0">
                <a:latin typeface="Century" panose="02040604050505020304" pitchFamily="18" charset="0"/>
              </a:rPr>
              <a:t>citoesqueleto</a:t>
            </a:r>
            <a:r>
              <a:rPr lang="es-MX" sz="2200" dirty="0" smtClean="0">
                <a:latin typeface="Century" panose="02040604050505020304" pitchFamily="18" charset="0"/>
              </a:rPr>
              <a:t>, lisosomas, aparato de Golgi, mitocondrias, citoplasma, peroxisoma, ribosomas.</a:t>
            </a:r>
          </a:p>
          <a:p>
            <a:pPr algn="just"/>
            <a:endParaRPr lang="es-MX" sz="2200" dirty="0" smtClean="0">
              <a:latin typeface="Century" panose="02040604050505020304" pitchFamily="18" charset="0"/>
            </a:endParaRPr>
          </a:p>
        </p:txBody>
      </p:sp>
    </p:spTree>
    <p:extLst>
      <p:ext uri="{BB962C8B-B14F-4D97-AF65-F5344CB8AC3E}">
        <p14:creationId xmlns:p14="http://schemas.microsoft.com/office/powerpoint/2010/main" val="426403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5711" y="133927"/>
            <a:ext cx="10942510"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COMPARACIÓN ENTRE LA CÉLULA ANIMAL Y VEGETAL</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4" name="CuadroTexto 3">
            <a:extLst>
              <a:ext uri="{FF2B5EF4-FFF2-40B4-BE49-F238E27FC236}">
                <a16:creationId xmlns:a16="http://schemas.microsoft.com/office/drawing/2014/main" id="{47AFED42-8BBE-444F-A915-7046C0695BB6}"/>
              </a:ext>
            </a:extLst>
          </p:cNvPr>
          <p:cNvSpPr txBox="1"/>
          <p:nvPr/>
        </p:nvSpPr>
        <p:spPr>
          <a:xfrm>
            <a:off x="295711" y="591482"/>
            <a:ext cx="11491150" cy="6524863"/>
          </a:xfrm>
          <a:prstGeom prst="rect">
            <a:avLst/>
          </a:prstGeom>
          <a:noFill/>
        </p:spPr>
        <p:txBody>
          <a:bodyPr wrap="square" rtlCol="0">
            <a:spAutoFit/>
          </a:bodyPr>
          <a:lstStyle/>
          <a:p>
            <a:pPr marL="342900" indent="-342900" algn="just">
              <a:buFont typeface="Wingdings" panose="05000000000000000000" pitchFamily="2" charset="2"/>
              <a:buChar char="q"/>
            </a:pPr>
            <a:r>
              <a:rPr lang="es-MX" sz="2200" b="1" dirty="0" smtClean="0">
                <a:latin typeface="Century" panose="02040604050505020304" pitchFamily="18" charset="0"/>
              </a:rPr>
              <a:t>Diferencias entre célula animal y célula vegetal:</a:t>
            </a:r>
          </a:p>
          <a:p>
            <a:pPr algn="just"/>
            <a:endParaRPr lang="es-MX" sz="2200" dirty="0" smtClean="0">
              <a:latin typeface="Century" panose="02040604050505020304" pitchFamily="18" charset="0"/>
            </a:endParaRPr>
          </a:p>
          <a:p>
            <a:pPr algn="just"/>
            <a:r>
              <a:rPr lang="es-MX" sz="2200" dirty="0">
                <a:latin typeface="Century" panose="02040604050505020304" pitchFamily="18" charset="0"/>
              </a:rPr>
              <a:t>Las diferencias que </a:t>
            </a:r>
            <a:r>
              <a:rPr lang="es-MX" sz="2200" dirty="0" smtClean="0">
                <a:latin typeface="Century" panose="02040604050505020304" pitchFamily="18" charset="0"/>
              </a:rPr>
              <a:t>se presentan en </a:t>
            </a:r>
            <a:r>
              <a:rPr lang="es-MX" sz="2200" dirty="0">
                <a:latin typeface="Century" panose="02040604050505020304" pitchFamily="18" charset="0"/>
              </a:rPr>
              <a:t>cuanto a la composición y estructura se basan fundamentalmente en la ausencia y presencia de orgánulos según el tipo de célula (animal o vegetal), y en algunos casos también en la composición de algunos orgánulos o estructuras como la membrana celular</a:t>
            </a:r>
            <a:r>
              <a:rPr lang="es-MX" sz="2200" dirty="0" smtClean="0">
                <a:latin typeface="Century" panose="02040604050505020304" pitchFamily="18" charset="0"/>
              </a:rPr>
              <a:t>. Además, una de las diferencias más notables están en la forma que estas células pueden presentar: la vegetal presenta una forma regular o prismática</a:t>
            </a:r>
            <a:r>
              <a:rPr lang="es-MX" sz="2200" dirty="0">
                <a:latin typeface="Century" panose="02040604050505020304" pitchFamily="18" charset="0"/>
              </a:rPr>
              <a:t>, mientras que la célula animal presenta formas muy variadas </a:t>
            </a:r>
            <a:r>
              <a:rPr lang="es-MX" sz="2200" dirty="0" smtClean="0">
                <a:latin typeface="Century" panose="02040604050505020304" pitchFamily="18" charset="0"/>
              </a:rPr>
              <a:t>e irregulares. Las </a:t>
            </a:r>
            <a:r>
              <a:rPr lang="es-MX" sz="2200" dirty="0">
                <a:latin typeface="Century" panose="02040604050505020304" pitchFamily="18" charset="0"/>
              </a:rPr>
              <a:t>células animales, a diferencia de las células vegetales, contienen centriolos que ayudan a formar cilios y flagelos. Además, tienen una vacuola mucho más pequeña que la vegetal</a:t>
            </a:r>
            <a:r>
              <a:rPr lang="es-MX" sz="2200" dirty="0" smtClean="0">
                <a:latin typeface="Century" panose="02040604050505020304" pitchFamily="18" charset="0"/>
              </a:rPr>
              <a:t>.</a:t>
            </a:r>
          </a:p>
          <a:p>
            <a:pPr algn="just"/>
            <a:endParaRPr lang="es-MX" sz="2200" dirty="0">
              <a:latin typeface="Century" panose="02040604050505020304" pitchFamily="18" charset="0"/>
            </a:endParaRPr>
          </a:p>
          <a:p>
            <a:pPr algn="just"/>
            <a:r>
              <a:rPr lang="es-MX" sz="2200" dirty="0">
                <a:latin typeface="Century" panose="02040604050505020304" pitchFamily="18" charset="0"/>
              </a:rPr>
              <a:t>Por otro lado, las células vegetales se diferencian de las animales por contener los siguientes orgánulos y componentes: cloroplastos, que transforman la energía lumínica en energía química en el proceso conocido como fotosíntesis. Una gran vacuola central, cuyo tamaño es mucho mayor que el de la célula animal, pudiendo ocupar hasta 90% del espacio en el citoplasma. Y una pared celular, que envuelve la membrana plasmática manteniendo la forma rectangular o cúbica de la célula </a:t>
            </a:r>
          </a:p>
          <a:p>
            <a:pPr algn="just"/>
            <a:endParaRPr lang="es-MX" sz="2200" dirty="0">
              <a:latin typeface="Century" panose="02040604050505020304" pitchFamily="18" charset="0"/>
            </a:endParaRPr>
          </a:p>
        </p:txBody>
      </p:sp>
    </p:spTree>
    <p:extLst>
      <p:ext uri="{BB962C8B-B14F-4D97-AF65-F5344CB8AC3E}">
        <p14:creationId xmlns:p14="http://schemas.microsoft.com/office/powerpoint/2010/main" val="283439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¿QUÉ SON LAS CÉLULAS?</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918052"/>
            <a:ext cx="11491150" cy="2462213"/>
          </a:xfrm>
          <a:prstGeom prst="rect">
            <a:avLst/>
          </a:prstGeom>
          <a:noFill/>
        </p:spPr>
        <p:txBody>
          <a:bodyPr wrap="square" rtlCol="0">
            <a:spAutoFit/>
          </a:bodyPr>
          <a:lstStyle/>
          <a:p>
            <a:pPr algn="just"/>
            <a:r>
              <a:rPr lang="es-MX" sz="2200" dirty="0">
                <a:latin typeface="Century" panose="02040604050505020304" pitchFamily="18" charset="0"/>
              </a:rPr>
              <a:t>Todos los seres vivos, independiente de sus similitudes y diferencias, comparten una característica: estar formados por una o más células. </a:t>
            </a:r>
            <a:endParaRPr lang="es-MX" sz="2200" dirty="0" smtClean="0">
              <a:latin typeface="Century" panose="02040604050505020304" pitchFamily="18" charset="0"/>
            </a:endParaRPr>
          </a:p>
          <a:p>
            <a:pPr algn="just"/>
            <a:endParaRPr lang="es-MX" sz="2200" dirty="0">
              <a:latin typeface="Century" panose="02040604050505020304" pitchFamily="18" charset="0"/>
            </a:endParaRPr>
          </a:p>
          <a:p>
            <a:pPr algn="just"/>
            <a:r>
              <a:rPr lang="es-MX" sz="2200" dirty="0" smtClean="0">
                <a:latin typeface="Century" panose="02040604050505020304" pitchFamily="18" charset="0"/>
              </a:rPr>
              <a:t>La </a:t>
            </a:r>
            <a:r>
              <a:rPr lang="es-MX" sz="2200" dirty="0">
                <a:latin typeface="Century" panose="02040604050505020304" pitchFamily="18" charset="0"/>
              </a:rPr>
              <a:t>célula es la unidad mínima de la materia viva, la que realiza todos los procesos vitales de un organismo. Por ello, puede constituirse por sí sola como un organismo unicelular o agruparse con otras células, formando un organismo pluricelular. Por lo tanto, la célula es la unidad básica estructural y funcional de todo ser vivo.</a:t>
            </a:r>
            <a:endParaRPr lang="es-CL" sz="2200" dirty="0">
              <a:latin typeface="Century" panose="02040604050505020304" pitchFamily="18" charset="0"/>
            </a:endParaRPr>
          </a:p>
        </p:txBody>
      </p:sp>
      <p:pic>
        <p:nvPicPr>
          <p:cNvPr id="2054" name="Picture 6" descr="Las 23 partes de una célula (y sus fun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029" y="4201359"/>
            <a:ext cx="3789408" cy="198943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ipos de células - Signific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061" y="4201359"/>
            <a:ext cx="3018699" cy="213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1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8" y="219036"/>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LA TEORÍA CELULAR</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13" name="CuadroTexto 12">
            <a:extLst>
              <a:ext uri="{FF2B5EF4-FFF2-40B4-BE49-F238E27FC236}">
                <a16:creationId xmlns:a16="http://schemas.microsoft.com/office/drawing/2014/main" id="{DF053695-7A11-4CFC-A372-E3648F478A26}"/>
              </a:ext>
            </a:extLst>
          </p:cNvPr>
          <p:cNvSpPr txBox="1"/>
          <p:nvPr/>
        </p:nvSpPr>
        <p:spPr>
          <a:xfrm>
            <a:off x="291547" y="782888"/>
            <a:ext cx="7150261" cy="2800767"/>
          </a:xfrm>
          <a:prstGeom prst="rect">
            <a:avLst/>
          </a:prstGeom>
          <a:noFill/>
        </p:spPr>
        <p:txBody>
          <a:bodyPr wrap="square" rtlCol="0">
            <a:spAutoFit/>
          </a:bodyPr>
          <a:lstStyle/>
          <a:p>
            <a:pPr algn="just"/>
            <a:r>
              <a:rPr lang="es-MX" sz="2200" dirty="0">
                <a:latin typeface="Century" panose="02040604050505020304" pitchFamily="18" charset="0"/>
              </a:rPr>
              <a:t>Los aportes de diversos científicos y el desarrollo tecnológico del microscopio fueron fundamentales para formular la teoría celular. Los numerosos estudios realizados en el campo de la biología celular aportaron evidencias sobre la existencia y el funcionamiento de las células, que se sintetizan en la llamada teoría celular, la cual se puede resumir en los siguientes postulados:</a:t>
            </a:r>
            <a:endParaRPr lang="es-ES" sz="2200" dirty="0">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3766515"/>
            <a:ext cx="10946295" cy="2431435"/>
          </a:xfrm>
          <a:prstGeom prst="rect">
            <a:avLst/>
          </a:prstGeom>
          <a:noFill/>
        </p:spPr>
        <p:txBody>
          <a:bodyPr wrap="square" rtlCol="0">
            <a:spAutoFit/>
          </a:bodyPr>
          <a:lstStyle/>
          <a:p>
            <a:pPr marL="342900" indent="-342900" algn="just">
              <a:spcAft>
                <a:spcPts val="1200"/>
              </a:spcAft>
              <a:buFont typeface="Wingdings" panose="05000000000000000000" pitchFamily="2" charset="2"/>
              <a:buChar char="q"/>
            </a:pPr>
            <a:r>
              <a:rPr lang="es-MX" sz="2200" dirty="0" smtClean="0">
                <a:latin typeface="Century" panose="02040604050505020304" pitchFamily="18" charset="0"/>
              </a:rPr>
              <a:t>Todos </a:t>
            </a:r>
            <a:r>
              <a:rPr lang="es-MX" sz="2200" dirty="0">
                <a:latin typeface="Century" panose="02040604050505020304" pitchFamily="18" charset="0"/>
              </a:rPr>
              <a:t>los seres vivos están formados por </a:t>
            </a:r>
            <a:r>
              <a:rPr lang="es-MX" sz="2200" dirty="0" smtClean="0">
                <a:latin typeface="Century" panose="02040604050505020304" pitchFamily="18" charset="0"/>
              </a:rPr>
              <a:t>células, es decir, </a:t>
            </a:r>
            <a:r>
              <a:rPr lang="es-MX" sz="2200" smtClean="0">
                <a:latin typeface="Century" panose="02040604050505020304" pitchFamily="18" charset="0"/>
              </a:rPr>
              <a:t>la célula </a:t>
            </a:r>
            <a:r>
              <a:rPr lang="es-MX" sz="2200" dirty="0" smtClean="0">
                <a:latin typeface="Century" panose="02040604050505020304" pitchFamily="18" charset="0"/>
              </a:rPr>
              <a:t>es la </a:t>
            </a:r>
            <a:r>
              <a:rPr lang="es-MX" sz="2200" b="1" dirty="0" smtClean="0">
                <a:latin typeface="Century" panose="02040604050505020304" pitchFamily="18" charset="0"/>
              </a:rPr>
              <a:t>unidad estructural </a:t>
            </a:r>
            <a:r>
              <a:rPr lang="es-MX" sz="2200" dirty="0" smtClean="0">
                <a:latin typeface="Century" panose="02040604050505020304" pitchFamily="18" charset="0"/>
              </a:rPr>
              <a:t>fundamental de los organismos vivos.</a:t>
            </a:r>
            <a:endParaRPr lang="es-MX" sz="2200" dirty="0">
              <a:latin typeface="Century" panose="02040604050505020304" pitchFamily="18" charset="0"/>
            </a:endParaRPr>
          </a:p>
          <a:p>
            <a:pPr marL="342900" indent="-342900" algn="just">
              <a:spcAft>
                <a:spcPts val="1200"/>
              </a:spcAft>
              <a:buFont typeface="Wingdings" panose="05000000000000000000" pitchFamily="2" charset="2"/>
              <a:buChar char="q"/>
            </a:pPr>
            <a:r>
              <a:rPr lang="es-MX" sz="2200" dirty="0" smtClean="0">
                <a:latin typeface="Century" panose="02040604050505020304" pitchFamily="18" charset="0"/>
              </a:rPr>
              <a:t>En </a:t>
            </a:r>
            <a:r>
              <a:rPr lang="es-MX" sz="2200" dirty="0">
                <a:latin typeface="Century" panose="02040604050505020304" pitchFamily="18" charset="0"/>
              </a:rPr>
              <a:t>la célula ocurren todas las funciones vitales de un </a:t>
            </a:r>
            <a:r>
              <a:rPr lang="es-MX" sz="2200" dirty="0" smtClean="0">
                <a:latin typeface="Century" panose="02040604050505020304" pitchFamily="18" charset="0"/>
              </a:rPr>
              <a:t>organismo, es decir, la célula constituye la </a:t>
            </a:r>
            <a:r>
              <a:rPr lang="es-MX" sz="2200" b="1" dirty="0" smtClean="0">
                <a:latin typeface="Century" panose="02040604050505020304" pitchFamily="18" charset="0"/>
              </a:rPr>
              <a:t>unidad funcional </a:t>
            </a:r>
            <a:r>
              <a:rPr lang="es-MX" sz="2200" dirty="0" smtClean="0">
                <a:latin typeface="Century" panose="02040604050505020304" pitchFamily="18" charset="0"/>
              </a:rPr>
              <a:t>de los organismos vivos. </a:t>
            </a:r>
            <a:endParaRPr lang="es-MX" sz="2200" dirty="0">
              <a:latin typeface="Century" panose="02040604050505020304" pitchFamily="18" charset="0"/>
            </a:endParaRPr>
          </a:p>
          <a:p>
            <a:pPr marL="342900" indent="-342900" algn="just">
              <a:spcAft>
                <a:spcPts val="1200"/>
              </a:spcAft>
              <a:buFont typeface="Wingdings" panose="05000000000000000000" pitchFamily="2" charset="2"/>
              <a:buChar char="q"/>
            </a:pPr>
            <a:r>
              <a:rPr lang="es-MX" sz="2200" dirty="0" smtClean="0">
                <a:latin typeface="Century" panose="02040604050505020304" pitchFamily="18" charset="0"/>
              </a:rPr>
              <a:t>Todas </a:t>
            </a:r>
            <a:r>
              <a:rPr lang="es-MX" sz="2200" dirty="0">
                <a:latin typeface="Century" panose="02040604050505020304" pitchFamily="18" charset="0"/>
              </a:rPr>
              <a:t>las células proceden de células </a:t>
            </a:r>
            <a:r>
              <a:rPr lang="es-MX" sz="2200" dirty="0" smtClean="0">
                <a:latin typeface="Century" panose="02040604050505020304" pitchFamily="18" charset="0"/>
              </a:rPr>
              <a:t>preexistentes, es decir, la célula es la </a:t>
            </a:r>
            <a:r>
              <a:rPr lang="es-MX" sz="2200" b="1" dirty="0" smtClean="0">
                <a:latin typeface="Century" panose="02040604050505020304" pitchFamily="18" charset="0"/>
              </a:rPr>
              <a:t>unidad de origen</a:t>
            </a:r>
            <a:r>
              <a:rPr lang="es-MX" sz="2200" dirty="0" smtClean="0">
                <a:latin typeface="Century" panose="02040604050505020304" pitchFamily="18" charset="0"/>
              </a:rPr>
              <a:t>.</a:t>
            </a:r>
            <a:endParaRPr lang="es-MX" sz="2200" dirty="0">
              <a:latin typeface="Century" panose="02040604050505020304" pitchFamily="18" charset="0"/>
            </a:endParaRPr>
          </a:p>
        </p:txBody>
      </p:sp>
      <p:pic>
        <p:nvPicPr>
          <p:cNvPr id="2050" name="Picture 2" descr="Teoría celular"/>
          <p:cNvPicPr>
            <a:picLocks noChangeAspect="1" noChangeArrowheads="1"/>
          </p:cNvPicPr>
          <p:nvPr/>
        </p:nvPicPr>
        <p:blipFill rotWithShape="1">
          <a:blip r:embed="rId2">
            <a:extLst>
              <a:ext uri="{28A0092B-C50C-407E-A947-70E740481C1C}">
                <a14:useLocalDpi xmlns:a14="http://schemas.microsoft.com/office/drawing/2010/main" val="0"/>
              </a:ext>
            </a:extLst>
          </a:blip>
          <a:srcRect l="6228" r="16543" b="4249"/>
          <a:stretch/>
        </p:blipFill>
        <p:spPr bwMode="auto">
          <a:xfrm>
            <a:off x="7603792" y="782888"/>
            <a:ext cx="4336417" cy="272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LA DIVERSIDAD CELULAR</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918052"/>
            <a:ext cx="11491150" cy="1107996"/>
          </a:xfrm>
          <a:prstGeom prst="rect">
            <a:avLst/>
          </a:prstGeom>
          <a:noFill/>
        </p:spPr>
        <p:txBody>
          <a:bodyPr wrap="square" rtlCol="0">
            <a:spAutoFit/>
          </a:bodyPr>
          <a:lstStyle/>
          <a:p>
            <a:pPr algn="just"/>
            <a:r>
              <a:rPr lang="es-MX" sz="2200" dirty="0">
                <a:latin typeface="Century" panose="02040604050505020304" pitchFamily="18" charset="0"/>
              </a:rPr>
              <a:t>Un ser vivo puede estar constituido por una sola célula o por agrupaciones celulares, y según la cantidad de células que posean, los organismos se clasifican en unicelulares o pluricelulares.</a:t>
            </a:r>
            <a:endParaRPr lang="es-CL" sz="2200" dirty="0">
              <a:latin typeface="Century" panose="02040604050505020304" pitchFamily="18" charset="0"/>
            </a:endParaRPr>
          </a:p>
        </p:txBody>
      </p:sp>
      <p:pic>
        <p:nvPicPr>
          <p:cNvPr id="6" name="Imagen 5"/>
          <p:cNvPicPr/>
          <p:nvPr/>
        </p:nvPicPr>
        <p:blipFill rotWithShape="1">
          <a:blip r:embed="rId2"/>
          <a:srcRect l="10833" t="36314" r="15694" b="19466"/>
          <a:stretch/>
        </p:blipFill>
        <p:spPr bwMode="auto">
          <a:xfrm>
            <a:off x="639806" y="2296383"/>
            <a:ext cx="9954169" cy="39999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LA DIVERSIDAD CELULAR</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852737"/>
            <a:ext cx="11491150" cy="1446550"/>
          </a:xfrm>
          <a:prstGeom prst="rect">
            <a:avLst/>
          </a:prstGeom>
          <a:noFill/>
        </p:spPr>
        <p:txBody>
          <a:bodyPr wrap="square" rtlCol="0">
            <a:spAutoFit/>
          </a:bodyPr>
          <a:lstStyle/>
          <a:p>
            <a:pPr algn="just"/>
            <a:r>
              <a:rPr lang="es-MX" sz="2200" dirty="0">
                <a:latin typeface="Century" panose="02040604050505020304" pitchFamily="18" charset="0"/>
              </a:rPr>
              <a:t>Las células son muy diversas en cuanto a forma y estructura interna. Sin embargo, todas comparten ciertas características. Antes de conocer los tipos de células, sus estructuras y funciones específicas, veremos que a pesar de las múltiples diferencias que existen entre ellas, las células poseen algunas estructuras comunes.</a:t>
            </a:r>
            <a:endParaRPr lang="es-CL" sz="2200" dirty="0">
              <a:latin typeface="Century" panose="02040604050505020304" pitchFamily="18" charset="0"/>
            </a:endParaRPr>
          </a:p>
        </p:txBody>
      </p:sp>
      <p:pic>
        <p:nvPicPr>
          <p:cNvPr id="7" name="Imagen 6"/>
          <p:cNvPicPr/>
          <p:nvPr/>
        </p:nvPicPr>
        <p:blipFill rotWithShape="1">
          <a:blip r:embed="rId2"/>
          <a:srcRect l="10973" t="25198" r="7084" b="13784"/>
          <a:stretch/>
        </p:blipFill>
        <p:spPr bwMode="auto">
          <a:xfrm>
            <a:off x="574766" y="2462011"/>
            <a:ext cx="10071462" cy="4320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0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CLASIFICACIÓN CELULAR</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918052"/>
            <a:ext cx="11491150" cy="1446550"/>
          </a:xfrm>
          <a:prstGeom prst="rect">
            <a:avLst/>
          </a:prstGeom>
          <a:noFill/>
        </p:spPr>
        <p:txBody>
          <a:bodyPr wrap="square" rtlCol="0">
            <a:spAutoFit/>
          </a:bodyPr>
          <a:lstStyle/>
          <a:p>
            <a:pPr algn="just"/>
            <a:r>
              <a:rPr lang="es-MX" sz="2200" dirty="0">
                <a:latin typeface="Century" panose="02040604050505020304" pitchFamily="18" charset="0"/>
              </a:rPr>
              <a:t>Aunque las células presentan características y estructuras comunes, no todas son iguales. De acuerdo a la estructura, es posible distinguir dos tipos de células: las procariontes (pro: antes de; </a:t>
            </a:r>
            <a:r>
              <a:rPr lang="es-MX" sz="2200" dirty="0" err="1">
                <a:latin typeface="Century" panose="02040604050505020304" pitchFamily="18" charset="0"/>
              </a:rPr>
              <a:t>karyon</a:t>
            </a:r>
            <a:r>
              <a:rPr lang="es-MX" sz="2200" dirty="0">
                <a:latin typeface="Century" panose="02040604050505020304" pitchFamily="18" charset="0"/>
              </a:rPr>
              <a:t>: núcleo) y las eucariontes (</a:t>
            </a:r>
            <a:r>
              <a:rPr lang="es-MX" sz="2200" dirty="0" err="1">
                <a:latin typeface="Century" panose="02040604050505020304" pitchFamily="18" charset="0"/>
              </a:rPr>
              <a:t>eu</a:t>
            </a:r>
            <a:r>
              <a:rPr lang="es-MX" sz="2200" dirty="0">
                <a:latin typeface="Century" panose="02040604050505020304" pitchFamily="18" charset="0"/>
              </a:rPr>
              <a:t>: verdadero; </a:t>
            </a:r>
            <a:r>
              <a:rPr lang="es-MX" sz="2200" dirty="0" err="1">
                <a:latin typeface="Century" panose="02040604050505020304" pitchFamily="18" charset="0"/>
              </a:rPr>
              <a:t>karyon</a:t>
            </a:r>
            <a:r>
              <a:rPr lang="es-MX" sz="2200" dirty="0">
                <a:latin typeface="Century" panose="02040604050505020304" pitchFamily="18" charset="0"/>
              </a:rPr>
              <a:t>: núcleo).</a:t>
            </a:r>
            <a:endParaRPr lang="es-CL" sz="2200" dirty="0">
              <a:latin typeface="Century" panose="02040604050505020304" pitchFamily="18" charset="0"/>
            </a:endParaRPr>
          </a:p>
        </p:txBody>
      </p:sp>
      <p:graphicFrame>
        <p:nvGraphicFramePr>
          <p:cNvPr id="2" name="Diagrama 1"/>
          <p:cNvGraphicFramePr/>
          <p:nvPr>
            <p:extLst>
              <p:ext uri="{D42A27DB-BD31-4B8C-83A1-F6EECF244321}">
                <p14:modId xmlns:p14="http://schemas.microsoft.com/office/powerpoint/2010/main" val="3757044963"/>
              </p:ext>
            </p:extLst>
          </p:nvPr>
        </p:nvGraphicFramePr>
        <p:xfrm>
          <a:off x="1097281" y="1346684"/>
          <a:ext cx="9310914"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783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CÉLULAS PROCARIONTES: AUSENCIA DE NÚCLEO</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918052"/>
            <a:ext cx="11491150" cy="4493538"/>
          </a:xfrm>
          <a:prstGeom prst="rect">
            <a:avLst/>
          </a:prstGeom>
          <a:noFill/>
        </p:spPr>
        <p:txBody>
          <a:bodyPr wrap="square" rtlCol="0">
            <a:spAutoFit/>
          </a:bodyPr>
          <a:lstStyle/>
          <a:p>
            <a:pPr algn="just"/>
            <a:r>
              <a:rPr lang="es-MX" sz="2200" dirty="0">
                <a:latin typeface="Century" panose="02040604050505020304" pitchFamily="18" charset="0"/>
              </a:rPr>
              <a:t>Como vimos, las células tienen estructuras comunes, como son la membrana plasmática, el citoplasma y el ADN o material genético, pero ¿en qué se diferencian? Una de las grandes diferencias es la estructura donde se encuentra el material genético</a:t>
            </a:r>
            <a:r>
              <a:rPr lang="es-MX" sz="2200" dirty="0" smtClean="0">
                <a:latin typeface="Century" panose="02040604050505020304" pitchFamily="18" charset="0"/>
              </a:rPr>
              <a:t>.</a:t>
            </a:r>
          </a:p>
          <a:p>
            <a:pPr algn="just"/>
            <a:endParaRPr lang="es-MX" sz="2200" dirty="0">
              <a:latin typeface="Century" panose="02040604050505020304" pitchFamily="18" charset="0"/>
            </a:endParaRPr>
          </a:p>
          <a:p>
            <a:pPr algn="just"/>
            <a:r>
              <a:rPr lang="es-MX" sz="2200" dirty="0">
                <a:latin typeface="Century" panose="02040604050505020304" pitchFamily="18" charset="0"/>
              </a:rPr>
              <a:t>Las células procariontes </a:t>
            </a:r>
            <a:r>
              <a:rPr lang="es-MX" sz="2200" b="1" dirty="0">
                <a:latin typeface="Century" panose="02040604050505020304" pitchFamily="18" charset="0"/>
              </a:rPr>
              <a:t>se caracterizan por no tener un núcleo</a:t>
            </a:r>
            <a:r>
              <a:rPr lang="es-MX" sz="2200" dirty="0">
                <a:latin typeface="Century" panose="02040604050505020304" pitchFamily="18" charset="0"/>
              </a:rPr>
              <a:t>. Su ADN es único, circular y se encuentra en contacto directo con el citoplasma. Posee muchos ribosomas y plásmidos. </a:t>
            </a:r>
            <a:endParaRPr lang="es-MX" sz="2200" dirty="0" smtClean="0">
              <a:latin typeface="Century" panose="02040604050505020304" pitchFamily="18" charset="0"/>
            </a:endParaRPr>
          </a:p>
          <a:p>
            <a:pPr algn="just"/>
            <a:endParaRPr lang="es-MX" sz="2200" dirty="0">
              <a:latin typeface="Century" panose="02040604050505020304" pitchFamily="18" charset="0"/>
            </a:endParaRPr>
          </a:p>
          <a:p>
            <a:pPr algn="just"/>
            <a:r>
              <a:rPr lang="es-MX" sz="2200" dirty="0" smtClean="0">
                <a:latin typeface="Century" panose="02040604050505020304" pitchFamily="18" charset="0"/>
              </a:rPr>
              <a:t>La </a:t>
            </a:r>
            <a:r>
              <a:rPr lang="es-MX" sz="2200" dirty="0">
                <a:latin typeface="Century" panose="02040604050505020304" pitchFamily="18" charset="0"/>
              </a:rPr>
              <a:t>célula procarionte está representada solo por organismos unicelulares, específicamente las bacterias y las </a:t>
            </a:r>
            <a:r>
              <a:rPr lang="es-MX" sz="2200" dirty="0" err="1">
                <a:latin typeface="Century" panose="02040604050505020304" pitchFamily="18" charset="0"/>
              </a:rPr>
              <a:t>arqueobacterias</a:t>
            </a:r>
            <a:r>
              <a:rPr lang="es-MX" sz="2200" dirty="0">
                <a:latin typeface="Century" panose="02040604050505020304" pitchFamily="18" charset="0"/>
              </a:rPr>
              <a:t>. Las células procariontes (0,1 a 5,0 </a:t>
            </a:r>
            <a:r>
              <a:rPr lang="es-MX" sz="2200" dirty="0" err="1">
                <a:latin typeface="Century" panose="02040604050505020304" pitchFamily="18" charset="0"/>
              </a:rPr>
              <a:t>μm</a:t>
            </a:r>
            <a:r>
              <a:rPr lang="es-MX" sz="2200" dirty="0">
                <a:latin typeface="Century" panose="02040604050505020304" pitchFamily="18" charset="0"/>
              </a:rPr>
              <a:t>) son considerablemente más pequeñas que las células eucariontes (10 a 100 </a:t>
            </a:r>
            <a:r>
              <a:rPr lang="es-MX" sz="2200" dirty="0" err="1">
                <a:latin typeface="Century" panose="02040604050505020304" pitchFamily="18" charset="0"/>
              </a:rPr>
              <a:t>μm</a:t>
            </a:r>
            <a:r>
              <a:rPr lang="es-MX" sz="2200" dirty="0">
                <a:latin typeface="Century" panose="02040604050505020304" pitchFamily="18" charset="0"/>
              </a:rPr>
              <a:t>) </a:t>
            </a:r>
            <a:r>
              <a:rPr lang="es-MX" sz="2200" dirty="0" err="1">
                <a:latin typeface="Century" panose="02040604050505020304" pitchFamily="18" charset="0"/>
              </a:rPr>
              <a:t>μm</a:t>
            </a:r>
            <a:r>
              <a:rPr lang="es-MX" sz="2200" dirty="0">
                <a:latin typeface="Century" panose="02040604050505020304" pitchFamily="18" charset="0"/>
              </a:rPr>
              <a:t>=micras.</a:t>
            </a:r>
          </a:p>
        </p:txBody>
      </p:sp>
    </p:spTree>
    <p:extLst>
      <p:ext uri="{BB962C8B-B14F-4D97-AF65-F5344CB8AC3E}">
        <p14:creationId xmlns:p14="http://schemas.microsoft.com/office/powerpoint/2010/main" val="3184700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3117859" cy="1815882"/>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ESTRUCTURA DE UNA CÉLULA PROCARIONTE</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pic>
        <p:nvPicPr>
          <p:cNvPr id="2" name="Imagen 1"/>
          <p:cNvPicPr>
            <a:picLocks noChangeAspect="1"/>
          </p:cNvPicPr>
          <p:nvPr/>
        </p:nvPicPr>
        <p:blipFill rotWithShape="1">
          <a:blip r:embed="rId2"/>
          <a:srcRect l="48628" t="16875" r="10008" b="9197"/>
          <a:stretch/>
        </p:blipFill>
        <p:spPr>
          <a:xfrm>
            <a:off x="3513909" y="88415"/>
            <a:ext cx="6583680" cy="6615639"/>
          </a:xfrm>
          <a:prstGeom prst="rect">
            <a:avLst/>
          </a:prstGeom>
        </p:spPr>
      </p:pic>
      <p:sp>
        <p:nvSpPr>
          <p:cNvPr id="3" name="Rectángulo 2"/>
          <p:cNvSpPr/>
          <p:nvPr/>
        </p:nvSpPr>
        <p:spPr>
          <a:xfrm>
            <a:off x="7485017" y="4859383"/>
            <a:ext cx="2625634" cy="184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1299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507E46-DA52-4EF7-982A-ADB4644A6A03}"/>
              </a:ext>
            </a:extLst>
          </p:cNvPr>
          <p:cNvSpPr txBox="1"/>
          <p:nvPr/>
        </p:nvSpPr>
        <p:spPr>
          <a:xfrm>
            <a:off x="291547" y="297423"/>
            <a:ext cx="11648661" cy="523220"/>
          </a:xfrm>
          <a:prstGeom prst="rect">
            <a:avLst/>
          </a:prstGeom>
          <a:noFill/>
        </p:spPr>
        <p:txBody>
          <a:bodyPr wrap="square" rtlCol="0">
            <a:spAutoFit/>
          </a:bodyPr>
          <a:lstStyle/>
          <a:p>
            <a:r>
              <a:rPr lang="es-ES" sz="2800" b="1" dirty="0" smtClean="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rPr>
              <a:t>CÉLULAS EUCARIONTES: PRESENCIA DE NÚCLEO</a:t>
            </a:r>
            <a:endParaRPr lang="es-CL" sz="2800" b="1" dirty="0">
              <a:solidFill>
                <a:srgbClr val="002060"/>
              </a:solidFill>
              <a:effectLst>
                <a:glow rad="101600">
                  <a:schemeClr val="bg2">
                    <a:alpha val="60000"/>
                  </a:schemeClr>
                </a:glow>
                <a:outerShdw blurRad="38100" dist="38100" dir="2700000" algn="tl">
                  <a:srgbClr val="000000">
                    <a:alpha val="43137"/>
                  </a:srgbClr>
                </a:outerShdw>
              </a:effectLst>
              <a:latin typeface="Century" panose="02040604050505020304" pitchFamily="18" charset="0"/>
            </a:endParaRPr>
          </a:p>
        </p:txBody>
      </p:sp>
      <p:sp>
        <p:nvSpPr>
          <p:cNvPr id="9" name="CuadroTexto 8">
            <a:extLst>
              <a:ext uri="{FF2B5EF4-FFF2-40B4-BE49-F238E27FC236}">
                <a16:creationId xmlns:a16="http://schemas.microsoft.com/office/drawing/2014/main" id="{47AFED42-8BBE-444F-A915-7046C0695BB6}"/>
              </a:ext>
            </a:extLst>
          </p:cNvPr>
          <p:cNvSpPr txBox="1"/>
          <p:nvPr/>
        </p:nvSpPr>
        <p:spPr>
          <a:xfrm>
            <a:off x="291547" y="918052"/>
            <a:ext cx="11491150" cy="3139321"/>
          </a:xfrm>
          <a:prstGeom prst="rect">
            <a:avLst/>
          </a:prstGeom>
          <a:noFill/>
        </p:spPr>
        <p:txBody>
          <a:bodyPr wrap="square" rtlCol="0">
            <a:spAutoFit/>
          </a:bodyPr>
          <a:lstStyle/>
          <a:p>
            <a:pPr algn="just"/>
            <a:r>
              <a:rPr lang="es-MX" sz="2200" dirty="0">
                <a:latin typeface="Century" panose="02040604050505020304" pitchFamily="18" charset="0"/>
              </a:rPr>
              <a:t>Estas células se caracterizan por poseer su material genético en el interior de una membrana nuclear que delimita el núcleo celular, son de mayor tamaño que las procariontes y poseen estructuras membranosas llamadas </a:t>
            </a:r>
            <a:r>
              <a:rPr lang="es-MX" sz="2200" dirty="0" err="1">
                <a:latin typeface="Century" panose="02040604050505020304" pitchFamily="18" charset="0"/>
              </a:rPr>
              <a:t>organelos</a:t>
            </a:r>
            <a:r>
              <a:rPr lang="es-MX" sz="2200" dirty="0">
                <a:latin typeface="Century" panose="02040604050505020304" pitchFamily="18" charset="0"/>
              </a:rPr>
              <a:t> que llevan a cabo funciones específicas, lo que favorece la especialización celular. </a:t>
            </a:r>
            <a:endParaRPr lang="es-MX" sz="2200" dirty="0" smtClean="0">
              <a:latin typeface="Century" panose="02040604050505020304" pitchFamily="18" charset="0"/>
            </a:endParaRPr>
          </a:p>
          <a:p>
            <a:pPr algn="just"/>
            <a:endParaRPr lang="es-MX" sz="2200" dirty="0">
              <a:latin typeface="Century" panose="02040604050505020304" pitchFamily="18" charset="0"/>
            </a:endParaRPr>
          </a:p>
          <a:p>
            <a:pPr algn="just"/>
            <a:r>
              <a:rPr lang="es-MX" sz="2200" dirty="0" smtClean="0">
                <a:latin typeface="Century" panose="02040604050505020304" pitchFamily="18" charset="0"/>
              </a:rPr>
              <a:t>Las </a:t>
            </a:r>
            <a:r>
              <a:rPr lang="es-MX" sz="2200" dirty="0">
                <a:latin typeface="Century" panose="02040604050505020304" pitchFamily="18" charset="0"/>
              </a:rPr>
              <a:t>células eucariontes pueden ser organismos unicelulares, como las levaduras (un tipo de hongo) y los protozoos; o integrar organismos pluricelulares, como los animales y las plantas. Existe una gran diversidad de células eucariontes, entre las que se pueden distinguir principalmente dos tipos: la animal y la vegetal.</a:t>
            </a:r>
          </a:p>
        </p:txBody>
      </p:sp>
    </p:spTree>
    <p:extLst>
      <p:ext uri="{BB962C8B-B14F-4D97-AF65-F5344CB8AC3E}">
        <p14:creationId xmlns:p14="http://schemas.microsoft.com/office/powerpoint/2010/main" val="4272258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985</Words>
  <Application>Microsoft Office PowerPoint</Application>
  <PresentationFormat>Panorámica</PresentationFormat>
  <Paragraphs>47</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Century</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pablor.ramirezn@gmail.com</dc:creator>
  <cp:lastModifiedBy>Pablo Ramirez</cp:lastModifiedBy>
  <cp:revision>75</cp:revision>
  <dcterms:created xsi:type="dcterms:W3CDTF">2021-03-15T22:15:56Z</dcterms:created>
  <dcterms:modified xsi:type="dcterms:W3CDTF">2021-05-03T21:15:53Z</dcterms:modified>
</cp:coreProperties>
</file>