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B8C4"/>
    <a:srgbClr val="FFFFFF"/>
    <a:srgbClr val="B85633"/>
    <a:srgbClr val="95B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6C242FC-B3A5-4477-B37F-ECDEA01638BC}" type="datetimeFigureOut">
              <a:rPr lang="es-CL" smtClean="0"/>
              <a:t>18-03-2020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244040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C242FC-B3A5-4477-B37F-ECDEA01638BC}" type="datetimeFigureOut">
              <a:rPr lang="es-CL" smtClean="0"/>
              <a:t>18-03-2020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361965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26C242FC-B3A5-4477-B37F-ECDEA01638BC}" type="datetimeFigureOut">
              <a:rPr lang="es-CL" smtClean="0"/>
              <a:t>18-03-2020</a:t>
            </a:fld>
            <a:endParaRPr lang="es-CL"/>
          </a:p>
        </p:txBody>
      </p:sp>
      <p:sp>
        <p:nvSpPr>
          <p:cNvPr id="5" name="Footer Placeholder 4"/>
          <p:cNvSpPr>
            <a:spLocks noGrp="1"/>
          </p:cNvSpPr>
          <p:nvPr>
            <p:ph type="ftr" sz="quarter" idx="11"/>
          </p:nvPr>
        </p:nvSpPr>
        <p:spPr>
          <a:xfrm>
            <a:off x="3776135" y="6422854"/>
            <a:ext cx="4279669" cy="365125"/>
          </a:xfrm>
        </p:spPr>
        <p:txBody>
          <a:bodyPr/>
          <a:lstStyle/>
          <a:p>
            <a:endParaRPr lang="es-CL"/>
          </a:p>
        </p:txBody>
      </p:sp>
      <p:sp>
        <p:nvSpPr>
          <p:cNvPr id="6" name="Slide Number Placeholder 5"/>
          <p:cNvSpPr>
            <a:spLocks noGrp="1"/>
          </p:cNvSpPr>
          <p:nvPr>
            <p:ph type="sldNum" sz="quarter" idx="12"/>
          </p:nvPr>
        </p:nvSpPr>
        <p:spPr>
          <a:xfrm>
            <a:off x="8073048" y="6422854"/>
            <a:ext cx="879759" cy="365125"/>
          </a:xfrm>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101845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C242FC-B3A5-4477-B37F-ECDEA01638BC}" type="datetimeFigureOut">
              <a:rPr lang="es-CL" smtClean="0"/>
              <a:t>18-03-2020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3119326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tx2"/>
                </a:solidFill>
              </a:defRPr>
            </a:lvl1pPr>
          </a:lstStyle>
          <a:p>
            <a:fld id="{26C242FC-B3A5-4477-B37F-ECDEA01638BC}" type="datetimeFigureOut">
              <a:rPr lang="es-CL" smtClean="0"/>
              <a:t>18-03-2020</a:t>
            </a:fld>
            <a:endParaRPr lang="es-C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C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420938-5D0D-4873-86D0-9E47909D4F36}" type="slidenum">
              <a:rPr lang="es-CL" smtClean="0"/>
              <a:t>‹Nº›</a:t>
            </a:fld>
            <a:endParaRPr lang="es-CL"/>
          </a:p>
        </p:txBody>
      </p:sp>
    </p:spTree>
    <p:extLst>
      <p:ext uri="{BB962C8B-B14F-4D97-AF65-F5344CB8AC3E}">
        <p14:creationId xmlns:p14="http://schemas.microsoft.com/office/powerpoint/2010/main" val="29764759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C242FC-B3A5-4477-B37F-ECDEA01638BC}" type="datetimeFigureOut">
              <a:rPr lang="es-CL" smtClean="0"/>
              <a:t>18-03-2020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413244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C242FC-B3A5-4477-B37F-ECDEA01638BC}" type="datetimeFigureOut">
              <a:rPr lang="es-CL" smtClean="0"/>
              <a:t>18-03-2020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168009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C242FC-B3A5-4477-B37F-ECDEA01638BC}" type="datetimeFigureOut">
              <a:rPr lang="es-CL" smtClean="0"/>
              <a:t>18-03-2020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386304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242FC-B3A5-4477-B37F-ECDEA01638BC}" type="datetimeFigureOut">
              <a:rPr lang="es-CL" smtClean="0"/>
              <a:t>18-03-2020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424201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C242FC-B3A5-4477-B37F-ECDEA01638BC}" type="datetimeFigureOut">
              <a:rPr lang="es-CL" smtClean="0"/>
              <a:t>18-03-2020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213161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6C242FC-B3A5-4477-B37F-ECDEA01638BC}" type="datetimeFigureOut">
              <a:rPr lang="es-CL" smtClean="0"/>
              <a:t>18-03-2020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D420938-5D0D-4873-86D0-9E47909D4F36}" type="slidenum">
              <a:rPr lang="es-CL" smtClean="0"/>
              <a:t>‹Nº›</a:t>
            </a:fld>
            <a:endParaRPr lang="es-CL"/>
          </a:p>
        </p:txBody>
      </p:sp>
    </p:spTree>
    <p:extLst>
      <p:ext uri="{BB962C8B-B14F-4D97-AF65-F5344CB8AC3E}">
        <p14:creationId xmlns:p14="http://schemas.microsoft.com/office/powerpoint/2010/main" val="254480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6C242FC-B3A5-4477-B37F-ECDEA01638BC}" type="datetimeFigureOut">
              <a:rPr lang="es-CL" smtClean="0"/>
              <a:t>18-03-2020</a:t>
            </a:fld>
            <a:endParaRPr lang="es-CL"/>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s-CL"/>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D420938-5D0D-4873-86D0-9E47909D4F36}" type="slidenum">
              <a:rPr lang="es-CL" smtClean="0"/>
              <a:t>‹Nº›</a:t>
            </a:fld>
            <a:endParaRPr lang="es-CL"/>
          </a:p>
        </p:txBody>
      </p:sp>
    </p:spTree>
    <p:extLst>
      <p:ext uri="{BB962C8B-B14F-4D97-AF65-F5344CB8AC3E}">
        <p14:creationId xmlns:p14="http://schemas.microsoft.com/office/powerpoint/2010/main" val="349915475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39501" y="970705"/>
            <a:ext cx="6256267" cy="2213907"/>
          </a:xfrm>
        </p:spPr>
        <p:txBody>
          <a:bodyPr>
            <a:normAutofit fontScale="90000"/>
          </a:bodyPr>
          <a:lstStyle/>
          <a:p>
            <a:r>
              <a:rPr lang="es-CL" dirty="0">
                <a:latin typeface="Arial Black" panose="020B0A04020102020204" pitchFamily="34" charset="0"/>
              </a:rPr>
              <a:t>CLASE </a:t>
            </a:r>
            <a:r>
              <a:rPr lang="es-CL" dirty="0" smtClean="0">
                <a:latin typeface="Arial Black" panose="020B0A04020102020204" pitchFamily="34" charset="0"/>
              </a:rPr>
              <a:t>4:</a:t>
            </a:r>
            <a:br>
              <a:rPr lang="es-CL" dirty="0" smtClean="0">
                <a:latin typeface="Arial Black" panose="020B0A04020102020204" pitchFamily="34" charset="0"/>
              </a:rPr>
            </a:br>
            <a:r>
              <a:rPr lang="es-CL" dirty="0">
                <a:latin typeface="Arial Black" panose="020B0A04020102020204" pitchFamily="34" charset="0"/>
              </a:rPr>
              <a:t/>
            </a:r>
            <a:br>
              <a:rPr lang="es-CL" dirty="0">
                <a:latin typeface="Arial Black" panose="020B0A04020102020204" pitchFamily="34" charset="0"/>
              </a:rPr>
            </a:br>
            <a:r>
              <a:rPr lang="es-CL" b="1" dirty="0" smtClean="0"/>
              <a:t>El </a:t>
            </a:r>
            <a:r>
              <a:rPr lang="es-CL" b="1" dirty="0" smtClean="0"/>
              <a:t>espacio en la narración</a:t>
            </a:r>
            <a:endParaRPr lang="es-CL" b="1" dirty="0"/>
          </a:p>
        </p:txBody>
      </p:sp>
    </p:spTree>
    <p:extLst>
      <p:ext uri="{BB962C8B-B14F-4D97-AF65-F5344CB8AC3E}">
        <p14:creationId xmlns:p14="http://schemas.microsoft.com/office/powerpoint/2010/main" val="66110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5400" b="1" dirty="0" smtClean="0"/>
              <a:t>El espacio narrativo</a:t>
            </a:r>
            <a:endParaRPr lang="es-CL" sz="5400" b="1" dirty="0"/>
          </a:p>
        </p:txBody>
      </p:sp>
      <p:sp>
        <p:nvSpPr>
          <p:cNvPr id="3" name="Marcador de contenido 2"/>
          <p:cNvSpPr>
            <a:spLocks noGrp="1"/>
          </p:cNvSpPr>
          <p:nvPr>
            <p:ph idx="1"/>
          </p:nvPr>
        </p:nvSpPr>
        <p:spPr>
          <a:solidFill>
            <a:schemeClr val="bg2">
              <a:lumMod val="75000"/>
              <a:alpha val="70000"/>
            </a:schemeClr>
          </a:solidFill>
        </p:spPr>
        <p:txBody>
          <a:bodyPr/>
          <a:lstStyle/>
          <a:p>
            <a:r>
              <a:rPr lang="es-ES" sz="2800" dirty="0" smtClean="0"/>
              <a:t>Corresponde </a:t>
            </a:r>
            <a:r>
              <a:rPr lang="es-ES" sz="2800" dirty="0"/>
              <a:t>a el lugar o los lugares donde transcurren los acontecimientos en un tiempo determinado. No obstante, el espacio narrativo no sólo abarca los lugares físicos en los que transcurre la acción, sino que, también, la atmósfera espiritual que se crea en la obra y el ámbito social en que se desenvuelven los acontecimientos.</a:t>
            </a:r>
          </a:p>
          <a:p>
            <a:r>
              <a:rPr lang="es-ES" dirty="0"/>
              <a:t/>
            </a:r>
            <a:br>
              <a:rPr lang="es-ES" dirty="0"/>
            </a:br>
            <a:endParaRPr lang="es-CL" dirty="0"/>
          </a:p>
        </p:txBody>
      </p:sp>
    </p:spTree>
    <p:extLst>
      <p:ext uri="{BB962C8B-B14F-4D97-AF65-F5344CB8AC3E}">
        <p14:creationId xmlns:p14="http://schemas.microsoft.com/office/powerpoint/2010/main" val="358429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1. El espacio físico </a:t>
            </a:r>
            <a:endParaRPr lang="es-CL" dirty="0"/>
          </a:p>
        </p:txBody>
      </p:sp>
      <p:sp>
        <p:nvSpPr>
          <p:cNvPr id="3" name="Marcador de contenido 2"/>
          <p:cNvSpPr>
            <a:spLocks noGrp="1"/>
          </p:cNvSpPr>
          <p:nvPr>
            <p:ph idx="1"/>
          </p:nvPr>
        </p:nvSpPr>
        <p:spPr>
          <a:xfrm>
            <a:off x="368710" y="1982183"/>
            <a:ext cx="8229600" cy="4206240"/>
          </a:xfrm>
        </p:spPr>
        <p:txBody>
          <a:bodyPr>
            <a:normAutofit/>
          </a:bodyPr>
          <a:lstStyle/>
          <a:p>
            <a:r>
              <a:rPr lang="es-ES" sz="2400" b="1" dirty="0">
                <a:solidFill>
                  <a:schemeClr val="bg1"/>
                </a:solidFill>
              </a:rPr>
              <a:t>Es el lugar o los lugares concretos y determinados donde ocurren los hechos. Puede ser un espacio abierto: natural, urbano, rural, marítimo, etc., o por el contrario, un espacio cerrado: el interior de una casa, un cine, un bar, una escuela, etc. Este tipo de escenario se presenta mediante pasajes descriptivos, en los cuales, se detiene la acción narrativa.</a:t>
            </a:r>
            <a:endParaRPr lang="es-CL" sz="2400" b="1" dirty="0">
              <a:solidFill>
                <a:schemeClr val="bg1"/>
              </a:solidFill>
            </a:endParaRPr>
          </a:p>
        </p:txBody>
      </p:sp>
    </p:spTree>
    <p:extLst>
      <p:ext uri="{BB962C8B-B14F-4D97-AF65-F5344CB8AC3E}">
        <p14:creationId xmlns:p14="http://schemas.microsoft.com/office/powerpoint/2010/main" val="341727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5BAA8"/>
        </a:solidFill>
        <a:effectLst/>
      </p:bgPr>
    </p:bg>
    <p:spTree>
      <p:nvGrpSpPr>
        <p:cNvPr id="1" name=""/>
        <p:cNvGrpSpPr/>
        <p:nvPr/>
      </p:nvGrpSpPr>
      <p:grpSpPr>
        <a:xfrm>
          <a:off x="0" y="0"/>
          <a:ext cx="0" cy="0"/>
          <a:chOff x="0" y="0"/>
          <a:chExt cx="0" cy="0"/>
        </a:xfrm>
      </p:grpSpPr>
      <p:pic>
        <p:nvPicPr>
          <p:cNvPr id="1026" name="Picture 2" descr="Resultado de imagen de d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350" y="121674"/>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65471" y="284176"/>
            <a:ext cx="5486400" cy="1508760"/>
          </a:xfrm>
        </p:spPr>
        <p:txBody>
          <a:bodyPr>
            <a:noAutofit/>
          </a:bodyPr>
          <a:lstStyle/>
          <a:p>
            <a:pPr algn="ctr"/>
            <a:r>
              <a:rPr lang="es-CL" sz="5400" b="1" dirty="0" smtClean="0">
                <a:solidFill>
                  <a:srgbClr val="95BAA8"/>
                </a:solidFill>
              </a:rPr>
              <a:t>Ejemplo de espacio físico</a:t>
            </a:r>
            <a:endParaRPr lang="es-CL" sz="5400" b="1" dirty="0">
              <a:solidFill>
                <a:srgbClr val="95BAA8"/>
              </a:solidFill>
            </a:endParaRPr>
          </a:p>
        </p:txBody>
      </p:sp>
      <p:sp>
        <p:nvSpPr>
          <p:cNvPr id="3" name="Marcador de contenido 2"/>
          <p:cNvSpPr>
            <a:spLocks noGrp="1"/>
          </p:cNvSpPr>
          <p:nvPr>
            <p:ph idx="1"/>
          </p:nvPr>
        </p:nvSpPr>
        <p:spPr>
          <a:xfrm>
            <a:off x="265471" y="2011680"/>
            <a:ext cx="7152968" cy="4698836"/>
          </a:xfrm>
        </p:spPr>
        <p:txBody>
          <a:bodyPr>
            <a:noAutofit/>
          </a:bodyPr>
          <a:lstStyle/>
          <a:p>
            <a:r>
              <a:rPr lang="es-ES" sz="3200" dirty="0">
                <a:solidFill>
                  <a:srgbClr val="B85633"/>
                </a:solidFill>
              </a:rPr>
              <a:t>“</a:t>
            </a:r>
            <a:r>
              <a:rPr lang="es-ES" sz="3200" i="1" dirty="0">
                <a:solidFill>
                  <a:srgbClr val="B85633"/>
                </a:solidFill>
              </a:rPr>
              <a:t>Lo que estaba delante de mí era un recibidor alumbrado por la única y débil bombilla que quedaba sujeta a uno de los brazos de la lámpara, magnífica y sucia de telarañas, que colgaba del techo. Un fondo oscuro de muebles colocados unos sobre otros como en las mudanzas”.</a:t>
            </a:r>
            <a:endParaRPr lang="es-ES" sz="3200" dirty="0">
              <a:solidFill>
                <a:srgbClr val="B85633"/>
              </a:solidFill>
            </a:endParaRPr>
          </a:p>
          <a:p>
            <a:r>
              <a:rPr lang="es-ES" sz="3200" dirty="0">
                <a:solidFill>
                  <a:srgbClr val="B85633"/>
                </a:solidFill>
              </a:rPr>
              <a:t>(Carmen Laforet, </a:t>
            </a:r>
            <a:r>
              <a:rPr lang="es-ES" sz="3200" i="1" dirty="0">
                <a:solidFill>
                  <a:srgbClr val="B85633"/>
                </a:solidFill>
              </a:rPr>
              <a:t>Nada</a:t>
            </a:r>
            <a:r>
              <a:rPr lang="es-ES" sz="3200" dirty="0">
                <a:solidFill>
                  <a:srgbClr val="B85633"/>
                </a:solidFill>
              </a:rPr>
              <a:t>, fragmento)</a:t>
            </a:r>
          </a:p>
        </p:txBody>
      </p:sp>
    </p:spTree>
    <p:extLst>
      <p:ext uri="{BB962C8B-B14F-4D97-AF65-F5344CB8AC3E}">
        <p14:creationId xmlns:p14="http://schemas.microsoft.com/office/powerpoint/2010/main" val="3109406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02919" y="284176"/>
            <a:ext cx="9784080" cy="1116921"/>
          </a:xfrm>
        </p:spPr>
        <p:style>
          <a:lnRef idx="2">
            <a:schemeClr val="dk1"/>
          </a:lnRef>
          <a:fillRef idx="1">
            <a:schemeClr val="lt1"/>
          </a:fillRef>
          <a:effectRef idx="0">
            <a:schemeClr val="dk1"/>
          </a:effectRef>
          <a:fontRef idx="minor">
            <a:schemeClr val="dk1"/>
          </a:fontRef>
        </p:style>
        <p:txBody>
          <a:bodyPr/>
          <a:lstStyle/>
          <a:p>
            <a:pPr algn="ctr"/>
            <a:r>
              <a:rPr lang="es-CL" dirty="0" smtClean="0"/>
              <a:t>2. El espacio psicológico</a:t>
            </a:r>
            <a:endParaRPr lang="es-CL" dirty="0"/>
          </a:p>
        </p:txBody>
      </p:sp>
      <p:sp>
        <p:nvSpPr>
          <p:cNvPr id="3" name="Marcador de contenido 2"/>
          <p:cNvSpPr>
            <a:spLocks noGrp="1"/>
          </p:cNvSpPr>
          <p:nvPr>
            <p:ph idx="1"/>
          </p:nvPr>
        </p:nvSpPr>
        <p:spPr>
          <a:xfrm>
            <a:off x="1202919" y="3333134"/>
            <a:ext cx="9784080" cy="2884785"/>
          </a:xfrm>
          <a:solidFill>
            <a:schemeClr val="lt1">
              <a:alpha val="80000"/>
            </a:schemeClr>
          </a:solidFill>
        </p:spPr>
        <p:style>
          <a:lnRef idx="2">
            <a:schemeClr val="dk1"/>
          </a:lnRef>
          <a:fillRef idx="1">
            <a:schemeClr val="lt1"/>
          </a:fillRef>
          <a:effectRef idx="0">
            <a:schemeClr val="dk1"/>
          </a:effectRef>
          <a:fontRef idx="minor">
            <a:schemeClr val="dk1"/>
          </a:fontRef>
        </p:style>
        <p:txBody>
          <a:bodyPr>
            <a:noAutofit/>
          </a:bodyPr>
          <a:lstStyle/>
          <a:p>
            <a:r>
              <a:rPr lang="es-ES" sz="2400" b="1" dirty="0"/>
              <a:t>Es la atmósfera espiritual que envuelve a los personajes y a toda la acción, según los conflictos que se planteen: amor, violencia, odio, venganza, desilusión, soledad, etc. Por ejemplo, un clima de soledad e incomunicación condiciona el comportamiento de los personajes y define las características del acontecer.</a:t>
            </a:r>
          </a:p>
          <a:p>
            <a:r>
              <a:rPr lang="es-ES" sz="2400" b="1" dirty="0"/>
              <a:t>La observación del espacio sicológico o atmósfera que presenta una obra determinada, nos permite apreciar cabalmente el extraordinario poder que posee la palabra literaria.</a:t>
            </a:r>
          </a:p>
        </p:txBody>
      </p:sp>
    </p:spTree>
    <p:extLst>
      <p:ext uri="{BB962C8B-B14F-4D97-AF65-F5344CB8AC3E}">
        <p14:creationId xmlns:p14="http://schemas.microsoft.com/office/powerpoint/2010/main" val="353259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4800" b="1" dirty="0" smtClean="0">
                <a:solidFill>
                  <a:schemeClr val="bg1"/>
                </a:solidFill>
              </a:rPr>
              <a:t>Ejemplo de espacio psicológico</a:t>
            </a:r>
            <a:endParaRPr lang="es-CL" sz="4800" b="1" dirty="0">
              <a:solidFill>
                <a:schemeClr val="bg1"/>
              </a:solidFill>
            </a:endParaRPr>
          </a:p>
        </p:txBody>
      </p:sp>
      <p:sp>
        <p:nvSpPr>
          <p:cNvPr id="3" name="Marcador de contenido 2"/>
          <p:cNvSpPr>
            <a:spLocks noGrp="1"/>
          </p:cNvSpPr>
          <p:nvPr>
            <p:ph idx="1"/>
          </p:nvPr>
        </p:nvSpPr>
        <p:spPr>
          <a:xfrm>
            <a:off x="1202919" y="2011680"/>
            <a:ext cx="6499763" cy="4029891"/>
          </a:xfrm>
        </p:spPr>
        <p:txBody>
          <a:bodyPr>
            <a:normAutofit fontScale="92500" lnSpcReduction="10000"/>
          </a:bodyPr>
          <a:lstStyle/>
          <a:p>
            <a:r>
              <a:rPr lang="es-ES" sz="4400" dirty="0">
                <a:solidFill>
                  <a:schemeClr val="bg1"/>
                </a:solidFill>
              </a:rPr>
              <a:t>“</a:t>
            </a:r>
            <a:r>
              <a:rPr lang="es-ES" sz="4400" i="1" dirty="0">
                <a:solidFill>
                  <a:schemeClr val="bg1"/>
                </a:solidFill>
              </a:rPr>
              <a:t>En toda aquella escena había algo angustioso, y en el piso un calor sofocante como si el aire estuviera estancado y podrido”.</a:t>
            </a:r>
            <a:endParaRPr lang="es-ES" sz="4400" dirty="0">
              <a:solidFill>
                <a:schemeClr val="bg1"/>
              </a:solidFill>
            </a:endParaRPr>
          </a:p>
          <a:p>
            <a:r>
              <a:rPr lang="es-ES" sz="4400" dirty="0">
                <a:solidFill>
                  <a:schemeClr val="bg1"/>
                </a:solidFill>
              </a:rPr>
              <a:t>(Carmen Laforet, </a:t>
            </a:r>
            <a:r>
              <a:rPr lang="es-ES" sz="4400" i="1" dirty="0">
                <a:solidFill>
                  <a:schemeClr val="bg1"/>
                </a:solidFill>
              </a:rPr>
              <a:t>Nada</a:t>
            </a:r>
            <a:r>
              <a:rPr lang="es-ES" sz="4400" dirty="0">
                <a:solidFill>
                  <a:schemeClr val="bg1"/>
                </a:solidFill>
              </a:rPr>
              <a:t>, fragmento)</a:t>
            </a:r>
          </a:p>
          <a:p>
            <a:endParaRPr lang="es-CL" dirty="0">
              <a:solidFill>
                <a:schemeClr val="bg1"/>
              </a:solidFill>
            </a:endParaRPr>
          </a:p>
        </p:txBody>
      </p:sp>
      <p:pic>
        <p:nvPicPr>
          <p:cNvPr id="2052" name="Picture 4" descr="Resultado de imagen de du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682" y="1590863"/>
            <a:ext cx="4489318" cy="5047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8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88763" y="1012371"/>
            <a:ext cx="5706196" cy="99930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CL" sz="4800" b="1" dirty="0" smtClean="0"/>
              <a:t>EL ESPACIO SOCIAL</a:t>
            </a:r>
            <a:endParaRPr lang="es-CL" sz="4800" b="1" dirty="0"/>
          </a:p>
        </p:txBody>
      </p:sp>
      <p:sp>
        <p:nvSpPr>
          <p:cNvPr id="3" name="Marcador de contenido 2"/>
          <p:cNvSpPr>
            <a:spLocks noGrp="1"/>
          </p:cNvSpPr>
          <p:nvPr>
            <p:ph idx="1"/>
          </p:nvPr>
        </p:nvSpPr>
        <p:spPr>
          <a:xfrm>
            <a:off x="388763" y="2338251"/>
            <a:ext cx="5706196" cy="4206240"/>
          </a:xfrm>
          <a:gradFill>
            <a:gsLst>
              <a:gs pos="0">
                <a:schemeClr val="accent1">
                  <a:tint val="65000"/>
                  <a:satMod val="120000"/>
                  <a:lumMod val="107000"/>
                  <a:alpha val="77000"/>
                </a:schemeClr>
              </a:gs>
              <a:gs pos="50000">
                <a:schemeClr val="accent1">
                  <a:tint val="70000"/>
                  <a:satMod val="124000"/>
                  <a:lumMod val="103000"/>
                </a:schemeClr>
              </a:gs>
              <a:gs pos="100000">
                <a:schemeClr val="accent1">
                  <a:tint val="85000"/>
                  <a:satMod val="120000"/>
                  <a:lumMod val="100000"/>
                </a:schemeClr>
              </a:gs>
            </a:gsLst>
          </a:gradFill>
        </p:spPr>
        <p:style>
          <a:lnRef idx="1">
            <a:schemeClr val="accent1"/>
          </a:lnRef>
          <a:fillRef idx="2">
            <a:schemeClr val="accent1"/>
          </a:fillRef>
          <a:effectRef idx="1">
            <a:schemeClr val="accent1"/>
          </a:effectRef>
          <a:fontRef idx="minor">
            <a:schemeClr val="dk1"/>
          </a:fontRef>
        </p:style>
        <p:txBody>
          <a:bodyPr>
            <a:normAutofit/>
          </a:bodyPr>
          <a:lstStyle/>
          <a:p>
            <a:r>
              <a:rPr lang="es-ES" sz="2800" dirty="0"/>
              <a:t>Se refiere al entorno cultural, religioso, económico, moral o social en el que se desarrolla la acción narrada. Los personajes tienen un nivel intelectual, cultural; pertenecen o se agrupan en sectores sociales y manifiestan determinadas ideas religiosas o políticas.</a:t>
            </a:r>
            <a:endParaRPr lang="es-CL" sz="2800" dirty="0"/>
          </a:p>
        </p:txBody>
      </p:sp>
    </p:spTree>
    <p:extLst>
      <p:ext uri="{BB962C8B-B14F-4D97-AF65-F5344CB8AC3E}">
        <p14:creationId xmlns:p14="http://schemas.microsoft.com/office/powerpoint/2010/main" val="132235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4800" b="1" dirty="0" smtClean="0"/>
              <a:t>EJEMPLO DE ESPACIO SOCIAL</a:t>
            </a:r>
            <a:endParaRPr lang="es-CL" sz="4800" b="1" dirty="0"/>
          </a:p>
        </p:txBody>
      </p:sp>
      <p:sp>
        <p:nvSpPr>
          <p:cNvPr id="3" name="Marcador de contenido 2"/>
          <p:cNvSpPr>
            <a:spLocks noGrp="1"/>
          </p:cNvSpPr>
          <p:nvPr>
            <p:ph idx="1"/>
          </p:nvPr>
        </p:nvSpPr>
        <p:spPr>
          <a:xfrm>
            <a:off x="2133967" y="1792936"/>
            <a:ext cx="9784080" cy="4206240"/>
          </a:xfrm>
        </p:spPr>
        <p:txBody>
          <a:bodyPr>
            <a:normAutofit/>
          </a:bodyPr>
          <a:lstStyle/>
          <a:p>
            <a:r>
              <a:rPr lang="es-ES" sz="2800" i="1" dirty="0">
                <a:solidFill>
                  <a:srgbClr val="6DB8C4"/>
                </a:solidFill>
              </a:rPr>
              <a:t>“La familia de don Dámaso Encina era noble en Santiago por derecho </a:t>
            </a:r>
            <a:r>
              <a:rPr lang="es-ES" sz="2800" i="1" dirty="0" err="1">
                <a:solidFill>
                  <a:srgbClr val="6DB8C4"/>
                </a:solidFill>
              </a:rPr>
              <a:t>pecunario</a:t>
            </a:r>
            <a:r>
              <a:rPr lang="es-ES" sz="2800" i="1" dirty="0">
                <a:solidFill>
                  <a:srgbClr val="6DB8C4"/>
                </a:solidFill>
              </a:rPr>
              <a:t> y, como tal, gozaba de los miramientos sociales (…). Se distinguía por el gusto hacia el lujo, que por entonces principiaba a apoderarse de nuestra sociedad y aumentaba su prestigio con la solidez del crédito de don Dámaso, que tenía por principal negocio el de la usura en gran escala, tan común entre los capitalistas chilenos”</a:t>
            </a:r>
            <a:r>
              <a:rPr lang="es-ES" sz="2800" dirty="0">
                <a:solidFill>
                  <a:srgbClr val="6DB8C4"/>
                </a:solidFill>
              </a:rPr>
              <a:t>.</a:t>
            </a:r>
          </a:p>
          <a:p>
            <a:r>
              <a:rPr lang="es-ES" sz="2800" dirty="0">
                <a:solidFill>
                  <a:srgbClr val="6DB8C4"/>
                </a:solidFill>
              </a:rPr>
              <a:t>(Alberto </a:t>
            </a:r>
            <a:r>
              <a:rPr lang="es-ES" sz="2800" dirty="0" err="1">
                <a:solidFill>
                  <a:srgbClr val="6DB8C4"/>
                </a:solidFill>
              </a:rPr>
              <a:t>Blest</a:t>
            </a:r>
            <a:r>
              <a:rPr lang="es-ES" sz="2800" dirty="0">
                <a:solidFill>
                  <a:srgbClr val="6DB8C4"/>
                </a:solidFill>
              </a:rPr>
              <a:t> Gana, </a:t>
            </a:r>
            <a:r>
              <a:rPr lang="es-ES" sz="2800" i="1" dirty="0">
                <a:solidFill>
                  <a:srgbClr val="6DB8C4"/>
                </a:solidFill>
              </a:rPr>
              <a:t>Martín Rivas</a:t>
            </a:r>
            <a:r>
              <a:rPr lang="es-ES" sz="2800" dirty="0">
                <a:solidFill>
                  <a:srgbClr val="6DB8C4"/>
                </a:solidFill>
              </a:rPr>
              <a:t>, fragmento)</a:t>
            </a:r>
          </a:p>
        </p:txBody>
      </p:sp>
      <p:pic>
        <p:nvPicPr>
          <p:cNvPr id="3074" name="Picture 2" descr="Resultado de imagen de dudas"/>
          <p:cNvPicPr>
            <a:picLocks noChangeAspect="1" noChangeArrowheads="1"/>
          </p:cNvPicPr>
          <p:nvPr/>
        </p:nvPicPr>
        <p:blipFill rotWithShape="1">
          <a:blip r:embed="rId2">
            <a:extLst>
              <a:ext uri="{28A0092B-C50C-407E-A947-70E740481C1C}">
                <a14:useLocalDpi xmlns:a14="http://schemas.microsoft.com/office/drawing/2010/main" val="0"/>
              </a:ext>
            </a:extLst>
          </a:blip>
          <a:srcRect b="9061"/>
          <a:stretch/>
        </p:blipFill>
        <p:spPr bwMode="auto">
          <a:xfrm>
            <a:off x="9163050" y="4432663"/>
            <a:ext cx="3028950" cy="242533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259944" y="2082739"/>
            <a:ext cx="1885950" cy="2419350"/>
          </a:xfrm>
          <a:prstGeom prst="rect">
            <a:avLst/>
          </a:prstGeom>
        </p:spPr>
      </p:pic>
    </p:spTree>
    <p:extLst>
      <p:ext uri="{BB962C8B-B14F-4D97-AF65-F5344CB8AC3E}">
        <p14:creationId xmlns:p14="http://schemas.microsoft.com/office/powerpoint/2010/main" val="3208456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 bandas">
  <a:themeElements>
    <a:clrScheme name="Con bandas">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on banda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 banda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TM03090430[[fn=Con bandas]]</Template>
  <TotalTime>23</TotalTime>
  <Words>465</Words>
  <Application>Microsoft Office PowerPoint</Application>
  <PresentationFormat>Panorámica</PresentationFormat>
  <Paragraphs>20</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 Black</vt:lpstr>
      <vt:lpstr>Corbel</vt:lpstr>
      <vt:lpstr>Wingdings</vt:lpstr>
      <vt:lpstr>Con bandas</vt:lpstr>
      <vt:lpstr>CLASE 4:  El espacio en la narración</vt:lpstr>
      <vt:lpstr>El espacio narrativo</vt:lpstr>
      <vt:lpstr>1. El espacio físico </vt:lpstr>
      <vt:lpstr>Ejemplo de espacio físico</vt:lpstr>
      <vt:lpstr>2. El espacio psicológico</vt:lpstr>
      <vt:lpstr>Ejemplo de espacio psicológico</vt:lpstr>
      <vt:lpstr>EL ESPACIO SOCIAL</vt:lpstr>
      <vt:lpstr>EJEMPLO DE ESPACIO SOCIAL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espacio en la narración</dc:title>
  <dc:creator>Javiera Ignacia Gutierrez</dc:creator>
  <cp:lastModifiedBy>Javiera Ignacia Gutierrez</cp:lastModifiedBy>
  <cp:revision>10</cp:revision>
  <dcterms:created xsi:type="dcterms:W3CDTF">2020-03-18T16:41:03Z</dcterms:created>
  <dcterms:modified xsi:type="dcterms:W3CDTF">2020-03-18T17:21:03Z</dcterms:modified>
</cp:coreProperties>
</file>