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91" r:id="rId2"/>
    <p:sldId id="279" r:id="rId3"/>
    <p:sldId id="258" r:id="rId4"/>
    <p:sldId id="293" r:id="rId5"/>
    <p:sldId id="259" r:id="rId6"/>
    <p:sldId id="260" r:id="rId7"/>
    <p:sldId id="261" r:id="rId8"/>
    <p:sldId id="262" r:id="rId9"/>
    <p:sldId id="263" r:id="rId10"/>
    <p:sldId id="264" r:id="rId11"/>
    <p:sldId id="274" r:id="rId12"/>
    <p:sldId id="275" r:id="rId13"/>
    <p:sldId id="284" r:id="rId14"/>
    <p:sldId id="295" r:id="rId15"/>
    <p:sldId id="296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660"/>
  </p:normalViewPr>
  <p:slideViewPr>
    <p:cSldViewPr>
      <p:cViewPr varScale="1">
        <p:scale>
          <a:sx n="49" d="100"/>
          <a:sy n="49" d="100"/>
        </p:scale>
        <p:origin x="7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Barra Espinoza" userId="e9dda15a24e83a0c" providerId="LiveId" clId="{255CF9A4-88A3-4860-A536-D9A04E2640EE}"/>
    <pc:docChg chg="modSld">
      <pc:chgData name="Carlos Barra Espinoza" userId="e9dda15a24e83a0c" providerId="LiveId" clId="{255CF9A4-88A3-4860-A536-D9A04E2640EE}" dt="2021-03-29T03:33:19.185" v="12" actId="20577"/>
      <pc:docMkLst>
        <pc:docMk/>
      </pc:docMkLst>
      <pc:sldChg chg="modSp mod">
        <pc:chgData name="Carlos Barra Espinoza" userId="e9dda15a24e83a0c" providerId="LiveId" clId="{255CF9A4-88A3-4860-A536-D9A04E2640EE}" dt="2021-03-29T03:33:19.185" v="12" actId="20577"/>
        <pc:sldMkLst>
          <pc:docMk/>
          <pc:sldMk cId="4245393278" sldId="296"/>
        </pc:sldMkLst>
        <pc:spChg chg="mod">
          <ac:chgData name="Carlos Barra Espinoza" userId="e9dda15a24e83a0c" providerId="LiveId" clId="{255CF9A4-88A3-4860-A536-D9A04E2640EE}" dt="2021-03-29T03:33:19.185" v="12" actId="20577"/>
          <ac:spMkLst>
            <pc:docMk/>
            <pc:sldMk cId="4245393278" sldId="296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075AE9-0B8A-4CE4-B6C2-5FEB13FB6C53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DF98989-95C0-4AAF-9A03-697032F62AE2}">
      <dgm:prSet phldrT="[Texto]"/>
      <dgm:spPr/>
      <dgm:t>
        <a:bodyPr/>
        <a:lstStyle/>
        <a:p>
          <a:r>
            <a:rPr lang="es-MX" dirty="0"/>
            <a:t>Preparación de los datos para el análisis</a:t>
          </a:r>
        </a:p>
      </dgm:t>
    </dgm:pt>
    <dgm:pt modelId="{042B40ED-D47C-42E7-8C2E-6A9C64EC6DD8}" type="parTrans" cxnId="{6E45BE61-0231-411C-BDB4-466FD40CF143}">
      <dgm:prSet/>
      <dgm:spPr/>
      <dgm:t>
        <a:bodyPr/>
        <a:lstStyle/>
        <a:p>
          <a:endParaRPr lang="es-MX"/>
        </a:p>
      </dgm:t>
    </dgm:pt>
    <dgm:pt modelId="{8E5CF8C7-AFDB-44D8-A82D-E897F28DD401}" type="sibTrans" cxnId="{6E45BE61-0231-411C-BDB4-466FD40CF143}">
      <dgm:prSet/>
      <dgm:spPr/>
      <dgm:t>
        <a:bodyPr/>
        <a:lstStyle/>
        <a:p>
          <a:endParaRPr lang="es-MX"/>
        </a:p>
      </dgm:t>
    </dgm:pt>
    <dgm:pt modelId="{7EBB8993-DC24-4339-AC44-CBBC2C6966D1}">
      <dgm:prSet phldrT="[Texto]"/>
      <dgm:spPr/>
      <dgm:t>
        <a:bodyPr/>
        <a:lstStyle/>
        <a:p>
          <a:r>
            <a:rPr lang="es-MX" dirty="0"/>
            <a:t>Análisis de los datos</a:t>
          </a:r>
        </a:p>
      </dgm:t>
    </dgm:pt>
    <dgm:pt modelId="{6A2C0D04-61EE-4B33-BABA-92E90D46B533}" type="parTrans" cxnId="{B4437C17-5949-47A0-95BE-6ECB5A828284}">
      <dgm:prSet/>
      <dgm:spPr/>
      <dgm:t>
        <a:bodyPr/>
        <a:lstStyle/>
        <a:p>
          <a:endParaRPr lang="es-MX"/>
        </a:p>
      </dgm:t>
    </dgm:pt>
    <dgm:pt modelId="{1B26035B-C60A-41CE-8840-8E901766F54F}" type="sibTrans" cxnId="{B4437C17-5949-47A0-95BE-6ECB5A828284}">
      <dgm:prSet/>
      <dgm:spPr/>
      <dgm:t>
        <a:bodyPr/>
        <a:lstStyle/>
        <a:p>
          <a:endParaRPr lang="es-MX"/>
        </a:p>
      </dgm:t>
    </dgm:pt>
    <dgm:pt modelId="{A2FDCCD7-B4B5-4561-87E4-CEC85DDB90EB}">
      <dgm:prSet phldrT="[Texto]" custT="1"/>
      <dgm:spPr/>
      <dgm:t>
        <a:bodyPr/>
        <a:lstStyle/>
        <a:p>
          <a:r>
            <a:rPr lang="es-MX" sz="2400" dirty="0"/>
            <a:t>Elaboración del reporte de investigación</a:t>
          </a:r>
        </a:p>
      </dgm:t>
    </dgm:pt>
    <dgm:pt modelId="{3D06EC9E-BB08-4E55-88F1-42FD895B246C}" type="parTrans" cxnId="{2859E728-813C-40CC-B1E9-B031573F4189}">
      <dgm:prSet/>
      <dgm:spPr/>
      <dgm:t>
        <a:bodyPr/>
        <a:lstStyle/>
        <a:p>
          <a:endParaRPr lang="es-MX"/>
        </a:p>
      </dgm:t>
    </dgm:pt>
    <dgm:pt modelId="{EB9128DE-9D6D-4D4C-824F-CB9AD376A08A}" type="sibTrans" cxnId="{2859E728-813C-40CC-B1E9-B031573F4189}">
      <dgm:prSet/>
      <dgm:spPr/>
      <dgm:t>
        <a:bodyPr/>
        <a:lstStyle/>
        <a:p>
          <a:endParaRPr lang="es-MX"/>
        </a:p>
      </dgm:t>
    </dgm:pt>
    <dgm:pt modelId="{5B61E22B-1E72-4488-A2EE-01C0B31E7B88}">
      <dgm:prSet phldrT="[Texto]" custT="1"/>
      <dgm:spPr/>
      <dgm:t>
        <a:bodyPr/>
        <a:lstStyle/>
        <a:p>
          <a:endParaRPr lang="es-MX" sz="2400" dirty="0"/>
        </a:p>
      </dgm:t>
    </dgm:pt>
    <dgm:pt modelId="{068BF36B-D0C0-4ED4-BB7B-6F00DE568664}" type="parTrans" cxnId="{3FD501E2-C559-4BE9-A559-5DAFE0C2042E}">
      <dgm:prSet/>
      <dgm:spPr/>
      <dgm:t>
        <a:bodyPr/>
        <a:lstStyle/>
        <a:p>
          <a:endParaRPr lang="es-MX"/>
        </a:p>
      </dgm:t>
    </dgm:pt>
    <dgm:pt modelId="{0D33A431-FAF2-4007-9A88-C3BD51B7BC9F}" type="sibTrans" cxnId="{3FD501E2-C559-4BE9-A559-5DAFE0C2042E}">
      <dgm:prSet/>
      <dgm:spPr/>
      <dgm:t>
        <a:bodyPr/>
        <a:lstStyle/>
        <a:p>
          <a:endParaRPr lang="es-MX"/>
        </a:p>
      </dgm:t>
    </dgm:pt>
    <dgm:pt modelId="{A4F2C16E-FFF1-4A91-B821-FA59507A75CF}">
      <dgm:prSet phldrT="[Texto]"/>
      <dgm:spPr/>
      <dgm:t>
        <a:bodyPr/>
        <a:lstStyle/>
        <a:p>
          <a:endParaRPr lang="es-MX" sz="1600" dirty="0"/>
        </a:p>
      </dgm:t>
    </dgm:pt>
    <dgm:pt modelId="{9C1D21C4-99F6-49AA-9325-D8B88B19EA9F}" type="parTrans" cxnId="{FB2BA05C-C391-4475-A946-8DB6EDEF34A2}">
      <dgm:prSet/>
      <dgm:spPr/>
      <dgm:t>
        <a:bodyPr/>
        <a:lstStyle/>
        <a:p>
          <a:endParaRPr lang="es-MX"/>
        </a:p>
      </dgm:t>
    </dgm:pt>
    <dgm:pt modelId="{65D79C6F-6D32-4EB6-BB54-A8C03493881A}" type="sibTrans" cxnId="{FB2BA05C-C391-4475-A946-8DB6EDEF34A2}">
      <dgm:prSet/>
      <dgm:spPr/>
      <dgm:t>
        <a:bodyPr/>
        <a:lstStyle/>
        <a:p>
          <a:endParaRPr lang="es-MX"/>
        </a:p>
      </dgm:t>
    </dgm:pt>
    <dgm:pt modelId="{B1330ADB-20A4-4801-944F-A924EE19FB07}" type="pres">
      <dgm:prSet presAssocID="{0D075AE9-0B8A-4CE4-B6C2-5FEB13FB6C53}" presName="Name0" presStyleCnt="0">
        <dgm:presLayoutVars>
          <dgm:dir/>
          <dgm:resizeHandles val="exact"/>
        </dgm:presLayoutVars>
      </dgm:prSet>
      <dgm:spPr/>
    </dgm:pt>
    <dgm:pt modelId="{960BE6C0-20C4-44F8-9BD7-7A88E33F6383}" type="pres">
      <dgm:prSet presAssocID="{9DF98989-95C0-4AAF-9A03-697032F62AE2}" presName="node" presStyleLbl="node1" presStyleIdx="0" presStyleCnt="3">
        <dgm:presLayoutVars>
          <dgm:bulletEnabled val="1"/>
        </dgm:presLayoutVars>
      </dgm:prSet>
      <dgm:spPr/>
    </dgm:pt>
    <dgm:pt modelId="{DA50F033-0DEE-49E7-B445-1EEB7ED95DFA}" type="pres">
      <dgm:prSet presAssocID="{8E5CF8C7-AFDB-44D8-A82D-E897F28DD401}" presName="sibTrans" presStyleLbl="sibTrans1D1" presStyleIdx="0" presStyleCnt="2"/>
      <dgm:spPr/>
    </dgm:pt>
    <dgm:pt modelId="{A550E2B7-16B0-46F1-83F5-E6CE242CE08E}" type="pres">
      <dgm:prSet presAssocID="{8E5CF8C7-AFDB-44D8-A82D-E897F28DD401}" presName="connectorText" presStyleLbl="sibTrans1D1" presStyleIdx="0" presStyleCnt="2"/>
      <dgm:spPr/>
    </dgm:pt>
    <dgm:pt modelId="{0693FF6D-2E64-41B1-9C2F-B6BDD6142747}" type="pres">
      <dgm:prSet presAssocID="{7EBB8993-DC24-4339-AC44-CBBC2C6966D1}" presName="node" presStyleLbl="node1" presStyleIdx="1" presStyleCnt="3">
        <dgm:presLayoutVars>
          <dgm:bulletEnabled val="1"/>
        </dgm:presLayoutVars>
      </dgm:prSet>
      <dgm:spPr/>
    </dgm:pt>
    <dgm:pt modelId="{32019722-229B-43D3-822B-EF04D875FE61}" type="pres">
      <dgm:prSet presAssocID="{1B26035B-C60A-41CE-8840-8E901766F54F}" presName="sibTrans" presStyleLbl="sibTrans1D1" presStyleIdx="1" presStyleCnt="2"/>
      <dgm:spPr/>
    </dgm:pt>
    <dgm:pt modelId="{4C7CF5D5-6D8A-4EBF-BC3F-8F88937A42C7}" type="pres">
      <dgm:prSet presAssocID="{1B26035B-C60A-41CE-8840-8E901766F54F}" presName="connectorText" presStyleLbl="sibTrans1D1" presStyleIdx="1" presStyleCnt="2"/>
      <dgm:spPr/>
    </dgm:pt>
    <dgm:pt modelId="{FB5B9657-C5CB-41C2-9B6E-8965EFE4E5CF}" type="pres">
      <dgm:prSet presAssocID="{A2FDCCD7-B4B5-4561-87E4-CEC85DDB90EB}" presName="node" presStyleLbl="node1" presStyleIdx="2" presStyleCnt="3">
        <dgm:presLayoutVars>
          <dgm:bulletEnabled val="1"/>
        </dgm:presLayoutVars>
      </dgm:prSet>
      <dgm:spPr/>
    </dgm:pt>
  </dgm:ptLst>
  <dgm:cxnLst>
    <dgm:cxn modelId="{B4437C17-5949-47A0-95BE-6ECB5A828284}" srcId="{0D075AE9-0B8A-4CE4-B6C2-5FEB13FB6C53}" destId="{7EBB8993-DC24-4339-AC44-CBBC2C6966D1}" srcOrd="1" destOrd="0" parTransId="{6A2C0D04-61EE-4B33-BABA-92E90D46B533}" sibTransId="{1B26035B-C60A-41CE-8840-8E901766F54F}"/>
    <dgm:cxn modelId="{2859E728-813C-40CC-B1E9-B031573F4189}" srcId="{0D075AE9-0B8A-4CE4-B6C2-5FEB13FB6C53}" destId="{A2FDCCD7-B4B5-4561-87E4-CEC85DDB90EB}" srcOrd="2" destOrd="0" parTransId="{3D06EC9E-BB08-4E55-88F1-42FD895B246C}" sibTransId="{EB9128DE-9D6D-4D4C-824F-CB9AD376A08A}"/>
    <dgm:cxn modelId="{4696BE31-BB29-4F09-8EBF-2E9DC8F754B8}" type="presOf" srcId="{A4F2C16E-FFF1-4A91-B821-FA59507A75CF}" destId="{FB5B9657-C5CB-41C2-9B6E-8965EFE4E5CF}" srcOrd="0" destOrd="2" presId="urn:microsoft.com/office/officeart/2005/8/layout/bProcess3"/>
    <dgm:cxn modelId="{FB2BA05C-C391-4475-A946-8DB6EDEF34A2}" srcId="{A2FDCCD7-B4B5-4561-87E4-CEC85DDB90EB}" destId="{A4F2C16E-FFF1-4A91-B821-FA59507A75CF}" srcOrd="1" destOrd="0" parTransId="{9C1D21C4-99F6-49AA-9325-D8B88B19EA9F}" sibTransId="{65D79C6F-6D32-4EB6-BB54-A8C03493881A}"/>
    <dgm:cxn modelId="{6E45BE61-0231-411C-BDB4-466FD40CF143}" srcId="{0D075AE9-0B8A-4CE4-B6C2-5FEB13FB6C53}" destId="{9DF98989-95C0-4AAF-9A03-697032F62AE2}" srcOrd="0" destOrd="0" parTransId="{042B40ED-D47C-42E7-8C2E-6A9C64EC6DD8}" sibTransId="{8E5CF8C7-AFDB-44D8-A82D-E897F28DD401}"/>
    <dgm:cxn modelId="{6A8FE366-C490-4A3B-9243-3139D4320237}" type="presOf" srcId="{8E5CF8C7-AFDB-44D8-A82D-E897F28DD401}" destId="{DA50F033-0DEE-49E7-B445-1EEB7ED95DFA}" srcOrd="0" destOrd="0" presId="urn:microsoft.com/office/officeart/2005/8/layout/bProcess3"/>
    <dgm:cxn modelId="{C6F48A6E-98AB-4E47-89F9-8DA4506A9A70}" type="presOf" srcId="{9DF98989-95C0-4AAF-9A03-697032F62AE2}" destId="{960BE6C0-20C4-44F8-9BD7-7A88E33F6383}" srcOrd="0" destOrd="0" presId="urn:microsoft.com/office/officeart/2005/8/layout/bProcess3"/>
    <dgm:cxn modelId="{8CBA7E73-D695-49A5-98D1-F166367BADEE}" type="presOf" srcId="{7EBB8993-DC24-4339-AC44-CBBC2C6966D1}" destId="{0693FF6D-2E64-41B1-9C2F-B6BDD6142747}" srcOrd="0" destOrd="0" presId="urn:microsoft.com/office/officeart/2005/8/layout/bProcess3"/>
    <dgm:cxn modelId="{997CA674-C4F1-4607-8E9A-3F9C10991900}" type="presOf" srcId="{5B61E22B-1E72-4488-A2EE-01C0B31E7B88}" destId="{FB5B9657-C5CB-41C2-9B6E-8965EFE4E5CF}" srcOrd="0" destOrd="1" presId="urn:microsoft.com/office/officeart/2005/8/layout/bProcess3"/>
    <dgm:cxn modelId="{94AC9478-68B0-41FB-9E8D-23F3DD9DBAB2}" type="presOf" srcId="{1B26035B-C60A-41CE-8840-8E901766F54F}" destId="{32019722-229B-43D3-822B-EF04D875FE61}" srcOrd="0" destOrd="0" presId="urn:microsoft.com/office/officeart/2005/8/layout/bProcess3"/>
    <dgm:cxn modelId="{33DB7F82-6300-4BFB-B4AE-EABAE7B9AB3C}" type="presOf" srcId="{0D075AE9-0B8A-4CE4-B6C2-5FEB13FB6C53}" destId="{B1330ADB-20A4-4801-944F-A924EE19FB07}" srcOrd="0" destOrd="0" presId="urn:microsoft.com/office/officeart/2005/8/layout/bProcess3"/>
    <dgm:cxn modelId="{7E1A1C9A-6681-4E6C-8B2D-A84ABD8ED3F9}" type="presOf" srcId="{A2FDCCD7-B4B5-4561-87E4-CEC85DDB90EB}" destId="{FB5B9657-C5CB-41C2-9B6E-8965EFE4E5CF}" srcOrd="0" destOrd="0" presId="urn:microsoft.com/office/officeart/2005/8/layout/bProcess3"/>
    <dgm:cxn modelId="{2277A4A1-88FA-469F-AC64-E2AF75CD18B4}" type="presOf" srcId="{1B26035B-C60A-41CE-8840-8E901766F54F}" destId="{4C7CF5D5-6D8A-4EBF-BC3F-8F88937A42C7}" srcOrd="1" destOrd="0" presId="urn:microsoft.com/office/officeart/2005/8/layout/bProcess3"/>
    <dgm:cxn modelId="{3FD501E2-C559-4BE9-A559-5DAFE0C2042E}" srcId="{A2FDCCD7-B4B5-4561-87E4-CEC85DDB90EB}" destId="{5B61E22B-1E72-4488-A2EE-01C0B31E7B88}" srcOrd="0" destOrd="0" parTransId="{068BF36B-D0C0-4ED4-BB7B-6F00DE568664}" sibTransId="{0D33A431-FAF2-4007-9A88-C3BD51B7BC9F}"/>
    <dgm:cxn modelId="{D8AAF7FC-C92E-463C-AFEB-7AF201C8BB0B}" type="presOf" srcId="{8E5CF8C7-AFDB-44D8-A82D-E897F28DD401}" destId="{A550E2B7-16B0-46F1-83F5-E6CE242CE08E}" srcOrd="1" destOrd="0" presId="urn:microsoft.com/office/officeart/2005/8/layout/bProcess3"/>
    <dgm:cxn modelId="{400142FE-91DD-4BD4-9972-7C42F3E644D4}" type="presParOf" srcId="{B1330ADB-20A4-4801-944F-A924EE19FB07}" destId="{960BE6C0-20C4-44F8-9BD7-7A88E33F6383}" srcOrd="0" destOrd="0" presId="urn:microsoft.com/office/officeart/2005/8/layout/bProcess3"/>
    <dgm:cxn modelId="{B6B01A97-A8A9-4D22-B9BB-790538FC1133}" type="presParOf" srcId="{B1330ADB-20A4-4801-944F-A924EE19FB07}" destId="{DA50F033-0DEE-49E7-B445-1EEB7ED95DFA}" srcOrd="1" destOrd="0" presId="urn:microsoft.com/office/officeart/2005/8/layout/bProcess3"/>
    <dgm:cxn modelId="{6AEFCC1E-7917-4E2E-9118-A4779092F426}" type="presParOf" srcId="{DA50F033-0DEE-49E7-B445-1EEB7ED95DFA}" destId="{A550E2B7-16B0-46F1-83F5-E6CE242CE08E}" srcOrd="0" destOrd="0" presId="urn:microsoft.com/office/officeart/2005/8/layout/bProcess3"/>
    <dgm:cxn modelId="{6415CFE6-2477-4811-BB2B-24E781B67412}" type="presParOf" srcId="{B1330ADB-20A4-4801-944F-A924EE19FB07}" destId="{0693FF6D-2E64-41B1-9C2F-B6BDD6142747}" srcOrd="2" destOrd="0" presId="urn:microsoft.com/office/officeart/2005/8/layout/bProcess3"/>
    <dgm:cxn modelId="{349F8F08-5A43-4BA4-B222-59B7D45CCB32}" type="presParOf" srcId="{B1330ADB-20A4-4801-944F-A924EE19FB07}" destId="{32019722-229B-43D3-822B-EF04D875FE61}" srcOrd="3" destOrd="0" presId="urn:microsoft.com/office/officeart/2005/8/layout/bProcess3"/>
    <dgm:cxn modelId="{CDF16145-EF79-41DB-BA94-51032A2C3F61}" type="presParOf" srcId="{32019722-229B-43D3-822B-EF04D875FE61}" destId="{4C7CF5D5-6D8A-4EBF-BC3F-8F88937A42C7}" srcOrd="0" destOrd="0" presId="urn:microsoft.com/office/officeart/2005/8/layout/bProcess3"/>
    <dgm:cxn modelId="{12615F46-3C9A-434F-81DF-4C18AE054576}" type="presParOf" srcId="{B1330ADB-20A4-4801-944F-A924EE19FB07}" destId="{FB5B9657-C5CB-41C2-9B6E-8965EFE4E5CF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0F033-0DEE-49E7-B445-1EEB7ED95DFA}">
      <dsp:nvSpPr>
        <dsp:cNvPr id="0" name=""/>
        <dsp:cNvSpPr/>
      </dsp:nvSpPr>
      <dsp:spPr>
        <a:xfrm>
          <a:off x="2964289" y="1096038"/>
          <a:ext cx="6505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50538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3272530" y="1138349"/>
        <a:ext cx="34056" cy="6818"/>
      </dsp:txXfrm>
    </dsp:sp>
    <dsp:sp modelId="{960BE6C0-20C4-44F8-9BD7-7A88E33F6383}">
      <dsp:nvSpPr>
        <dsp:cNvPr id="0" name=""/>
        <dsp:cNvSpPr/>
      </dsp:nvSpPr>
      <dsp:spPr>
        <a:xfrm>
          <a:off x="4616" y="253316"/>
          <a:ext cx="2961472" cy="1776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100" kern="1200" dirty="0"/>
            <a:t>Preparación de los datos para el análisis</a:t>
          </a:r>
        </a:p>
      </dsp:txBody>
      <dsp:txXfrm>
        <a:off x="4616" y="253316"/>
        <a:ext cx="2961472" cy="1776883"/>
      </dsp:txXfrm>
    </dsp:sp>
    <dsp:sp modelId="{32019722-229B-43D3-822B-EF04D875FE61}">
      <dsp:nvSpPr>
        <dsp:cNvPr id="0" name=""/>
        <dsp:cNvSpPr/>
      </dsp:nvSpPr>
      <dsp:spPr>
        <a:xfrm>
          <a:off x="1485352" y="2028400"/>
          <a:ext cx="3642611" cy="650538"/>
        </a:xfrm>
        <a:custGeom>
          <a:avLst/>
          <a:gdLst/>
          <a:ahLst/>
          <a:cxnLst/>
          <a:rect l="0" t="0" r="0" b="0"/>
          <a:pathLst>
            <a:path>
              <a:moveTo>
                <a:pt x="3642611" y="0"/>
              </a:moveTo>
              <a:lnTo>
                <a:pt x="3642611" y="342369"/>
              </a:lnTo>
              <a:lnTo>
                <a:pt x="0" y="342369"/>
              </a:lnTo>
              <a:lnTo>
                <a:pt x="0" y="650538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3214014" y="2350260"/>
        <a:ext cx="185287" cy="6818"/>
      </dsp:txXfrm>
    </dsp:sp>
    <dsp:sp modelId="{0693FF6D-2E64-41B1-9C2F-B6BDD6142747}">
      <dsp:nvSpPr>
        <dsp:cNvPr id="0" name=""/>
        <dsp:cNvSpPr/>
      </dsp:nvSpPr>
      <dsp:spPr>
        <a:xfrm>
          <a:off x="3647227" y="253316"/>
          <a:ext cx="2961472" cy="1776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100" kern="1200" dirty="0"/>
            <a:t>Análisis de los datos</a:t>
          </a:r>
        </a:p>
      </dsp:txBody>
      <dsp:txXfrm>
        <a:off x="3647227" y="253316"/>
        <a:ext cx="2961472" cy="1776883"/>
      </dsp:txXfrm>
    </dsp:sp>
    <dsp:sp modelId="{FB5B9657-C5CB-41C2-9B6E-8965EFE4E5CF}">
      <dsp:nvSpPr>
        <dsp:cNvPr id="0" name=""/>
        <dsp:cNvSpPr/>
      </dsp:nvSpPr>
      <dsp:spPr>
        <a:xfrm>
          <a:off x="4616" y="2711339"/>
          <a:ext cx="2961472" cy="1776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Elaboración del reporte de investigación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2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600" kern="1200" dirty="0"/>
        </a:p>
      </dsp:txBody>
      <dsp:txXfrm>
        <a:off x="4616" y="2711339"/>
        <a:ext cx="2961472" cy="1776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28C2A-D4C3-4180-9549-378B2CD30F47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EC460-05C5-4B4D-A4C6-6A6671D98D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494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62768" y="3886200"/>
            <a:ext cx="580963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8499-8CA2-45E9-A198-1FEF8CADD026}" type="datetime1">
              <a:rPr lang="es-MX" smtClean="0"/>
              <a:t>29/03/2021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1068303" cy="68580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AutoShape 2" descr="data:image/jpeg;base64,/9j/4AAQSkZJRgABAQAAAQABAAD/2wCEAAkGBxQSEhQUEhQWFhUXFiAWGBgYGR0ZGhkeIRkcIBsbGhwZHSkiGh0lHhsZITIhKCwrLi4uHCAzODMsNygtLisBCgoKDg0OFxAQGywmHyQsLC0sLCwsLCwtLCw3LCwsNywsLDc3LCwsLC8vMiwsLCwsLjQsLCsvLCwtLCwsLCssLP/AABEIALYArwMBIgACEQEDEQH/xAAbAAEAAgMBAQAAAAAAAAAAAAAABQYDBAcCAf/EAEcQAAIBAgQDBQQGAw4HAQAAAAECAwARBAUSIQYxQRMiUWGRB1JxgRQyc6Gx0iM0YhUXMzVCcpKys8HC0fDxJFN0gqLh4iX/xAAYAQEBAQEBAAAAAAAAAAAAAAAAAQIDBf/EACkRAQABAwIGAQMFAAAAAAAAAAABAgQREjEUIUFhgfADUZHBEyJCobH/2gAMAwEAAhEDEQA/AO40pSgUpSgUpSgUpUVmfEmEw9+2xESEdCw1f0RvQSteXYAEkgAC5J2AHia53mHtWiZuyy/Dy4uU8rAqo8zsWI+QHmK1m4YzHMu9mc4w+H5nDxbXHgxvYfE6vlzq4Y1/Tm3c540mxcpwuTgSOovJiD/Bp4AdCTa1/S/SR4S45TEMcPil+j4xTpaJ9gx8UJ538PxG9ak2aQ4SMYfL0VFHNx1Pz+sT7xrzj8Hg82QJilEc4FlkWwb/ALSeYv8AyTQxVuv1K5iBnOViwAzHDry5iUDw6t/XqSyf2r4KU6ZteGkGxWQbA/zh/fY+VMLrjqvlK08vzSGcXhljkH7DBvWx2rcqNFKUoFKUoFKUoFKUoFRHF2YvhsFiJo7a44yy3FxceIqXque0T+LMZ9iaQk7SrOAbPsRGkiy4VFdQw7u9iL+FZG4bzt/r5lGn8xP/AJFZMfiXTBZfodlvBvpJF7LHbl8TUM+KdubufixP4mqzpbk/s2d/13NZ3HUX0D0d2H3VlwnBuS4bcgSke8xf7l7v3VHYTCtI2lBdjcgePWw869z4F0UM6lQxsL7E257He1U0wsZ4nhhXRhYFUfAIPRef3VBZjm8s/wDCNt7o2X061o0qNFKUqiXy3iOeGw1a18G39DzqSxGb4LFi2Lwyk+LKH/8AK2qqtSoJHEez3KJzqilaFuYKSWsfISA2+VZIvZ9jI98Lm8wXoHBcevaW+6oqg25bVWdEJtcjz2P6uPhk/nJ/81pZrnGc4IwtiXwzRyTJEdC795gD9196wLjJBykcfBiP76zccSM2WYRmJJ+lpck3P1zbeiTGIdSpSlZdClKUClKUCq57RP4sxn2Jqx1XPaJ/FmM+xNISraVczX9Ty77D/DHUbg8FJKSI1LEC5tUlmv6nl32H+GOpT2fr3pj4BR66v8qpCHwMn0SUGaFi43W7abedgDc/OpHinMo5n7NYyzLYI4bmWttptuOXWt/jvA6kSUc1Ok/A8vQ/jUTwZge0n1nlGL/M8v7z8qKjMVlU0a6pI2VeVzWnXROMVvhX8iD99c7ohSlKoUqZyrhuaaxtoT3m6/Adak4cDh4GKFDiJBvddwP5wGyW+dQVVELGygk+AF/wrbTKJzyhk+akfjV2WUKgd5URDsEgsbnw1c2PkAK9MNKmSQdmg8e/I3hub6SfAXPmKKpD5NOASYmsNydj+Br7xgP/AMnDf9VH/amr0SyprYWZiFRDvYsbDUep3ueg++qd7RE04CMeGOX+2NGatpdHpSlRopSlApSlAque0T+LMZ9iasdVn2ln/wDLxn2R/EUhKtpV/Nf1PLvsP8MdTfACdyU+LAeg/wDdRGerbCZeB/yP8EVTvAwAw7E9ZCf/ABX/ACqkNnK5hisPKjHfUyH1JU/h6VgyqP6Hg2dhZzdiD48lH4ffUHwXj9ExVjYSD5XG4/vre46zAHREpv8Ay2t6KPxPpRW9i2L5bc7kxg3+YvVDq+YM6stI8Im+69UMC/KiPUURYhVBJJsAOZq75Lw2kK9pPYsBff6qf5nzrLkHD4ij1PcSkXuDbR5D++ovFY9sU+l2P0aNu+6KbN4X52H3dfCipX6TJjCRETHADYycmfxC+A8/9q2sVPFg4wsad5tkQfWc+fU/GtiTGxRQ6wV7NRtpIsfAC1RnD+FaVjiph3m2jXoq+X+vxqDNgskuTLPvM291OnR5KR+NaOEjkxEjPHJeOFrR9oNQZrbnu22HQ7863OLcwMcQjT68vdHjbr+NvnUllWCEMSRjoN/M9T60EHjcXiO3ijaNHZby2RiL7EC+rlvVf9ojE5fGWGknGqSvO36U7bVZcsk7TH4huiKEHr/vVd9pX6in/XL/AGpqwzVtLolKUqNFKUoFKUoFVj2mfxXjPsj+Iqz1WPaZ/FeM+yP4ikJO0oXP/wBVy/7D/BFUBap/P/1XL/sP8EVQNUKUpVHy1WrgrKtTGZxspsnmep+X4/CqxEmpguwubXPIeZ8BXTgyYbD3H1ET1/8AZP41BE8V5gxK4aLd5Nmt0B6fPmfKprK8AsEaxr05nxPU1XeD8O0skmJk5k2X49bfDYetTXEWYdhAzD6x7q/E9flzqKrWOwS4nFtFAAiqLuRyLDrblz29amDjsThxaWESoP5UWxA81/2rzwVgdEJkP1pDf/tHL+81vcSY3ssO7D6xGlfif8tzVFZw+ZJPjVlkYIijuajbly8uZJq7CdSpYMCLXuDcVU+EcnjkhZpUDamst+gA6HpuT6V6zrhyOGKSWJ3Sw+re4N9rePXxNB64FbU2Ic82YH11E1D+0r9RT/rl/tTWbhmHE6HbDsoGqxDdSBfw860+Py/7nRdpbX9NXVblftTyp1Zq2l0qlKVGilKUCsOLm0Ru9r6VLW8bC9Zq1c1/gJfs2/qmgosntOVSQYhcGx3P+VRnEXHaYvDS4dl0CVdJYXJHnYiqs+AV4sXMSdUUqKBtY6y97/0RUpl/C0UqITKUZ8MJQWtp1mUoqnbZTt8zXHXVl4/F3FUzERHs4bOO4sjligjIIEKaAbHvbKLnw+r99aX7tReJ9Kx5Vw2H2m1o4meJl220wl+o53FvhQcPx6g+p/o/0b6QW21craL2tftO7yprqSLu5xnEMn7tReJ9Kfu1F4n0rYxHC8SyQx6MXZ2iUzEL2Xf03sdHPew3516g4VhcpvPHd5E7OTQJJdC3HZEgDc925HOrrqa4m6zjEPWU8UxQSCTSWIBsCCOfWs2ZcYxSjSqmNSbsqklT/wBvIfKtLL+G4ZnABnQHELCVfSHW8bM1+79YFbcuXSo85bh5oZJMM0oeIBnSXSbqTa6lAORI2NTXUzN3c4z+1bMt9okcMaxrHcKOe+/nyrSzzjVMSV1AqFvsLnc9ajMw4WWOXCJrYiWRYZrWvHIWXWo227rgi9+tYZsowzidcO0wlgDMVk0kOqGzaSoFiOe9NdRN3cxmJiPea2Qe0tEVVEWygAbnp8qj8844TEhQRpCkna5uf9X9aruU5EJsLiZtRDxW0r0YAFnvtzCi9b68JL2eGYyFS4d572IiVUEmw530Ecz1FNdRTeXNUZiI9nCdyz2iRwxrGsdwvXfffnyrxm3tBSeMxlNIJBuLnl8qrmHynD4hWbDtMpjdA6yFSSjOF1KVAsQTyN+fOtjG8LpFLOC7tCkRlRltdgrhWUki2oG4Py8aa6ji7mYzGMJbI+O48MjIE1XbVc3HQC33ffWlxDxVHi4REwKATCa4BO4bVbfp51qR5RhHbCqv0kHEEWJaOyjtShvZeexI+VbEHC0TtF+sIGeRDG4XtG0Rlg8fd3UkBeXM011LxVzO2lYf30V/5X3n/Kt7JvaAMRMkSxgamAvc7XNvCqTBw/ExmvDjE7OJXEbBRIxMmm4Gj6tvLmDW1kmXLh8zijQsR3Gs1gy30nS4HJhyNWmuZlv47n55rp1YxM4dkpSldXqlaua/wEv2bf1TW1WLFQ60dL21KVv4XFqDhGFzGOM4mKZGaOVgToYK6sjMVIuCD9Y3BrLjOIEZHjSNlj7BYI7sCwAk1lnNhck35Ve39mcRJJkNybnY/mqN4g4Ciw2GmnW7mNC+ncXtz31G21cv06njzZ3HPExjn9vsgcPxh3IRKmp42Ys45uDEyLq/aF+fgKilzxxgzhbbdpq1ddPMp8NQDetW7KOCoMRDhpQ1lnW/U6Tpvb62/Ij5VK/vYw++fQ/mqaKkmyuZ/lHvhT5uIIGmin0z60aM6dS9mdGm9ha+9vGtcZ9HIgXEpLJplZ0cPZ0VgNgSDuGAIvtzq6y+zaBd2kt8j+avj+zfDgAmWwPI2P5qaKlmzufrT74VpeMl7VX7NyFmSTdgWYJEyd49WN73rVy7PsNhjaCGQqxBkMrqzMFOpUGlQoUsASdyRtVvf2b4cAEy7HkbH81H9m+HABMux5Gx/NV0VLwlzvmn3wqGD4vcn/ibygTRzJYAaWRwTb4rcelYsVnUCib6NFIHnBDvK6tpVjdlQKotfxN6u6+zKAi4k2+B/NXmT2awKLtJYfA/mqaKk4O5mMTVH5/xRckz4YdEXRqtiO1fwZDGUZPmGattOLSCT2Ya87yFT9UxvEIzHcbjuqN6tzezfDgXMux62P5qN7N8OACZdj1sfzU0VEWdzTGIqj3wpUecQQKVwySWd0aRpCpOlGDBF0i255k+Ar2nFH6PFxMhKzs7R+MZdrt8iLXHiKuTezfDgAmXY9bH81e19mcBFxJt8D+amio4K5jaaffDn+FzkI+DbSf+H5/tfpWfbw2Nq38BxSAUMwkcpJIVbVdgkkZUoCfA94fOrl+9jD759D+aqzxJw5DhY4GA1tPOIUW5F7sQGvc/6NI+OpmLK4p6x/fbt2RcedRxLMIDiAZIwgZ3GpSH1bFQNrVJcP5iMRmUMmnSxCB/NhpBb52vVo/exh98+h/NW5lPAMeHlSVH3VgeR3sb23arTRMS6/FafPTXTNUxiJ96LlSlK6vVKUpQKxYmBZEZGF1ZSrDxBFj91ZaUHNfZzI8aYjLZD+nwkmuIn+Wl7qfhfn4BxXQosYhRXvYHx6HqD5iqR7RsqlhkjzTBi80AtKn/ADIut/gL/LfpUzl2Yw4mJMRESYJTdgOcb8jfw8D8j41ZYp5ck5jFRlGs2F7g/KvmIjQooY2Xob+VMTHGUUMbL0N/KmIjQooY2XoflUbJ44yihmsvQ3pPHGUUM1l6G9enwyuii5sOVfMTCmgKxsByoMgkVFG+3IE14xYRlGo2XmDXmeOMooY2Xob0njQoAxsvQ0CeNCgDGy9Devk0cZjUFu70N6yPh1dAtzbpXnEQpoCsbKOVB8mjjMagt3ehvWVXVFG/d5AmsU0cZjUE93ob15xQjEQ1NZByP+udB9x8/cCoe9J3VPhfm3yFz6VQ5EGOzqGNN8Plyaj4GU8h8rL81PjW9xhxCcHENAJxk47LDRc2QE21EDrexPibDpUrwDwz9AwwRjqmkPaTPzLOel/AcvU9arE85wstKUqNlKUoFKUoFKUoPhF+dcwzbAS5JiGxWFQyYCU/8RCN+zPvKOg/2O1rdQry6AgggEHYg7g1UmMq9gMZDLCkkT9phW3VhziPIqw56R6r8OUpmDxLEC5OgWsRv08hVCzXhvE5VI2Kysa4GOqbCG5FupTry8Nx5japjI84w+YRE4ZjtvLhiQroeum/K+/7J8jeiRV0lYsjzFZowVBFhY3BsPK/In4VtY1EIGs2F/G1YcpWJVIi2F91OxU2HMHlWlnGaxK6xSahc3JCnw2tt3rnbao09Z5jI4ol1aiNtNgbH52sNq2laKSJTchOhPdv6ivGYQQtEvamyCxF/hYX9a+4tYo4VDFuzW1iNz9wNBvQgBRblbaojOs1iR0jk1C532PhsRt3t9tq2MjzNJk7l+7sbg28t7WJtY1izjDxSMAVLy2GkKd13vcnkgv16260GziOz7JSxITa3ifAW5k+VVzijiOPAxrJMLycsPh73ZjyDNbzI+HmTWhxJxYuFYQwj6Vjj3Y4kuyRX963X7/5orPwhwU6y/TcxbtsY24vusXko5XHiNh08arEznlDzwRwxM0pzDMe9ipB3E6Qr0AHRt/l8STV7pSo1EYKUpRSlKUClKUClKUClKUCqTxTwCs0n0nBOcNixvqXZXP7YHXz9Qau1KJMRO7meX8atHIIM3jOFxA2XEKO4/mSLi3qvw6W7EQI5V5xqG2maM3WwNx46N+vLzrfznJ4MXGYsRGsiHoeY81I3U+Yrn83DeYZUdeWucThubYaTdgP2fHb3bHyaqzzjusfFkTFI1idmV/5G1rAfW1dOnXrW3lqh8KDiJWsdiDZdNrjSLC5P31A5BxXhMYSiscLiB9aCXYE9dN9r/Cx8RWnmXG6K/Y5dG2OxXIPa8afC21vMWHi1MLqjdaZ8THhomcsMLBzLPszbAdxTyJsOlz4VTTneLzMmHKkMGGvaTFSA6m8dJO9/hc+a1vZZ7P5cU4xGcTGZxusCm0aeR02v8Bt43roUECooVFCqBYBRYD4AUTnPZA8I8HYfL1PZgvK315X3dvyjyH31YqUqNRGClKUUpSlApSlApSlB8ZgOZtXjt195fUVDccSRrgZ3liEqImoxklQ1iNrjcVV80yTKsNO6TYULGkKSawZnJLytGFCISTuBy8aDoPbr7y+op26+8vqK5vNgcmUoxhVYyspkL/SFdDEYwwKadgNe5YrtYi4uRsZhleRws6vDdkLBlRZ3I0orubJe6qroSw2GoDmbUHQO3X3l9RTt195fUVzyXL8jDOohLMjKhCLiGuzAMqqV2dipDWW+25r5+5GUK0gkw4us3ZIsYxMkhtEkh1IF1AhXubXAFt7nSA6J26+8vqKduvvL6iua5Jl2Uyw4R5sL2b4lFZbCcxhnvpXtPqgmxABI6eIv6wOV5TPiooIMKHR4pJDIe3QHQyKpjLWWRSWfvKSO6OhFwsvFPCGCx9jMFEg5SIQr28CeTD4g2qRyLKMLg4+zw6oi9SDdm82Y7sfjVPmy7IkMuqIARB2ZrTlSIyBJoYbOUJAIW5HyNbOD4fyaWOaVYLLBftdazoyAJruUezEFSCLDf40TEZyvPbr7y+op26+8vqK5vh8NkLsqiFgWZFGqPEoB2lhGWLABVcmyk2BN/A1mfL8iXVqisF1HUVxAVtLBXKNycKSASt7c+VFdC7dfeX1FO3X3l9RXO8dlWTxSsjQppiWVpjfEFk7NYmOkKCHssqk73FxYHe33C5fkcjiNYGDFgnejxKAMRdAxcAKWG63tfpQdD7dfeX1FO3X3l9RXOcJl2TFYe0gQPIqE6PpDxrrbSmpyBoDMLDWFv4VjxEGRqkrrh2fs43ksExA1iM6X0FrBtLWBI5XF9qDpXbr7y+orJXPDlWSq6IYCrMUG6YgKjSfwayMdo2borWO48RfoQFqD7SlKBSlKDSznLUxMEsEl9EqFDbYi45jzHOoZuEy7F58Q8kmqGzaFSywy9oF0rt3mvc+e1qUoPUvCEbzNK7swftgyWFiJkiRhfnsIh/SNaS8BRhIB2mt4ldGeZFl7XtCpYurdbqLEHy3FfaUGzPwgrRTxBwFmlEpvGrBLRJGoQbaSvZqwYbg14Tg3RIJosRIswcsHKq+zQwxspDc79gjaud79CRSlBpwezxFOH/TuVg7DSGRWP6FtQCsd0Dm2q3OwqQyPhL6NJA3bu6YeF4IUKqNKMUJuw3Y2jQXPh8b/aUGq/AkZSeMOAswkF+yTtE7RtTAScyAb7EfG9ql8RkKv9M75H0pAjbDuWjKXHjsb19pQaUnCSHX+kbvrh15Db6OxYf0r714h4OXupJK0kCJKiRFVFll2IZhu2lSVHLY73O9KUGAcCJ2KRmaQlYJoWcgFnM2jU7ftDQLVIY7hlZZHcyMNc8E9gBsYStl+Dad6UoI/CcCRxujB1cBI0cSRI+rs2JBUndCQbbbbA2vWXFcFo8axmVwFgnguAOU5UlviukW8aUoDcH3L6sQ2iV4pZkCKO0ePTuDzQMEQED3drXNWmlKBSlKD//Z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800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C675-91D6-48DE-8BF4-0F894F718FC0}" type="datetime1">
              <a:rPr lang="es-MX" smtClean="0"/>
              <a:t>29/03/2021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22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3A22-8EAC-4DEC-AE3B-C4F35BFA76FB}" type="datetime1">
              <a:rPr lang="es-MX" smtClean="0"/>
              <a:t>29/03/2021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6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>
            <a:lvl1pPr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BBA1-4987-44C2-BBF3-5DB45FE17BD2}" type="datetime1">
              <a:rPr lang="es-MX" smtClean="0"/>
              <a:t>29/03/2021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1068303" cy="68580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155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42C9-BDE3-449D-8FB2-B0606DEF4205}" type="datetime1">
              <a:rPr lang="es-MX" smtClean="0"/>
              <a:t>29/03/2021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53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06E7-FA8F-41E2-828C-FED0EB90DFEC}" type="datetime1">
              <a:rPr lang="es-MX" smtClean="0"/>
              <a:t>29/03/2021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645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8EA2-58A3-45AB-BEC7-E212A17958DB}" type="datetime1">
              <a:rPr lang="es-MX" smtClean="0"/>
              <a:t>29/03/2021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10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10F4-4A54-44FE-AFE7-235039C9F838}" type="datetime1">
              <a:rPr lang="es-MX" smtClean="0"/>
              <a:t>29/03/2021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92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76125-898E-4388-8694-2F287790430D}" type="datetime1">
              <a:rPr lang="es-MX" smtClean="0"/>
              <a:t>29/03/2021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97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195-2DF3-4C9C-93B3-1609208A6165}" type="datetime1">
              <a:rPr lang="es-MX" smtClean="0"/>
              <a:t>29/03/2021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771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8BF-A6BB-41C1-86B4-FFA7A05520E4}" type="datetime1">
              <a:rPr lang="es-MX" smtClean="0"/>
              <a:t>29/03/2021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018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BB669-2C83-4E3E-BD61-1B1B0D942326}" type="datetime1">
              <a:rPr lang="es-MX" smtClean="0"/>
              <a:t>29/03/2021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857FA-1BEB-4C9D-BF6B-4DF98585D7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21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1</a:t>
            </a:fld>
            <a:endParaRPr lang="es-MX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042" y="1827853"/>
            <a:ext cx="4721149" cy="474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844947" y="0"/>
            <a:ext cx="53193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Planteamiento en </a:t>
            </a:r>
          </a:p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Investigación</a:t>
            </a:r>
          </a:p>
        </p:txBody>
      </p:sp>
    </p:spTree>
    <p:extLst>
      <p:ext uri="{BB962C8B-B14F-4D97-AF65-F5344CB8AC3E}">
        <p14:creationId xmlns:p14="http://schemas.microsoft.com/office/powerpoint/2010/main" val="101918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27168" cy="868362"/>
          </a:xfrm>
        </p:spPr>
        <p:txBody>
          <a:bodyPr>
            <a:normAutofit/>
          </a:bodyPr>
          <a:lstStyle/>
          <a:p>
            <a:r>
              <a:rPr lang="es-MX" sz="3600" dirty="0"/>
              <a:t>2.5 Objetivos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158521"/>
            <a:ext cx="7848872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Contienen la formulación </a:t>
            </a:r>
            <a:r>
              <a:rPr lang="es-MX" i="1" dirty="0"/>
              <a:t>clara y específica </a:t>
            </a:r>
            <a:r>
              <a:rPr lang="es-MX" dirty="0"/>
              <a:t>de los resultados a obtener.</a:t>
            </a:r>
          </a:p>
          <a:p>
            <a:pPr algn="just"/>
            <a:r>
              <a:rPr lang="es-MX" dirty="0"/>
              <a:t>Deben estar </a:t>
            </a:r>
            <a:r>
              <a:rPr lang="es-MX" i="1" dirty="0"/>
              <a:t>relacionados</a:t>
            </a:r>
            <a:r>
              <a:rPr lang="es-MX" dirty="0"/>
              <a:t> con el título y contenidos del protocolo. </a:t>
            </a:r>
          </a:p>
          <a:p>
            <a:pPr algn="just"/>
            <a:r>
              <a:rPr lang="es-MX" dirty="0"/>
              <a:t>Esboza las </a:t>
            </a:r>
            <a:r>
              <a:rPr lang="es-MX" i="1" dirty="0"/>
              <a:t>acciones</a:t>
            </a:r>
            <a:r>
              <a:rPr lang="es-MX" dirty="0"/>
              <a:t> que se llevarán a cabo.</a:t>
            </a:r>
          </a:p>
          <a:p>
            <a:pPr algn="just">
              <a:spcBef>
                <a:spcPts val="1200"/>
              </a:spcBef>
            </a:pPr>
            <a:r>
              <a:rPr lang="es-MX" dirty="0"/>
              <a:t>Redactados con el </a:t>
            </a:r>
            <a:r>
              <a:rPr lang="es-MX" i="1" dirty="0"/>
              <a:t>verbo en infinitivo </a:t>
            </a:r>
            <a:r>
              <a:rPr lang="es-MX" dirty="0"/>
              <a:t>que enuncia una acción determinada y los términos bajo los cuales se espera ejecutarla. </a:t>
            </a:r>
          </a:p>
          <a:p>
            <a:pPr algn="just"/>
            <a:r>
              <a:rPr lang="es-MX" dirty="0"/>
              <a:t>Deben ser </a:t>
            </a:r>
            <a:r>
              <a:rPr lang="es-MX" i="1" dirty="0"/>
              <a:t>claros, concretos y viables</a:t>
            </a:r>
          </a:p>
          <a:p>
            <a:pPr marL="471488" indent="0">
              <a:spcBef>
                <a:spcPts val="1200"/>
              </a:spcBef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0426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2.5.1 Objetivo General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08648" y="1600200"/>
            <a:ext cx="5378152" cy="4525963"/>
          </a:xfrm>
        </p:spPr>
        <p:txBody>
          <a:bodyPr>
            <a:normAutofit/>
          </a:bodyPr>
          <a:lstStyle/>
          <a:p>
            <a:pPr marL="457200" lvl="1" indent="-457200">
              <a:buFont typeface="Arial" pitchFamily="34" charset="0"/>
              <a:buChar char="•"/>
            </a:pPr>
            <a:r>
              <a:rPr lang="es-MX" sz="3200" dirty="0"/>
              <a:t>Se refiere a los fines de la investigación en su totalidad. </a:t>
            </a:r>
          </a:p>
          <a:p>
            <a:pPr marL="457200" lvl="1" indent="-457200" algn="just">
              <a:buNone/>
            </a:pPr>
            <a:endParaRPr lang="es-MX" sz="3200" dirty="0"/>
          </a:p>
          <a:p>
            <a:pPr marL="457200" lvl="1" indent="-457200">
              <a:buFont typeface="Arial" pitchFamily="34" charset="0"/>
              <a:buChar char="•"/>
            </a:pPr>
            <a:r>
              <a:rPr lang="es-MX" sz="3200" dirty="0"/>
              <a:t>Puede redactarse considerando el título del proyecto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11</a:t>
            </a:fld>
            <a:endParaRPr lang="es-MX"/>
          </a:p>
        </p:txBody>
      </p:sp>
      <p:pic>
        <p:nvPicPr>
          <p:cNvPr id="7170" name="Picture 2" descr="http://t3.gstatic.com/images?q=tbn:ANd9GcQP_xUivrgJUMd8SJLm3-llGbbh-CeDmCeJHdSPit-whH2qwxfGrA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0783" y="2132856"/>
            <a:ext cx="1675492" cy="210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82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antoniomangione.com/wp-content/uploads/2013/10/Metas-y-objetivos.jpg"/>
          <p:cNvPicPr>
            <a:picLocks noChangeAspect="1" noChangeArrowheads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3" y="4293096"/>
            <a:ext cx="2099015" cy="20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09140" y="1600200"/>
            <a:ext cx="6377660" cy="4525963"/>
          </a:xfrm>
        </p:spPr>
        <p:txBody>
          <a:bodyPr>
            <a:noAutofit/>
          </a:bodyPr>
          <a:lstStyle/>
          <a:p>
            <a:pPr marL="1385888" lvl="1" indent="-4572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es-MX" sz="3000" dirty="0"/>
              <a:t>Plantean </a:t>
            </a:r>
            <a:r>
              <a:rPr lang="es-MX" sz="3000" i="1" dirty="0"/>
              <a:t>logros parciales</a:t>
            </a:r>
            <a:r>
              <a:rPr lang="es-MX" sz="3000" dirty="0"/>
              <a:t>,  que bien pueden corresponder a cada etapa. </a:t>
            </a:r>
          </a:p>
          <a:p>
            <a:pPr marL="1385888" lvl="1" indent="-4572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es-MX" sz="3000" dirty="0"/>
              <a:t>Consisten en </a:t>
            </a:r>
            <a:r>
              <a:rPr lang="es-MX" sz="3000" i="1" dirty="0"/>
              <a:t>una guía </a:t>
            </a:r>
            <a:r>
              <a:rPr lang="es-MX" sz="3000" dirty="0"/>
              <a:t>que facilita la redacción del documento.</a:t>
            </a:r>
          </a:p>
          <a:p>
            <a:pPr marL="1385888" lvl="1" indent="-4572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es-MX" sz="3000" dirty="0"/>
              <a:t>Indican </a:t>
            </a:r>
            <a:r>
              <a:rPr lang="es-MX" sz="3000" i="1" dirty="0"/>
              <a:t>acciones precisas </a:t>
            </a:r>
            <a:r>
              <a:rPr lang="es-MX" sz="3000" dirty="0"/>
              <a:t>guiadas por el método a aplicar. </a:t>
            </a:r>
          </a:p>
          <a:p>
            <a:pPr>
              <a:spcBef>
                <a:spcPts val="1800"/>
              </a:spcBef>
            </a:pPr>
            <a:endParaRPr lang="es-MX" sz="3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12</a:t>
            </a:fld>
            <a:endParaRPr lang="es-MX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2.5.2 Objetivos Específicos</a:t>
            </a:r>
          </a:p>
        </p:txBody>
      </p:sp>
    </p:spTree>
    <p:extLst>
      <p:ext uri="{BB962C8B-B14F-4D97-AF65-F5344CB8AC3E}">
        <p14:creationId xmlns:p14="http://schemas.microsoft.com/office/powerpoint/2010/main" val="976713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0"/>
            <a:ext cx="7427168" cy="1143000"/>
          </a:xfrm>
        </p:spPr>
        <p:txBody>
          <a:bodyPr>
            <a:normAutofit/>
          </a:bodyPr>
          <a:lstStyle/>
          <a:p>
            <a:r>
              <a:rPr lang="es-MX" sz="3600" dirty="0"/>
              <a:t>5. Referencias Bibliográficas</a:t>
            </a:r>
            <a:br>
              <a:rPr lang="es-MX" sz="3600" dirty="0"/>
            </a:br>
            <a:r>
              <a:rPr lang="es-MX" sz="2700" dirty="0"/>
              <a:t>Ejemplo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1052736"/>
            <a:ext cx="8507288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dirty="0"/>
              <a:t>Formato APA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pPr marL="0" indent="0">
              <a:buNone/>
            </a:pPr>
            <a:r>
              <a:rPr lang="es-CL" sz="2400" dirty="0" err="1"/>
              <a:t>Bandantes</a:t>
            </a:r>
            <a:r>
              <a:rPr lang="es-CL" sz="2400" dirty="0"/>
              <a:t>, J. (2002). Relaciones interpersonales en los niños. Revista de educación y cultura, 18, 14-17</a:t>
            </a:r>
          </a:p>
          <a:p>
            <a:pPr marL="0" indent="0">
              <a:buNone/>
            </a:pPr>
            <a:r>
              <a:rPr lang="es-CL" sz="2400" dirty="0"/>
              <a:t>Bolívar, A. (1995). La evaluación de valores y actitudes. Madrid: </a:t>
            </a:r>
            <a:r>
              <a:rPr lang="es-CL" sz="2400" dirty="0" err="1"/>
              <a:t>Anaya.Cámara</a:t>
            </a:r>
            <a:r>
              <a:rPr lang="es-CL" sz="2400" dirty="0"/>
              <a:t> Oficial de Comercio e Industria de Madrid (2000, junio). Seminario sobre Croacia y encuentro empresarial. Comercio Industria [en línea]. Recuperado el 21 de diciembre del 2011.</a:t>
            </a: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13</a:t>
            </a:fld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2386100" y="1143000"/>
            <a:ext cx="61206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Autor Apellido e inicial(es) de los nombre(s)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Año de publicación (entre paréntesis)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Título del trabajo y subtítulo, si hay, separados por dos puntos (en itálicas o negritas)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Edición a partir de la segunda edición, se abrevia con (ed.) ( 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Lugar de publicación.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Editorial.</a:t>
            </a:r>
            <a:endParaRPr lang="es-CL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84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Anexos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/>
          <a:lstStyle/>
          <a:p>
            <a:r>
              <a:rPr lang="es-MX" dirty="0"/>
              <a:t> Esta sección incluye toda la información que contribuya a aclarar el protocolo, por ejemplo: </a:t>
            </a:r>
          </a:p>
          <a:p>
            <a:r>
              <a:rPr lang="es-MX" dirty="0"/>
              <a:t> los instrumentos de recolección de datos, </a:t>
            </a:r>
          </a:p>
          <a:p>
            <a:r>
              <a:rPr lang="es-MX" dirty="0"/>
              <a:t>el cuestionario que será aplicado, </a:t>
            </a:r>
          </a:p>
          <a:p>
            <a:r>
              <a:rPr lang="es-MX" dirty="0"/>
              <a:t>mapas, </a:t>
            </a:r>
          </a:p>
          <a:p>
            <a:r>
              <a:rPr lang="es-MX" dirty="0"/>
              <a:t>cuadros sinópticos, etc.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509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Conflicto mapuche </a:t>
            </a:r>
          </a:p>
          <a:p>
            <a:r>
              <a:rPr lang="es-CL" dirty="0"/>
              <a:t>Crisis de representación política </a:t>
            </a:r>
          </a:p>
          <a:p>
            <a:r>
              <a:rPr lang="es-CL" dirty="0"/>
              <a:t>Deserción escolar </a:t>
            </a:r>
          </a:p>
          <a:p>
            <a:r>
              <a:rPr lang="es-CL" dirty="0"/>
              <a:t>Aumento de la delincuencia </a:t>
            </a:r>
          </a:p>
          <a:p>
            <a:r>
              <a:rPr lang="es-CL" dirty="0"/>
              <a:t>Crisis migratoria en chile</a:t>
            </a:r>
          </a:p>
          <a:p>
            <a:r>
              <a:rPr lang="es-CL" dirty="0"/>
              <a:t>Corrupción en la política </a:t>
            </a:r>
          </a:p>
          <a:p>
            <a:r>
              <a:rPr lang="es-CL" dirty="0"/>
              <a:t>Poca participación electoral 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539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2</a:t>
            </a:fld>
            <a:endParaRPr lang="es-MX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85475263"/>
              </p:ext>
            </p:extLst>
          </p:nvPr>
        </p:nvGraphicFramePr>
        <p:xfrm>
          <a:off x="1835696" y="1710747"/>
          <a:ext cx="6613317" cy="4741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2" y="836712"/>
            <a:ext cx="6698587" cy="54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1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16263" y="4174105"/>
            <a:ext cx="2353797" cy="19365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1. Título del Trabajo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600200"/>
            <a:ext cx="4896544" cy="4709120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800"/>
              </a:spcBef>
            </a:pPr>
            <a:r>
              <a:rPr lang="es-MX" dirty="0"/>
              <a:t>Se desprende del problema a investigar.  </a:t>
            </a:r>
          </a:p>
          <a:p>
            <a:pPr algn="just">
              <a:spcBef>
                <a:spcPts val="1800"/>
              </a:spcBef>
            </a:pPr>
            <a:r>
              <a:rPr lang="es-MX" dirty="0"/>
              <a:t>Delimita en relación con factores que contribuyan a precisar el objeto de estudio y permitan establecer los alcances de la investigación. </a:t>
            </a:r>
          </a:p>
          <a:p>
            <a:pPr algn="just">
              <a:spcBef>
                <a:spcPts val="1800"/>
              </a:spcBef>
            </a:pPr>
            <a:r>
              <a:rPr lang="es-MX" dirty="0"/>
              <a:t>Enunciado conciso que permite identificar el contenido del proyecto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150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4</a:t>
            </a:fld>
            <a:endParaRPr lang="es-MX"/>
          </a:p>
        </p:txBody>
      </p:sp>
      <p:pic>
        <p:nvPicPr>
          <p:cNvPr id="6146" name="Picture 2" descr="http://www.ecured.cu/images/e/e0/Marco_Te%C3%B3ric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91630"/>
            <a:ext cx="5127060" cy="561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31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2. Marco Teórico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600200"/>
            <a:ext cx="4536504" cy="4781128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800"/>
              </a:spcBef>
            </a:pPr>
            <a:r>
              <a:rPr lang="es-MX" dirty="0"/>
              <a:t>Recopila y presenta los enfoques o resultados de teorías e investigaciones. </a:t>
            </a:r>
          </a:p>
          <a:p>
            <a:pPr algn="just">
              <a:spcBef>
                <a:spcPts val="1800"/>
              </a:spcBef>
            </a:pPr>
            <a:r>
              <a:rPr lang="es-MX" dirty="0"/>
              <a:t>Menciona trabajos que han abordado directa o indirectamente el problema que preocupa investigar. </a:t>
            </a:r>
          </a:p>
          <a:p>
            <a:pPr algn="just">
              <a:spcBef>
                <a:spcPts val="1800"/>
              </a:spcBef>
            </a:pPr>
            <a:r>
              <a:rPr lang="es-MX" dirty="0"/>
              <a:t>Incluye el sustento teórico del tema.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5</a:t>
            </a:fld>
            <a:endParaRPr lang="es-MX"/>
          </a:p>
        </p:txBody>
      </p:sp>
      <p:pic>
        <p:nvPicPr>
          <p:cNvPr id="3074" name="Picture 2" descr="http://t1.gstatic.com/images?q=tbn:ANd9GcQNvyUrUmOOk-qWmAOZUcCSZn2s78GumA7BvT1Zcq8eaBFhnRYf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3284984"/>
            <a:ext cx="1800225" cy="253365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53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2.1 Antecedentes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412776"/>
            <a:ext cx="7427168" cy="5001419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800"/>
              </a:spcBef>
            </a:pPr>
            <a:r>
              <a:rPr lang="es-MX" dirty="0"/>
              <a:t>Relaciones de la investigación con conocimientos y previos. </a:t>
            </a:r>
          </a:p>
          <a:p>
            <a:pPr algn="just">
              <a:spcBef>
                <a:spcPts val="1800"/>
              </a:spcBef>
            </a:pPr>
            <a:r>
              <a:rPr lang="es-MX" dirty="0"/>
              <a:t>Vínculos con la situación actual del conocimiento, relacionada con el problema.</a:t>
            </a:r>
          </a:p>
          <a:p>
            <a:pPr algn="just">
              <a:spcBef>
                <a:spcPts val="1800"/>
              </a:spcBef>
            </a:pPr>
            <a:r>
              <a:rPr lang="es-MX" dirty="0"/>
              <a:t>Vínculos de convergencia o divergencia con estudios similares.</a:t>
            </a:r>
          </a:p>
          <a:p>
            <a:pPr algn="just">
              <a:spcBef>
                <a:spcPts val="1800"/>
              </a:spcBef>
            </a:pPr>
            <a:r>
              <a:rPr lang="es-MX" dirty="0"/>
              <a:t>Experiencia de diversos autores sobre estudios similares.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379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836712"/>
            <a:ext cx="7427168" cy="1143000"/>
          </a:xfrm>
        </p:spPr>
        <p:txBody>
          <a:bodyPr>
            <a:normAutofit/>
          </a:bodyPr>
          <a:lstStyle/>
          <a:p>
            <a:r>
              <a:rPr lang="es-MX" sz="3600" dirty="0"/>
              <a:t>2.2	 Planteamiento del Problema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07904" y="2348880"/>
            <a:ext cx="4978896" cy="3168352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Especifica el problema a investigar. 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Responde básicamente a aquel o aquellos huecos en el conocimiento.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7</a:t>
            </a:fld>
            <a:endParaRPr lang="es-MX"/>
          </a:p>
        </p:txBody>
      </p:sp>
      <p:pic>
        <p:nvPicPr>
          <p:cNvPr id="4102" name="Picture 6" descr="http://ulapps.unilibrecucuta.edu.co/moodle/pluginfile.php/278/course/summary/pensante.jpg"/>
          <p:cNvPicPr>
            <a:picLocks noChangeAspect="1" noChangeArrowheads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4365104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499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692696"/>
            <a:ext cx="7427168" cy="1143000"/>
          </a:xfrm>
        </p:spPr>
        <p:txBody>
          <a:bodyPr>
            <a:normAutofit/>
          </a:bodyPr>
          <a:lstStyle/>
          <a:p>
            <a:r>
              <a:rPr lang="es-MX" sz="3600" dirty="0"/>
              <a:t>2.3	Justificación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2099989"/>
            <a:ext cx="7427168" cy="3705275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Describe el conocimiento que se generará con este esfuerzo de investigación. 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De qué manera contribuye a enriquecer el ya existente.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574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ersonal.ua.es/es/francisco-frances/materiales/tema1/imagenes/hipotesis1.jpg"/>
          <p:cNvPicPr>
            <a:picLocks noChangeAspect="1" noChangeArrowheads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21017" y="2564904"/>
            <a:ext cx="1865783" cy="139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2.4 Hipótesis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523925"/>
            <a:ext cx="5184576" cy="4857403"/>
          </a:xfrm>
          <a:noFill/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800"/>
              </a:spcBef>
            </a:pPr>
            <a:r>
              <a:rPr lang="es-MX" dirty="0"/>
              <a:t>Contiene la exposición de lo que se espera saber al concluir el proyecto. </a:t>
            </a:r>
          </a:p>
          <a:p>
            <a:pPr algn="just">
              <a:spcBef>
                <a:spcPts val="1800"/>
              </a:spcBef>
            </a:pPr>
            <a:r>
              <a:rPr lang="es-MX" dirty="0"/>
              <a:t>Es una serie de enunciados que afirmaran lo que se supone cierto.</a:t>
            </a:r>
          </a:p>
          <a:p>
            <a:pPr algn="just">
              <a:spcBef>
                <a:spcPts val="1800"/>
              </a:spcBef>
            </a:pPr>
            <a:r>
              <a:rPr lang="es-MX" dirty="0"/>
              <a:t>Al terminar la investigación puede confirmarse o no la proposición, sin menoscabo de la validez del proceso.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7FA-1BEB-4C9D-BF6B-4DF98585D7C5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54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577</Words>
  <Application>Microsoft Office PowerPoint</Application>
  <PresentationFormat>Presentación en pantalla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arial</vt:lpstr>
      <vt:lpstr>Calibri</vt:lpstr>
      <vt:lpstr>Tema de Office</vt:lpstr>
      <vt:lpstr>Presentación de PowerPoint</vt:lpstr>
      <vt:lpstr>Presentación de PowerPoint</vt:lpstr>
      <vt:lpstr>1. Título del Trabajo</vt:lpstr>
      <vt:lpstr>Presentación de PowerPoint</vt:lpstr>
      <vt:lpstr>2. Marco Teórico</vt:lpstr>
      <vt:lpstr>2.1 Antecedentes</vt:lpstr>
      <vt:lpstr>2.2  Planteamiento del Problema</vt:lpstr>
      <vt:lpstr>2.3 Justificación</vt:lpstr>
      <vt:lpstr>2.4 Hipótesis</vt:lpstr>
      <vt:lpstr>2.5 Objetivos</vt:lpstr>
      <vt:lpstr>2.5.1 Objetivo General</vt:lpstr>
      <vt:lpstr>2.5.2 Objetivos Específicos</vt:lpstr>
      <vt:lpstr>5. Referencias Bibliográficas Ejemplo</vt:lpstr>
      <vt:lpstr>Anexos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Bioneer</dc:creator>
  <cp:lastModifiedBy>Carlos Barra Espinoza</cp:lastModifiedBy>
  <cp:revision>54</cp:revision>
  <dcterms:created xsi:type="dcterms:W3CDTF">2014-04-03T15:03:29Z</dcterms:created>
  <dcterms:modified xsi:type="dcterms:W3CDTF">2021-03-29T03:33:33Z</dcterms:modified>
</cp:coreProperties>
</file>