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Barra Espinoza" userId="e9dda15a24e83a0c" providerId="LiveId" clId="{0EE610B8-19DB-4934-8F20-B6DD621790DC}"/>
    <pc:docChg chg="modSld">
      <pc:chgData name="Carlos Barra Espinoza" userId="e9dda15a24e83a0c" providerId="LiveId" clId="{0EE610B8-19DB-4934-8F20-B6DD621790DC}" dt="2021-04-16T13:08:34.716" v="1" actId="20577"/>
      <pc:docMkLst>
        <pc:docMk/>
      </pc:docMkLst>
      <pc:sldChg chg="modSp mod">
        <pc:chgData name="Carlos Barra Espinoza" userId="e9dda15a24e83a0c" providerId="LiveId" clId="{0EE610B8-19DB-4934-8F20-B6DD621790DC}" dt="2021-04-16T13:08:34.716" v="1" actId="20577"/>
        <pc:sldMkLst>
          <pc:docMk/>
          <pc:sldMk cId="1258243412" sldId="261"/>
        </pc:sldMkLst>
        <pc:spChg chg="mod">
          <ac:chgData name="Carlos Barra Espinoza" userId="e9dda15a24e83a0c" providerId="LiveId" clId="{0EE610B8-19DB-4934-8F20-B6DD621790DC}" dt="2021-04-16T13:08:34.716" v="1" actId="20577"/>
          <ac:spMkLst>
            <pc:docMk/>
            <pc:sldMk cId="1258243412"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86197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98151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89275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864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314058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59372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363997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40915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12753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16744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271698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188335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131935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329718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262286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307614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C78C1BD-3D62-435B-92ED-1B25501EBBBF}" type="datetimeFigureOut">
              <a:rPr lang="es-CL" smtClean="0"/>
              <a:t>16-04-2021</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590F2EB7-9F15-4491-AA17-38D3851F06CC}" type="slidenum">
              <a:rPr lang="es-CL" smtClean="0"/>
              <a:t>‹Nº›</a:t>
            </a:fld>
            <a:endParaRPr lang="es-CL" dirty="0"/>
          </a:p>
        </p:txBody>
      </p:sp>
    </p:spTree>
    <p:extLst>
      <p:ext uri="{BB962C8B-B14F-4D97-AF65-F5344CB8AC3E}">
        <p14:creationId xmlns:p14="http://schemas.microsoft.com/office/powerpoint/2010/main" val="23473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78C1BD-3D62-435B-92ED-1B25501EBBBF}" type="datetimeFigureOut">
              <a:rPr lang="es-CL" smtClean="0"/>
              <a:t>16-04-2021</a:t>
            </a:fld>
            <a:endParaRPr lang="es-CL"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CL"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90F2EB7-9F15-4491-AA17-38D3851F06CC}" type="slidenum">
              <a:rPr lang="es-CL" smtClean="0"/>
              <a:t>‹Nº›</a:t>
            </a:fld>
            <a:endParaRPr lang="es-CL" dirty="0"/>
          </a:p>
        </p:txBody>
      </p:sp>
    </p:spTree>
    <p:extLst>
      <p:ext uri="{BB962C8B-B14F-4D97-AF65-F5344CB8AC3E}">
        <p14:creationId xmlns:p14="http://schemas.microsoft.com/office/powerpoint/2010/main" val="313894938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02550" y="2243137"/>
            <a:ext cx="8558213" cy="4222052"/>
          </a:xfrm>
          <a:prstGeom prst="rect">
            <a:avLst/>
          </a:prstGeom>
        </p:spPr>
      </p:pic>
      <p:sp>
        <p:nvSpPr>
          <p:cNvPr id="5" name="Rectángulo 4"/>
          <p:cNvSpPr/>
          <p:nvPr/>
        </p:nvSpPr>
        <p:spPr>
          <a:xfrm>
            <a:off x="2090601" y="238423"/>
            <a:ext cx="8182112" cy="1754326"/>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lógica como </a:t>
            </a:r>
          </a:p>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instrumento de la filosofía</a:t>
            </a:r>
          </a:p>
        </p:txBody>
      </p:sp>
    </p:spTree>
    <p:extLst>
      <p:ext uri="{BB962C8B-B14F-4D97-AF65-F5344CB8AC3E}">
        <p14:creationId xmlns:p14="http://schemas.microsoft.com/office/powerpoint/2010/main" val="218215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90433" y="1602802"/>
            <a:ext cx="3897436" cy="2020224"/>
          </a:xfrm>
          <a:prstGeom prst="rect">
            <a:avLst/>
          </a:prstGeom>
        </p:spPr>
      </p:pic>
      <p:pic>
        <p:nvPicPr>
          <p:cNvPr id="5" name="Imagen 4"/>
          <p:cNvPicPr>
            <a:picLocks noChangeAspect="1"/>
          </p:cNvPicPr>
          <p:nvPr/>
        </p:nvPicPr>
        <p:blipFill>
          <a:blip r:embed="rId3"/>
          <a:stretch>
            <a:fillRect/>
          </a:stretch>
        </p:blipFill>
        <p:spPr>
          <a:xfrm>
            <a:off x="977591" y="1573729"/>
            <a:ext cx="3897436" cy="2049297"/>
          </a:xfrm>
          <a:prstGeom prst="rect">
            <a:avLst/>
          </a:prstGeom>
        </p:spPr>
      </p:pic>
      <p:sp>
        <p:nvSpPr>
          <p:cNvPr id="6" name="CuadroTexto 5"/>
          <p:cNvSpPr txBox="1"/>
          <p:nvPr/>
        </p:nvSpPr>
        <p:spPr>
          <a:xfrm>
            <a:off x="328614" y="256659"/>
            <a:ext cx="11430000" cy="646331"/>
          </a:xfrm>
          <a:prstGeom prst="rect">
            <a:avLst/>
          </a:prstGeom>
          <a:noFill/>
        </p:spPr>
        <p:txBody>
          <a:bodyPr wrap="square" rtlCol="0">
            <a:spAutoFit/>
          </a:bodyPr>
          <a:lstStyle/>
          <a:p>
            <a:r>
              <a:rPr lang="es-CL" sz="3600" dirty="0"/>
              <a:t>La mente humana logra captar  la realidad de dos formas:</a:t>
            </a:r>
          </a:p>
        </p:txBody>
      </p:sp>
      <p:sp>
        <p:nvSpPr>
          <p:cNvPr id="7" name="CuadroTexto 6"/>
          <p:cNvSpPr txBox="1"/>
          <p:nvPr/>
        </p:nvSpPr>
        <p:spPr>
          <a:xfrm>
            <a:off x="7230331" y="988954"/>
            <a:ext cx="2900363" cy="584775"/>
          </a:xfrm>
          <a:prstGeom prst="rect">
            <a:avLst/>
          </a:prstGeom>
          <a:noFill/>
        </p:spPr>
        <p:txBody>
          <a:bodyPr wrap="square" rtlCol="0">
            <a:spAutoFit/>
          </a:bodyPr>
          <a:lstStyle/>
          <a:p>
            <a:r>
              <a:rPr lang="es-CL" sz="3200" dirty="0"/>
              <a:t>Modo intuitivo</a:t>
            </a:r>
          </a:p>
        </p:txBody>
      </p:sp>
      <p:sp>
        <p:nvSpPr>
          <p:cNvPr id="8" name="CuadroTexto 7"/>
          <p:cNvSpPr txBox="1"/>
          <p:nvPr/>
        </p:nvSpPr>
        <p:spPr>
          <a:xfrm>
            <a:off x="1371600" y="988954"/>
            <a:ext cx="3503427" cy="584775"/>
          </a:xfrm>
          <a:prstGeom prst="rect">
            <a:avLst/>
          </a:prstGeom>
          <a:noFill/>
        </p:spPr>
        <p:txBody>
          <a:bodyPr wrap="square" rtlCol="0">
            <a:spAutoFit/>
          </a:bodyPr>
          <a:lstStyle/>
          <a:p>
            <a:r>
              <a:rPr lang="es-CL" sz="3200" dirty="0"/>
              <a:t>Modo discursivo</a:t>
            </a:r>
          </a:p>
        </p:txBody>
      </p:sp>
      <p:sp>
        <p:nvSpPr>
          <p:cNvPr id="9" name="CuadroTexto 8"/>
          <p:cNvSpPr txBox="1"/>
          <p:nvPr/>
        </p:nvSpPr>
        <p:spPr>
          <a:xfrm>
            <a:off x="977591" y="4014788"/>
            <a:ext cx="3897436" cy="2308324"/>
          </a:xfrm>
          <a:prstGeom prst="rect">
            <a:avLst/>
          </a:prstGeom>
          <a:noFill/>
        </p:spPr>
        <p:txBody>
          <a:bodyPr wrap="square" rtlCol="0">
            <a:spAutoFit/>
          </a:bodyPr>
          <a:lstStyle/>
          <a:p>
            <a:pPr marL="342900" indent="-342900">
              <a:buFont typeface="Arial" panose="020B0604020202020204" pitchFamily="34" charset="0"/>
              <a:buChar char="•"/>
            </a:pPr>
            <a:r>
              <a:rPr lang="es-CL" sz="2400" dirty="0"/>
              <a:t>Razonamiento de modo progresivo</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a:t>Si A=B y A=C; entonces B=C</a:t>
            </a:r>
          </a:p>
          <a:p>
            <a:endParaRPr lang="es-CL" sz="2400" dirty="0"/>
          </a:p>
        </p:txBody>
      </p:sp>
      <p:sp>
        <p:nvSpPr>
          <p:cNvPr id="13" name="CuadroTexto 12"/>
          <p:cNvSpPr txBox="1"/>
          <p:nvPr/>
        </p:nvSpPr>
        <p:spPr>
          <a:xfrm>
            <a:off x="6490433" y="4014788"/>
            <a:ext cx="3782280" cy="1938992"/>
          </a:xfrm>
          <a:prstGeom prst="rect">
            <a:avLst/>
          </a:prstGeom>
          <a:noFill/>
        </p:spPr>
        <p:txBody>
          <a:bodyPr wrap="square" rtlCol="0">
            <a:spAutoFit/>
          </a:bodyPr>
          <a:lstStyle/>
          <a:p>
            <a:pPr marL="342900" indent="-342900">
              <a:buFont typeface="Arial" panose="020B0604020202020204" pitchFamily="34" charset="0"/>
              <a:buChar char="•"/>
            </a:pPr>
            <a:r>
              <a:rPr lang="es-CL" sz="2400" dirty="0"/>
              <a:t>Se capta de forma inmediata sin razonamiento</a:t>
            </a:r>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a:t>Principio de la identidad</a:t>
            </a:r>
          </a:p>
        </p:txBody>
      </p:sp>
    </p:spTree>
    <p:extLst>
      <p:ext uri="{BB962C8B-B14F-4D97-AF65-F5344CB8AC3E}">
        <p14:creationId xmlns:p14="http://schemas.microsoft.com/office/powerpoint/2010/main" val="180017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5838" y="185738"/>
            <a:ext cx="10258425" cy="3539430"/>
          </a:xfrm>
          <a:prstGeom prst="rect">
            <a:avLst/>
          </a:prstGeom>
          <a:noFill/>
        </p:spPr>
        <p:txBody>
          <a:bodyPr wrap="square" rtlCol="0">
            <a:spAutoFit/>
          </a:bodyPr>
          <a:lstStyle/>
          <a:p>
            <a:r>
              <a:rPr lang="es-CL" sz="2800" dirty="0"/>
              <a:t>Bajo este principio entendemos que no es necesaria la lógica en un modo intuitivo</a:t>
            </a:r>
          </a:p>
          <a:p>
            <a:endParaRPr lang="es-CL" sz="2800" dirty="0"/>
          </a:p>
          <a:p>
            <a:r>
              <a:rPr lang="es-CL" sz="2800" dirty="0"/>
              <a:t>La lógica adquiere valor en el modo discursivo para ayudar a la razón  a proceder con orden, facilidad y sin error</a:t>
            </a:r>
          </a:p>
          <a:p>
            <a:endParaRPr lang="es-CL" sz="2800" dirty="0"/>
          </a:p>
          <a:p>
            <a:endParaRPr lang="es-CL" sz="2800" dirty="0"/>
          </a:p>
          <a:p>
            <a:endParaRPr lang="es-CL" sz="2800" dirty="0"/>
          </a:p>
        </p:txBody>
      </p:sp>
      <p:pic>
        <p:nvPicPr>
          <p:cNvPr id="3" name="Imagen 2"/>
          <p:cNvPicPr>
            <a:picLocks noChangeAspect="1"/>
          </p:cNvPicPr>
          <p:nvPr/>
        </p:nvPicPr>
        <p:blipFill>
          <a:blip r:embed="rId2"/>
          <a:stretch>
            <a:fillRect/>
          </a:stretch>
        </p:blipFill>
        <p:spPr>
          <a:xfrm>
            <a:off x="2812254" y="3372289"/>
            <a:ext cx="6062663" cy="3152585"/>
          </a:xfrm>
          <a:prstGeom prst="rect">
            <a:avLst/>
          </a:prstGeom>
        </p:spPr>
      </p:pic>
      <p:sp>
        <p:nvSpPr>
          <p:cNvPr id="4" name="Rectángulo 3"/>
          <p:cNvSpPr/>
          <p:nvPr/>
        </p:nvSpPr>
        <p:spPr>
          <a:xfrm>
            <a:off x="596731" y="2276945"/>
            <a:ext cx="10493707"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lógica formal v/s lógica informal</a:t>
            </a:r>
          </a:p>
        </p:txBody>
      </p:sp>
    </p:spTree>
    <p:extLst>
      <p:ext uri="{BB962C8B-B14F-4D97-AF65-F5344CB8AC3E}">
        <p14:creationId xmlns:p14="http://schemas.microsoft.com/office/powerpoint/2010/main" val="156651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1490" y="271464"/>
            <a:ext cx="5915024" cy="7848302"/>
          </a:xfrm>
          <a:prstGeom prst="rect">
            <a:avLst/>
          </a:prstGeom>
          <a:noFill/>
        </p:spPr>
        <p:txBody>
          <a:bodyPr wrap="square" rtlCol="0">
            <a:spAutoFit/>
          </a:bodyPr>
          <a:lstStyle/>
          <a:p>
            <a:r>
              <a:rPr lang="es-CL" sz="2800" dirty="0"/>
              <a:t>LÓGICA FORMAL</a:t>
            </a:r>
          </a:p>
          <a:p>
            <a:endParaRPr lang="es-CL" sz="2800" dirty="0"/>
          </a:p>
          <a:p>
            <a:r>
              <a:rPr lang="es-CL" sz="2800" dirty="0"/>
              <a:t>Uso del dialogo como forma de comunicación:</a:t>
            </a:r>
          </a:p>
          <a:p>
            <a:endParaRPr lang="es-CL" sz="2800" dirty="0"/>
          </a:p>
          <a:p>
            <a:r>
              <a:rPr lang="es-CL" sz="2800" dirty="0">
                <a:solidFill>
                  <a:srgbClr val="FFFF00"/>
                </a:solidFill>
              </a:rPr>
              <a:t>Dimensión sintáxica: combinación de oraciones en un razonamiento</a:t>
            </a:r>
          </a:p>
          <a:p>
            <a:endParaRPr lang="es-CL" sz="2800" dirty="0"/>
          </a:p>
          <a:p>
            <a:r>
              <a:rPr lang="es-CL" sz="2800" dirty="0">
                <a:solidFill>
                  <a:srgbClr val="FFFF00"/>
                </a:solidFill>
              </a:rPr>
              <a:t>Dimensión semántica: significado de las oraciones en un razonamiento</a:t>
            </a:r>
          </a:p>
          <a:p>
            <a:endParaRPr lang="es-CL" sz="2800" dirty="0"/>
          </a:p>
          <a:p>
            <a:r>
              <a:rPr lang="es-CL" sz="2800" dirty="0">
                <a:solidFill>
                  <a:srgbClr val="FFFF00"/>
                </a:solidFill>
              </a:rPr>
              <a:t>Dimensión pragmática: uso del razonamiento en contextos reales</a:t>
            </a:r>
          </a:p>
          <a:p>
            <a:endParaRPr lang="es-CL" sz="2800" dirty="0"/>
          </a:p>
          <a:p>
            <a:endParaRPr lang="es-CL" sz="2800" dirty="0"/>
          </a:p>
          <a:p>
            <a:endParaRPr lang="es-CL" sz="2800" dirty="0"/>
          </a:p>
          <a:p>
            <a:endParaRPr lang="es-CL" sz="2800" dirty="0"/>
          </a:p>
          <a:p>
            <a:endParaRPr lang="es-CL" sz="2800" dirty="0"/>
          </a:p>
        </p:txBody>
      </p:sp>
      <p:pic>
        <p:nvPicPr>
          <p:cNvPr id="1026" name="Picture 2" descr="https://i.ytimg.com/vi/8zFPYiS41sI/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9478" t="1872" r="9789" b="4992"/>
          <a:stretch/>
        </p:blipFill>
        <p:spPr bwMode="auto">
          <a:xfrm>
            <a:off x="7743825" y="628650"/>
            <a:ext cx="3286125" cy="284321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srcRect l="22875" t="10547" r="20648" b="11512"/>
          <a:stretch/>
        </p:blipFill>
        <p:spPr>
          <a:xfrm>
            <a:off x="8101013" y="3871912"/>
            <a:ext cx="2243137" cy="2556696"/>
          </a:xfrm>
          <a:prstGeom prst="rect">
            <a:avLst/>
          </a:prstGeom>
        </p:spPr>
      </p:pic>
    </p:spTree>
    <p:extLst>
      <p:ext uri="{BB962C8B-B14F-4D97-AF65-F5344CB8AC3E}">
        <p14:creationId xmlns:p14="http://schemas.microsoft.com/office/powerpoint/2010/main" val="280988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28625" y="3600450"/>
            <a:ext cx="4900613" cy="301948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CuadroTexto 2"/>
          <p:cNvSpPr txBox="1"/>
          <p:nvPr/>
        </p:nvSpPr>
        <p:spPr>
          <a:xfrm>
            <a:off x="185738" y="157163"/>
            <a:ext cx="12006261" cy="3477875"/>
          </a:xfrm>
          <a:prstGeom prst="rect">
            <a:avLst/>
          </a:prstGeom>
          <a:noFill/>
        </p:spPr>
        <p:txBody>
          <a:bodyPr wrap="square" rtlCol="0">
            <a:spAutoFit/>
          </a:bodyPr>
          <a:lstStyle/>
          <a:p>
            <a:r>
              <a:rPr lang="es-CL" sz="2000" dirty="0"/>
              <a:t> RAZONAMIENTO LÓGICO: VERDAD Y VALIDEZ</a:t>
            </a:r>
          </a:p>
          <a:p>
            <a:endParaRPr lang="es-CL" sz="2000" dirty="0"/>
          </a:p>
          <a:p>
            <a:r>
              <a:rPr lang="es-CL" sz="2000" dirty="0"/>
              <a:t>Todo razonamiento consta de cierto numero de oraciones colocadas de tal modo que podamos decir que una de ellas, a la que llamamos conclusión, se sigue o se deriva lógicamente de las demás, a las que denominamos premisas. todas ellas con preposiciones, esto es, oraciones enunciativas que son o verdaderas o falsas.</a:t>
            </a:r>
          </a:p>
          <a:p>
            <a:endParaRPr lang="es-CL" sz="2000" dirty="0"/>
          </a:p>
          <a:p>
            <a:r>
              <a:rPr lang="es-CL" sz="2000" dirty="0"/>
              <a:t>No es lo mismo verdad que validez lógica. La verdad o falsedad de una inferencia o de un razonamiento depende de que el significado atribuido a los símbolos lógicos este o no de acuerdo con la realidad significada. Un razonamiento es valido si la conclusión se sigue lógicamente de las premisas. Un razonamiento es invalido cuando la conclusión no se sigue de las premisas. Veamos dos ejemplos:</a:t>
            </a:r>
          </a:p>
          <a:p>
            <a:endParaRPr lang="es-CL" sz="2000" dirty="0"/>
          </a:p>
        </p:txBody>
      </p:sp>
      <p:sp>
        <p:nvSpPr>
          <p:cNvPr id="4" name="CuadroTexto 3"/>
          <p:cNvSpPr txBox="1"/>
          <p:nvPr/>
        </p:nvSpPr>
        <p:spPr>
          <a:xfrm>
            <a:off x="542925" y="3757613"/>
            <a:ext cx="2357438" cy="2862322"/>
          </a:xfrm>
          <a:prstGeom prst="rect">
            <a:avLst/>
          </a:prstGeom>
          <a:noFill/>
        </p:spPr>
        <p:txBody>
          <a:bodyPr wrap="square" rtlCol="0">
            <a:spAutoFit/>
          </a:bodyPr>
          <a:lstStyle/>
          <a:p>
            <a:r>
              <a:rPr lang="es-CL" dirty="0"/>
              <a:t>VALIDO</a:t>
            </a:r>
          </a:p>
          <a:p>
            <a:endParaRPr lang="es-CL" dirty="0"/>
          </a:p>
          <a:p>
            <a:r>
              <a:rPr lang="es-CL" dirty="0">
                <a:solidFill>
                  <a:srgbClr val="FFFF00"/>
                </a:solidFill>
              </a:rPr>
              <a:t>Si Platón fue un gran filosofo, entonces fue un gran gobernante. Por consiguiente, Platón fue un gran gobernante</a:t>
            </a:r>
          </a:p>
          <a:p>
            <a:endParaRPr lang="es-CL" dirty="0"/>
          </a:p>
          <a:p>
            <a:endParaRPr lang="es-CL" dirty="0"/>
          </a:p>
        </p:txBody>
      </p:sp>
      <p:sp>
        <p:nvSpPr>
          <p:cNvPr id="5" name="CuadroTexto 4"/>
          <p:cNvSpPr txBox="1"/>
          <p:nvPr/>
        </p:nvSpPr>
        <p:spPr>
          <a:xfrm>
            <a:off x="5712212" y="3734749"/>
            <a:ext cx="2714625" cy="2308324"/>
          </a:xfrm>
          <a:prstGeom prst="rect">
            <a:avLst/>
          </a:prstGeom>
          <a:noFill/>
        </p:spPr>
        <p:txBody>
          <a:bodyPr wrap="square" rtlCol="0">
            <a:spAutoFit/>
          </a:bodyPr>
          <a:lstStyle/>
          <a:p>
            <a:r>
              <a:rPr lang="es-CL" dirty="0"/>
              <a:t>         INVALIDO</a:t>
            </a:r>
          </a:p>
          <a:p>
            <a:endParaRPr lang="es-CL" dirty="0"/>
          </a:p>
          <a:p>
            <a:r>
              <a:rPr lang="es-CL" dirty="0">
                <a:solidFill>
                  <a:srgbClr val="FFFF00"/>
                </a:solidFill>
              </a:rPr>
              <a:t>Algunas alumnas son bromistas. Algunas deportistas son alumnas. Por consiguiente, algunas deportistas son bromistas</a:t>
            </a:r>
          </a:p>
          <a:p>
            <a:endParaRPr lang="es-CL" dirty="0"/>
          </a:p>
        </p:txBody>
      </p:sp>
      <p:pic>
        <p:nvPicPr>
          <p:cNvPr id="6" name="Imagen 5"/>
          <p:cNvPicPr>
            <a:picLocks noChangeAspect="1"/>
          </p:cNvPicPr>
          <p:nvPr/>
        </p:nvPicPr>
        <p:blipFill>
          <a:blip r:embed="rId2"/>
          <a:stretch>
            <a:fillRect/>
          </a:stretch>
        </p:blipFill>
        <p:spPr>
          <a:xfrm>
            <a:off x="2900363" y="3757613"/>
            <a:ext cx="1924050" cy="2371725"/>
          </a:xfrm>
          <a:prstGeom prst="rect">
            <a:avLst/>
          </a:prstGeom>
        </p:spPr>
      </p:pic>
      <p:pic>
        <p:nvPicPr>
          <p:cNvPr id="7" name="Imagen 6"/>
          <p:cNvPicPr>
            <a:picLocks noChangeAspect="1"/>
          </p:cNvPicPr>
          <p:nvPr/>
        </p:nvPicPr>
        <p:blipFill>
          <a:blip r:embed="rId3"/>
          <a:stretch>
            <a:fillRect/>
          </a:stretch>
        </p:blipFill>
        <p:spPr>
          <a:xfrm>
            <a:off x="8341109" y="3881915"/>
            <a:ext cx="3501257" cy="2263508"/>
          </a:xfrm>
          <a:prstGeom prst="rect">
            <a:avLst/>
          </a:prstGeom>
        </p:spPr>
      </p:pic>
      <p:sp>
        <p:nvSpPr>
          <p:cNvPr id="9" name="Rectángulo 8"/>
          <p:cNvSpPr/>
          <p:nvPr/>
        </p:nvSpPr>
        <p:spPr>
          <a:xfrm>
            <a:off x="5626484" y="3600449"/>
            <a:ext cx="6346441" cy="301948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134488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8588" y="114301"/>
            <a:ext cx="6986587" cy="6370975"/>
          </a:xfrm>
          <a:prstGeom prst="rect">
            <a:avLst/>
          </a:prstGeom>
          <a:noFill/>
        </p:spPr>
        <p:txBody>
          <a:bodyPr wrap="square" rtlCol="0">
            <a:spAutoFit/>
          </a:bodyPr>
          <a:lstStyle/>
          <a:p>
            <a:r>
              <a:rPr lang="es-CL" sz="2400" dirty="0"/>
              <a:t>LA LÓGICA INFORMAL</a:t>
            </a:r>
          </a:p>
          <a:p>
            <a:endParaRPr lang="es-CL" sz="2400" dirty="0"/>
          </a:p>
          <a:p>
            <a:r>
              <a:rPr lang="es-CL" sz="2400" dirty="0"/>
              <a:t>La lógica informal, también denominada por algunos como “lógica de las buenas razones”, estudia las condiciones que deben cumplir los argumentos para ser correctos en ese sentidos. Por ejemplo, los argumentos empleados en un proceso judicial son buenas razones presentadas ante un tribunal con el fin de alcanzar una conclusión que en este caso será un veredicto justo. Para ello, además de utilizar argumentos plausibles, los participantes en le proceso deberán hacer uso del dialogo argumentativo. Un dialogo argumentativo es un “juego lingüístico” en el que dos o mas participantes intercambian mensajes respetando ciertas reglas que los comprometen a cooperar de buena fe para que </a:t>
            </a:r>
            <a:r>
              <a:rPr lang="es-CL" sz="2400"/>
              <a:t>se alcance </a:t>
            </a:r>
            <a:r>
              <a:rPr lang="es-CL" sz="2400" dirty="0"/>
              <a:t>el objetivo del dialogo</a:t>
            </a:r>
          </a:p>
        </p:txBody>
      </p:sp>
      <p:pic>
        <p:nvPicPr>
          <p:cNvPr id="4" name="Imagen 3"/>
          <p:cNvPicPr>
            <a:picLocks noChangeAspect="1"/>
          </p:cNvPicPr>
          <p:nvPr/>
        </p:nvPicPr>
        <p:blipFill rotWithShape="1">
          <a:blip r:embed="rId2"/>
          <a:srcRect l="2499" t="1250" r="2596" b="5000"/>
          <a:stretch/>
        </p:blipFill>
        <p:spPr>
          <a:xfrm>
            <a:off x="7272337" y="1843088"/>
            <a:ext cx="4700588" cy="2500312"/>
          </a:xfrm>
          <a:prstGeom prst="rect">
            <a:avLst/>
          </a:prstGeom>
        </p:spPr>
      </p:pic>
    </p:spTree>
    <p:extLst>
      <p:ext uri="{BB962C8B-B14F-4D97-AF65-F5344CB8AC3E}">
        <p14:creationId xmlns:p14="http://schemas.microsoft.com/office/powerpoint/2010/main" val="125824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657850" y="501419"/>
            <a:ext cx="6143625" cy="5869050"/>
          </a:xfrm>
          <a:prstGeom prst="rect">
            <a:avLst/>
          </a:prstGeom>
        </p:spPr>
      </p:pic>
      <p:sp>
        <p:nvSpPr>
          <p:cNvPr id="3" name="CuadroTexto 2"/>
          <p:cNvSpPr txBox="1"/>
          <p:nvPr/>
        </p:nvSpPr>
        <p:spPr>
          <a:xfrm>
            <a:off x="557213" y="574213"/>
            <a:ext cx="4572000" cy="4893647"/>
          </a:xfrm>
          <a:prstGeom prst="rect">
            <a:avLst/>
          </a:prstGeom>
          <a:noFill/>
        </p:spPr>
        <p:txBody>
          <a:bodyPr wrap="square" rtlCol="0">
            <a:spAutoFit/>
          </a:bodyPr>
          <a:lstStyle/>
          <a:p>
            <a:r>
              <a:rPr lang="es-CL" sz="2400" dirty="0"/>
              <a:t>Reglas o principios de un dialogo argumentativo</a:t>
            </a:r>
          </a:p>
          <a:p>
            <a:endParaRPr lang="es-CL" sz="2400" dirty="0"/>
          </a:p>
          <a:p>
            <a:r>
              <a:rPr lang="es-CL" sz="2400" dirty="0"/>
              <a:t>Paul </a:t>
            </a:r>
            <a:r>
              <a:rPr lang="es-CL" sz="2400" dirty="0" err="1"/>
              <a:t>Grice</a:t>
            </a:r>
            <a:r>
              <a:rPr lang="es-CL" sz="2400" dirty="0"/>
              <a:t>, filosofo del lenguaje, considero que las conversaciones son “esfuerzos cooperativos de forma característica” y propuso el principio cooperativo para enmarcar una serie de máximas o reglas que se desprenden de las categorías de calidad, cualidad, relación y modo. A continuación se presentan estas reglas</a:t>
            </a:r>
          </a:p>
        </p:txBody>
      </p:sp>
    </p:spTree>
    <p:extLst>
      <p:ext uri="{BB962C8B-B14F-4D97-AF65-F5344CB8AC3E}">
        <p14:creationId xmlns:p14="http://schemas.microsoft.com/office/powerpoint/2010/main" val="3408132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TM04033929[[fn=Pizarra]]</Template>
  <TotalTime>174</TotalTime>
  <Words>495</Words>
  <Application>Microsoft Office PowerPoint</Application>
  <PresentationFormat>Panorámica</PresentationFormat>
  <Paragraphs>45</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Calisto MT</vt:lpstr>
      <vt:lpstr>Wingdings 2</vt:lpstr>
      <vt:lpstr>Pizarra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barra barra</dc:creator>
  <cp:lastModifiedBy>Carlos Barra Espinoza</cp:lastModifiedBy>
  <cp:revision>11</cp:revision>
  <dcterms:created xsi:type="dcterms:W3CDTF">2020-04-09T02:17:35Z</dcterms:created>
  <dcterms:modified xsi:type="dcterms:W3CDTF">2021-04-16T13:19:32Z</dcterms:modified>
</cp:coreProperties>
</file>