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7" r:id="rId3"/>
    <p:sldId id="258" r:id="rId4"/>
    <p:sldId id="263" r:id="rId5"/>
    <p:sldId id="262" r:id="rId6"/>
    <p:sldId id="260" r:id="rId7"/>
    <p:sldId id="268" r:id="rId8"/>
    <p:sldId id="269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40" userDrawn="1">
          <p15:clr>
            <a:srgbClr val="A4A3A4"/>
          </p15:clr>
        </p15:guide>
        <p15:guide id="6" orient="horz" pos="144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  <p15:guide id="8" pos="7440" userDrawn="1">
          <p15:clr>
            <a:srgbClr val="A4A3A4"/>
          </p15:clr>
        </p15:guide>
        <p15:guide id="13" orient="horz" pos="1512" userDrawn="1">
          <p15:clr>
            <a:srgbClr val="A4A3A4"/>
          </p15:clr>
        </p15:guide>
        <p15:guide id="17" orient="horz" pos="2376" userDrawn="1">
          <p15:clr>
            <a:srgbClr val="A4A3A4"/>
          </p15:clr>
        </p15:guide>
        <p15:guide id="18" pos="4824" userDrawn="1">
          <p15:clr>
            <a:srgbClr val="A4A3A4"/>
          </p15:clr>
        </p15:guide>
        <p15:guide id="20" pos="2016" userDrawn="1">
          <p15:clr>
            <a:srgbClr val="A4A3A4"/>
          </p15:clr>
        </p15:guide>
        <p15:guide id="21" orient="horz" pos="1680" userDrawn="1">
          <p15:clr>
            <a:srgbClr val="A4A3A4"/>
          </p15:clr>
        </p15:guide>
        <p15:guide id="22" orient="horz" pos="1008" userDrawn="1">
          <p15:clr>
            <a:srgbClr val="A4A3A4"/>
          </p15:clr>
        </p15:guide>
        <p15:guide id="23" pos="408" userDrawn="1">
          <p15:clr>
            <a:srgbClr val="A4A3A4"/>
          </p15:clr>
        </p15:guide>
        <p15:guide id="24" orient="horz" pos="792" userDrawn="1">
          <p15:clr>
            <a:srgbClr val="A4A3A4"/>
          </p15:clr>
        </p15:guide>
        <p15:guide id="25" orient="horz" pos="2760" userDrawn="1">
          <p15:clr>
            <a:srgbClr val="A4A3A4"/>
          </p15:clr>
        </p15:guide>
        <p15:guide id="26" orient="horz" pos="3024" userDrawn="1">
          <p15:clr>
            <a:srgbClr val="A4A3A4"/>
          </p15:clr>
        </p15:guide>
        <p15:guide id="27" pos="3840" userDrawn="1">
          <p15:clr>
            <a:srgbClr val="A4A3A4"/>
          </p15:clr>
        </p15:guide>
        <p15:guide id="28" orient="horz" pos="2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3F"/>
    <a:srgbClr val="43CDD9"/>
    <a:srgbClr val="667181"/>
    <a:srgbClr val="BABABA"/>
    <a:srgbClr val="DBDBDB"/>
    <a:srgbClr val="85E0E7"/>
    <a:srgbClr val="515A6B"/>
    <a:srgbClr val="AFBBBD"/>
    <a:srgbClr val="8FA0A3"/>
    <a:srgbClr val="5F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6395" autoAdjust="0"/>
  </p:normalViewPr>
  <p:slideViewPr>
    <p:cSldViewPr snapToGrid="0" showGuides="1">
      <p:cViewPr varScale="1">
        <p:scale>
          <a:sx n="95" d="100"/>
          <a:sy n="95" d="100"/>
        </p:scale>
        <p:origin x="206" y="58"/>
      </p:cViewPr>
      <p:guideLst>
        <p:guide pos="240"/>
        <p:guide orient="horz" pos="144"/>
        <p:guide orient="horz" pos="4104"/>
        <p:guide pos="7440"/>
        <p:guide orient="horz" pos="1512"/>
        <p:guide orient="horz" pos="2376"/>
        <p:guide pos="4824"/>
        <p:guide pos="2016"/>
        <p:guide orient="horz" pos="1680"/>
        <p:guide orient="horz" pos="1008"/>
        <p:guide pos="408"/>
        <p:guide orient="horz" pos="792"/>
        <p:guide orient="horz" pos="2760"/>
        <p:guide orient="horz" pos="3024"/>
        <p:guide pos="3840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8A3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E-481D-80B4-5A96AB882B40}"/>
              </c:ext>
            </c:extLst>
          </c:dPt>
          <c:dPt>
            <c:idx val="1"/>
            <c:invertIfNegative val="0"/>
            <c:bubble3D val="0"/>
            <c:spPr>
              <a:solidFill>
                <a:srgbClr val="6671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DE-481D-80B4-5A96AB882B40}"/>
              </c:ext>
            </c:extLst>
          </c:dPt>
          <c:dPt>
            <c:idx val="2"/>
            <c:invertIfNegative val="0"/>
            <c:bubble3D val="0"/>
            <c:spPr>
              <a:solidFill>
                <a:srgbClr val="3035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DE-481D-80B4-5A96AB882B40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DE-481D-80B4-5A96AB882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51DE-481D-80B4-5A96AB882B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51DE-481D-80B4-5A96AB882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-1934931712"/>
        <c:axId val="-1934926272"/>
      </c:barChart>
      <c:catAx>
        <c:axId val="-193493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934926272"/>
        <c:crosses val="autoZero"/>
        <c:auto val="1"/>
        <c:lblAlgn val="ctr"/>
        <c:lblOffset val="100"/>
        <c:noMultiLvlLbl val="0"/>
      </c:catAx>
      <c:valAx>
        <c:axId val="-193492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93493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8A3A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9B-4A14-9400-6B387354EC86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9B-4A14-9400-6B387354EC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9B-4A14-9400-6B387354EC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9B-4A14-9400-6B387354EC86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9B-4A14-9400-6B387354E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0353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5D-43C7-BD04-42EB7B4BC708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5D-43C7-BD04-42EB7B4BC7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5D-43C7-BD04-42EB7B4BC7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5D-43C7-BD04-42EB7B4BC708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5D-43C7-BD04-42EB7B4BC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5463DB-894F-4ED8-9C31-59EB7731BD01}" type="datetime1">
              <a:rPr lang="es-ES" smtClean="0"/>
              <a:t>01/03/2021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EBC1D5-B3EF-4A13-8CDE-7F28DE69B96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9014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9B6AE8-9590-4439-B68E-F066EA2CD2B3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D34AC2-3728-4A8B-B58F-6888FAEC3D20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86178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65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27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992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654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222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481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66B553-E828-4BDA-AFD9-B9949FAF5D6C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50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36E8F-3192-4F60-A1B7-05BF174F2222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795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1FE23-066F-4408-A06D-2C8918FC8BB9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394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D6A35A-5581-4F29-A277-B5480A989FD4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321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B02A8-80ED-42B9-A17A-F275DB22A3B4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0239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0998BE-A100-4963-B991-81E54F113450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206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4C4E6B-E0DB-45D2-83C8-D85342B59DF9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483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6F9301-EAA9-4E7F-872B-33771E82671F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561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4C748B-9D03-4933-A5D4-05A85B3DD5B6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26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F36E7D-FA8F-4377-9A89-97729BA54D8F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533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9139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6C01FD-057B-4BA8-87DE-14489FFFADB3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Forma libre: Forma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5882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Forma libre: Forma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2396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9699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DD68F-C0B1-4308-9105-6B7689BDD1E9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0159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C2C0A6F-99A2-49AA-97F8-A408D789822B}" type="datetime1">
              <a:rPr lang="es-ES" noProof="0" smtClean="0"/>
              <a:t>01/03/2021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447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a foto en blanco y negro de una ciudad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ángulo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100000">
                <a:srgbClr val="1F2229">
                  <a:alpha val="60000"/>
                </a:srgbClr>
              </a:gs>
              <a:gs pos="20000">
                <a:srgbClr val="1F2229">
                  <a:alpha val="91765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Cuadro de texto 6"/>
          <p:cNvSpPr txBox="1"/>
          <p:nvPr/>
        </p:nvSpPr>
        <p:spPr>
          <a:xfrm>
            <a:off x="881440" y="3444079"/>
            <a:ext cx="1042913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6000" b="1" dirty="0">
                <a:solidFill>
                  <a:schemeClr val="bg1"/>
                </a:solidFill>
                <a:latin typeface="+mj-lt"/>
              </a:rPr>
              <a:t>Introducción a la economía</a:t>
            </a:r>
          </a:p>
        </p:txBody>
      </p:sp>
      <p:sp>
        <p:nvSpPr>
          <p:cNvPr id="21" name="Cuadro de texto 20"/>
          <p:cNvSpPr txBox="1"/>
          <p:nvPr/>
        </p:nvSpPr>
        <p:spPr>
          <a:xfrm>
            <a:off x="3849460" y="4294587"/>
            <a:ext cx="438902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dirty="0">
                <a:solidFill>
                  <a:schemeClr val="bg1"/>
                </a:solidFill>
              </a:rPr>
              <a:t>Fundamentos y principios</a:t>
            </a:r>
          </a:p>
        </p:txBody>
      </p:sp>
      <p:sp>
        <p:nvSpPr>
          <p:cNvPr id="2" name="Elips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7640" y="2479683"/>
            <a:ext cx="876722" cy="876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Elips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3971" y="2565407"/>
            <a:ext cx="705274" cy="705272"/>
          </a:xfrm>
          <a:prstGeom prst="ellipse">
            <a:avLst/>
          </a:prstGeom>
          <a:solidFill>
            <a:srgbClr val="43CD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Elips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2756" y="2565407"/>
            <a:ext cx="705274" cy="705272"/>
          </a:xfrm>
          <a:prstGeom prst="ellipse">
            <a:avLst/>
          </a:prstGeom>
          <a:solidFill>
            <a:srgbClr val="43CD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80AA5C56-EC57-4914-8118-68854697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</a:t>
            </a:r>
          </a:p>
        </p:txBody>
      </p:sp>
    </p:spTree>
    <p:extLst>
      <p:ext uri="{BB962C8B-B14F-4D97-AF65-F5344CB8AC3E}">
        <p14:creationId xmlns:p14="http://schemas.microsoft.com/office/powerpoint/2010/main" val="73508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ángulo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rgbClr val="30353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2" name="Cuadro de texto 101"/>
          <p:cNvSpPr txBox="1"/>
          <p:nvPr/>
        </p:nvSpPr>
        <p:spPr>
          <a:xfrm>
            <a:off x="623762" y="998250"/>
            <a:ext cx="504294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Identificar los conceptos básicos de la economía y sus preceptos.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3" name="Cuadro de texto 102"/>
          <p:cNvSpPr txBox="1"/>
          <p:nvPr/>
        </p:nvSpPr>
        <p:spPr>
          <a:xfrm>
            <a:off x="942635" y="367652"/>
            <a:ext cx="30016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tabLst>
                <a:tab pos="347663" algn="l"/>
              </a:tabLst>
            </a:pPr>
            <a:r>
              <a:rPr lang="es-ES" sz="3200" b="1" dirty="0">
                <a:solidFill>
                  <a:srgbClr val="FFFFFF"/>
                </a:solidFill>
                <a:latin typeface="+mj-lt"/>
              </a:rPr>
              <a:t>OBJETIVO</a:t>
            </a:r>
          </a:p>
        </p:txBody>
      </p:sp>
      <p:grpSp>
        <p:nvGrpSpPr>
          <p:cNvPr id="34" name="Grupo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81068" y="3621085"/>
            <a:ext cx="414478" cy="197058"/>
            <a:chOff x="4254500" y="2100263"/>
            <a:chExt cx="1906588" cy="906463"/>
          </a:xfrm>
        </p:grpSpPr>
        <p:sp>
          <p:nvSpPr>
            <p:cNvPr id="35" name="Forma libre 5"/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8" name="Forma libre 6"/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9" name="Forma libre 7"/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255" y="3759240"/>
            <a:ext cx="7495197" cy="2721940"/>
          </a:xfrm>
          <a:prstGeom prst="rect">
            <a:avLst/>
          </a:prstGeom>
          <a:ln>
            <a:solidFill>
              <a:srgbClr val="30353F"/>
            </a:solidFill>
          </a:ln>
        </p:spPr>
      </p:pic>
    </p:spTree>
    <p:extLst>
      <p:ext uri="{BB962C8B-B14F-4D97-AF65-F5344CB8AC3E}">
        <p14:creationId xmlns:p14="http://schemas.microsoft.com/office/powerpoint/2010/main" val="242014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adro de texto 109"/>
          <p:cNvSpPr txBox="1"/>
          <p:nvPr/>
        </p:nvSpPr>
        <p:spPr>
          <a:xfrm>
            <a:off x="5118854" y="384322"/>
            <a:ext cx="16494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+mj-lt"/>
              </a:rPr>
              <a:t>Glosario</a:t>
            </a:r>
          </a:p>
        </p:txBody>
      </p:sp>
      <p:sp>
        <p:nvSpPr>
          <p:cNvPr id="30" name="Forma libre 19">
            <a:extLst>
              <a:ext uri="{FF2B5EF4-FFF2-40B4-BE49-F238E27FC236}">
                <a16:creationId xmlns:a16="http://schemas.microsoft.com/office/drawing/2014/main" id="{189E3C56-F900-44E7-BF74-7509E4A58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C7F3CEE-E6DF-48C0-8B9A-22A03DF4C29B}"/>
              </a:ext>
            </a:extLst>
          </p:cNvPr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72732" y="1133341"/>
            <a:ext cx="10341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b="1" dirty="0"/>
              <a:t>Escasez: Existencia limitada e insuficiente de algo, especialmente si se considera necesario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b="1" dirty="0"/>
              <a:t>Demanda: cantidad de bienes o servicios que los consumidores están dispuestos a adquirir en el mercado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b="1" dirty="0"/>
              <a:t>Oferta: cantidad de bienes o servicios que pueden venderse a un precio determinado en un momento dado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b="1" dirty="0"/>
              <a:t>Precio: cantidad de dinero que la sociedad debe dar a cambio de un bien o servicio. Es también el monto de dinero asignado a un producto o servicio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b="1" dirty="0"/>
              <a:t>Balanza comercial: registro de importaciones y exportaciones de un país en determinado período</a:t>
            </a:r>
          </a:p>
        </p:txBody>
      </p:sp>
    </p:spTree>
    <p:extLst>
      <p:ext uri="{BB962C8B-B14F-4D97-AF65-F5344CB8AC3E}">
        <p14:creationId xmlns:p14="http://schemas.microsoft.com/office/powerpoint/2010/main" val="304131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2820" y="2084749"/>
            <a:ext cx="588011" cy="588011"/>
          </a:xfrm>
          <a:prstGeom prst="ellipse">
            <a:avLst/>
          </a:prstGeom>
          <a:solidFill>
            <a:srgbClr val="66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6" name="Elips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2820" y="1002988"/>
            <a:ext cx="588011" cy="588011"/>
          </a:xfrm>
          <a:prstGeom prst="ellipse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121" name="Grupo 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8892" y="342311"/>
            <a:ext cx="7262126" cy="6003511"/>
            <a:chOff x="223691" y="1455469"/>
            <a:chExt cx="5660167" cy="4679192"/>
          </a:xfrm>
        </p:grpSpPr>
        <p:pic>
          <p:nvPicPr>
            <p:cNvPr id="122" name="Imagen 121" descr="Esta imagen es un monitor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91" y="1455469"/>
              <a:ext cx="5660167" cy="4679192"/>
            </a:xfrm>
            <a:prstGeom prst="rect">
              <a:avLst/>
            </a:prstGeom>
          </p:spPr>
        </p:pic>
        <p:sp>
          <p:nvSpPr>
            <p:cNvPr id="123" name="Rectángulo 122"/>
            <p:cNvSpPr/>
            <p:nvPr/>
          </p:nvSpPr>
          <p:spPr>
            <a:xfrm>
              <a:off x="2779454" y="4900079"/>
              <a:ext cx="548640" cy="326575"/>
            </a:xfrm>
            <a:prstGeom prst="rect">
              <a:avLst/>
            </a:prstGeom>
            <a:gradFill flip="none" rotWithShape="1">
              <a:gsLst>
                <a:gs pos="0">
                  <a:srgbClr val="C7C8CB"/>
                </a:gs>
                <a:gs pos="100000">
                  <a:srgbClr val="BCBD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46" name="Elipse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2818" y="3183890"/>
            <a:ext cx="588011" cy="588011"/>
          </a:xfrm>
          <a:prstGeom prst="ellipse">
            <a:avLst/>
          </a:prstGeom>
          <a:solidFill>
            <a:srgbClr val="98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7" name="Rectángulo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562" y="3183890"/>
            <a:ext cx="1000689" cy="588010"/>
          </a:xfrm>
          <a:prstGeom prst="rect">
            <a:avLst/>
          </a:prstGeom>
          <a:solidFill>
            <a:srgbClr val="98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2" name="Rectángulo 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564" y="2084750"/>
            <a:ext cx="1000689" cy="588010"/>
          </a:xfrm>
          <a:prstGeom prst="rect">
            <a:avLst/>
          </a:prstGeom>
          <a:solidFill>
            <a:srgbClr val="66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1" name="Rectángulo 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564" y="1002988"/>
            <a:ext cx="1000688" cy="588011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106" name="Grupo 105" descr="Esta imagen es un icono de un reloj."/>
          <p:cNvGrpSpPr/>
          <p:nvPr/>
        </p:nvGrpSpPr>
        <p:grpSpPr>
          <a:xfrm>
            <a:off x="796201" y="1166369"/>
            <a:ext cx="261249" cy="261249"/>
            <a:chOff x="1389063" y="3748088"/>
            <a:chExt cx="336550" cy="336550"/>
          </a:xfrm>
          <a:solidFill>
            <a:schemeClr val="bg1"/>
          </a:solidFill>
        </p:grpSpPr>
        <p:sp>
          <p:nvSpPr>
            <p:cNvPr id="107" name="Forma libre 5"/>
            <p:cNvSpPr>
              <a:spLocks/>
            </p:cNvSpPr>
            <p:nvPr/>
          </p:nvSpPr>
          <p:spPr bwMode="auto">
            <a:xfrm>
              <a:off x="1547813" y="3787776"/>
              <a:ext cx="58738" cy="60325"/>
            </a:xfrm>
            <a:custGeom>
              <a:avLst/>
              <a:gdLst>
                <a:gd name="T0" fmla="*/ 300 w 360"/>
                <a:gd name="T1" fmla="*/ 244 h 364"/>
                <a:gd name="T2" fmla="*/ 120 w 360"/>
                <a:gd name="T3" fmla="*/ 244 h 364"/>
                <a:gd name="T4" fmla="*/ 120 w 360"/>
                <a:gd name="T5" fmla="*/ 60 h 364"/>
                <a:gd name="T6" fmla="*/ 60 w 360"/>
                <a:gd name="T7" fmla="*/ 0 h 364"/>
                <a:gd name="T8" fmla="*/ 0 w 360"/>
                <a:gd name="T9" fmla="*/ 60 h 364"/>
                <a:gd name="T10" fmla="*/ 0 w 360"/>
                <a:gd name="T11" fmla="*/ 304 h 364"/>
                <a:gd name="T12" fmla="*/ 60 w 360"/>
                <a:gd name="T13" fmla="*/ 364 h 364"/>
                <a:gd name="T14" fmla="*/ 300 w 360"/>
                <a:gd name="T15" fmla="*/ 364 h 364"/>
                <a:gd name="T16" fmla="*/ 360 w 360"/>
                <a:gd name="T17" fmla="*/ 304 h 364"/>
                <a:gd name="T18" fmla="*/ 300 w 360"/>
                <a:gd name="T19" fmla="*/ 24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364">
                  <a:moveTo>
                    <a:pt x="300" y="244"/>
                  </a:moveTo>
                  <a:cubicBezTo>
                    <a:pt x="120" y="244"/>
                    <a:pt x="120" y="244"/>
                    <a:pt x="120" y="244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37"/>
                    <a:pt x="27" y="364"/>
                    <a:pt x="60" y="364"/>
                  </a:cubicBezTo>
                  <a:cubicBezTo>
                    <a:pt x="300" y="364"/>
                    <a:pt x="300" y="364"/>
                    <a:pt x="300" y="364"/>
                  </a:cubicBezTo>
                  <a:cubicBezTo>
                    <a:pt x="333" y="364"/>
                    <a:pt x="360" y="337"/>
                    <a:pt x="360" y="304"/>
                  </a:cubicBezTo>
                  <a:cubicBezTo>
                    <a:pt x="360" y="271"/>
                    <a:pt x="333" y="244"/>
                    <a:pt x="300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08" name="Forma libre 6"/>
            <p:cNvSpPr>
              <a:spLocks noEditPoints="1"/>
            </p:cNvSpPr>
            <p:nvPr/>
          </p:nvSpPr>
          <p:spPr bwMode="auto">
            <a:xfrm>
              <a:off x="1389063" y="3748088"/>
              <a:ext cx="336550" cy="336550"/>
            </a:xfrm>
            <a:custGeom>
              <a:avLst/>
              <a:gdLst>
                <a:gd name="T0" fmla="*/ 1808 w 2048"/>
                <a:gd name="T1" fmla="*/ 1454 h 2048"/>
                <a:gd name="T2" fmla="*/ 1808 w 2048"/>
                <a:gd name="T3" fmla="*/ 1388 h 2048"/>
                <a:gd name="T4" fmla="*/ 1628 w 2048"/>
                <a:gd name="T5" fmla="*/ 1208 h 2048"/>
                <a:gd name="T6" fmla="*/ 1084 w 2048"/>
                <a:gd name="T7" fmla="*/ 1208 h 2048"/>
                <a:gd name="T8" fmla="*/ 1084 w 2048"/>
                <a:gd name="T9" fmla="*/ 1085 h 2048"/>
                <a:gd name="T10" fmla="*/ 1564 w 2048"/>
                <a:gd name="T11" fmla="*/ 544 h 2048"/>
                <a:gd name="T12" fmla="*/ 1024 w 2048"/>
                <a:gd name="T13" fmla="*/ 0 h 2048"/>
                <a:gd name="T14" fmla="*/ 484 w 2048"/>
                <a:gd name="T15" fmla="*/ 544 h 2048"/>
                <a:gd name="T16" fmla="*/ 964 w 2048"/>
                <a:gd name="T17" fmla="*/ 1085 h 2048"/>
                <a:gd name="T18" fmla="*/ 964 w 2048"/>
                <a:gd name="T19" fmla="*/ 1208 h 2048"/>
                <a:gd name="T20" fmla="*/ 420 w 2048"/>
                <a:gd name="T21" fmla="*/ 1208 h 2048"/>
                <a:gd name="T22" fmla="*/ 240 w 2048"/>
                <a:gd name="T23" fmla="*/ 1388 h 2048"/>
                <a:gd name="T24" fmla="*/ 240 w 2048"/>
                <a:gd name="T25" fmla="*/ 1454 h 2048"/>
                <a:gd name="T26" fmla="*/ 0 w 2048"/>
                <a:gd name="T27" fmla="*/ 1748 h 2048"/>
                <a:gd name="T28" fmla="*/ 300 w 2048"/>
                <a:gd name="T29" fmla="*/ 2048 h 2048"/>
                <a:gd name="T30" fmla="*/ 600 w 2048"/>
                <a:gd name="T31" fmla="*/ 1748 h 2048"/>
                <a:gd name="T32" fmla="*/ 360 w 2048"/>
                <a:gd name="T33" fmla="*/ 1454 h 2048"/>
                <a:gd name="T34" fmla="*/ 360 w 2048"/>
                <a:gd name="T35" fmla="*/ 1388 h 2048"/>
                <a:gd name="T36" fmla="*/ 420 w 2048"/>
                <a:gd name="T37" fmla="*/ 1328 h 2048"/>
                <a:gd name="T38" fmla="*/ 964 w 2048"/>
                <a:gd name="T39" fmla="*/ 1328 h 2048"/>
                <a:gd name="T40" fmla="*/ 964 w 2048"/>
                <a:gd name="T41" fmla="*/ 1454 h 2048"/>
                <a:gd name="T42" fmla="*/ 724 w 2048"/>
                <a:gd name="T43" fmla="*/ 1748 h 2048"/>
                <a:gd name="T44" fmla="*/ 1024 w 2048"/>
                <a:gd name="T45" fmla="*/ 2048 h 2048"/>
                <a:gd name="T46" fmla="*/ 1324 w 2048"/>
                <a:gd name="T47" fmla="*/ 1748 h 2048"/>
                <a:gd name="T48" fmla="*/ 1084 w 2048"/>
                <a:gd name="T49" fmla="*/ 1454 h 2048"/>
                <a:gd name="T50" fmla="*/ 1084 w 2048"/>
                <a:gd name="T51" fmla="*/ 1328 h 2048"/>
                <a:gd name="T52" fmla="*/ 1628 w 2048"/>
                <a:gd name="T53" fmla="*/ 1328 h 2048"/>
                <a:gd name="T54" fmla="*/ 1688 w 2048"/>
                <a:gd name="T55" fmla="*/ 1388 h 2048"/>
                <a:gd name="T56" fmla="*/ 1688 w 2048"/>
                <a:gd name="T57" fmla="*/ 1454 h 2048"/>
                <a:gd name="T58" fmla="*/ 1448 w 2048"/>
                <a:gd name="T59" fmla="*/ 1748 h 2048"/>
                <a:gd name="T60" fmla="*/ 1748 w 2048"/>
                <a:gd name="T61" fmla="*/ 2048 h 2048"/>
                <a:gd name="T62" fmla="*/ 2048 w 2048"/>
                <a:gd name="T63" fmla="*/ 1748 h 2048"/>
                <a:gd name="T64" fmla="*/ 1808 w 2048"/>
                <a:gd name="T65" fmla="*/ 1454 h 2048"/>
                <a:gd name="T66" fmla="*/ 480 w 2048"/>
                <a:gd name="T67" fmla="*/ 1748 h 2048"/>
                <a:gd name="T68" fmla="*/ 300 w 2048"/>
                <a:gd name="T69" fmla="*/ 1928 h 2048"/>
                <a:gd name="T70" fmla="*/ 120 w 2048"/>
                <a:gd name="T71" fmla="*/ 1748 h 2048"/>
                <a:gd name="T72" fmla="*/ 300 w 2048"/>
                <a:gd name="T73" fmla="*/ 1568 h 2048"/>
                <a:gd name="T74" fmla="*/ 480 w 2048"/>
                <a:gd name="T75" fmla="*/ 1748 h 2048"/>
                <a:gd name="T76" fmla="*/ 1204 w 2048"/>
                <a:gd name="T77" fmla="*/ 1748 h 2048"/>
                <a:gd name="T78" fmla="*/ 1024 w 2048"/>
                <a:gd name="T79" fmla="*/ 1928 h 2048"/>
                <a:gd name="T80" fmla="*/ 844 w 2048"/>
                <a:gd name="T81" fmla="*/ 1748 h 2048"/>
                <a:gd name="T82" fmla="*/ 1024 w 2048"/>
                <a:gd name="T83" fmla="*/ 1568 h 2048"/>
                <a:gd name="T84" fmla="*/ 1204 w 2048"/>
                <a:gd name="T85" fmla="*/ 1748 h 2048"/>
                <a:gd name="T86" fmla="*/ 1024 w 2048"/>
                <a:gd name="T87" fmla="*/ 968 h 2048"/>
                <a:gd name="T88" fmla="*/ 604 w 2048"/>
                <a:gd name="T89" fmla="*/ 544 h 2048"/>
                <a:gd name="T90" fmla="*/ 1024 w 2048"/>
                <a:gd name="T91" fmla="*/ 120 h 2048"/>
                <a:gd name="T92" fmla="*/ 1444 w 2048"/>
                <a:gd name="T93" fmla="*/ 544 h 2048"/>
                <a:gd name="T94" fmla="*/ 1024 w 2048"/>
                <a:gd name="T95" fmla="*/ 968 h 2048"/>
                <a:gd name="T96" fmla="*/ 1748 w 2048"/>
                <a:gd name="T97" fmla="*/ 1928 h 2048"/>
                <a:gd name="T98" fmla="*/ 1568 w 2048"/>
                <a:gd name="T99" fmla="*/ 1748 h 2048"/>
                <a:gd name="T100" fmla="*/ 1748 w 2048"/>
                <a:gd name="T101" fmla="*/ 1568 h 2048"/>
                <a:gd name="T102" fmla="*/ 1928 w 2048"/>
                <a:gd name="T103" fmla="*/ 1748 h 2048"/>
                <a:gd name="T104" fmla="*/ 1748 w 2048"/>
                <a:gd name="T105" fmla="*/ 192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8" h="2048">
                  <a:moveTo>
                    <a:pt x="1808" y="1454"/>
                  </a:moveTo>
                  <a:cubicBezTo>
                    <a:pt x="1808" y="1388"/>
                    <a:pt x="1808" y="1388"/>
                    <a:pt x="1808" y="1388"/>
                  </a:cubicBezTo>
                  <a:cubicBezTo>
                    <a:pt x="1808" y="1289"/>
                    <a:pt x="1727" y="1208"/>
                    <a:pt x="1628" y="1208"/>
                  </a:cubicBezTo>
                  <a:cubicBezTo>
                    <a:pt x="1084" y="1208"/>
                    <a:pt x="1084" y="1208"/>
                    <a:pt x="1084" y="1208"/>
                  </a:cubicBezTo>
                  <a:cubicBezTo>
                    <a:pt x="1084" y="1085"/>
                    <a:pt x="1084" y="1085"/>
                    <a:pt x="1084" y="1085"/>
                  </a:cubicBezTo>
                  <a:cubicBezTo>
                    <a:pt x="1354" y="1054"/>
                    <a:pt x="1564" y="824"/>
                    <a:pt x="1564" y="544"/>
                  </a:cubicBezTo>
                  <a:cubicBezTo>
                    <a:pt x="1564" y="244"/>
                    <a:pt x="1322" y="0"/>
                    <a:pt x="1024" y="0"/>
                  </a:cubicBezTo>
                  <a:cubicBezTo>
                    <a:pt x="726" y="0"/>
                    <a:pt x="484" y="244"/>
                    <a:pt x="484" y="544"/>
                  </a:cubicBezTo>
                  <a:cubicBezTo>
                    <a:pt x="484" y="824"/>
                    <a:pt x="694" y="1054"/>
                    <a:pt x="964" y="1085"/>
                  </a:cubicBezTo>
                  <a:cubicBezTo>
                    <a:pt x="964" y="1208"/>
                    <a:pt x="964" y="1208"/>
                    <a:pt x="964" y="1208"/>
                  </a:cubicBezTo>
                  <a:cubicBezTo>
                    <a:pt x="420" y="1208"/>
                    <a:pt x="420" y="1208"/>
                    <a:pt x="420" y="1208"/>
                  </a:cubicBezTo>
                  <a:cubicBezTo>
                    <a:pt x="321" y="1208"/>
                    <a:pt x="240" y="1289"/>
                    <a:pt x="240" y="1388"/>
                  </a:cubicBezTo>
                  <a:cubicBezTo>
                    <a:pt x="240" y="1454"/>
                    <a:pt x="240" y="1454"/>
                    <a:pt x="240" y="1454"/>
                  </a:cubicBezTo>
                  <a:cubicBezTo>
                    <a:pt x="103" y="1482"/>
                    <a:pt x="0" y="1603"/>
                    <a:pt x="0" y="1748"/>
                  </a:cubicBezTo>
                  <a:cubicBezTo>
                    <a:pt x="0" y="1913"/>
                    <a:pt x="135" y="2048"/>
                    <a:pt x="300" y="2048"/>
                  </a:cubicBezTo>
                  <a:cubicBezTo>
                    <a:pt x="465" y="2048"/>
                    <a:pt x="600" y="1913"/>
                    <a:pt x="600" y="1748"/>
                  </a:cubicBezTo>
                  <a:cubicBezTo>
                    <a:pt x="600" y="1603"/>
                    <a:pt x="497" y="1482"/>
                    <a:pt x="360" y="1454"/>
                  </a:cubicBezTo>
                  <a:cubicBezTo>
                    <a:pt x="360" y="1388"/>
                    <a:pt x="360" y="1388"/>
                    <a:pt x="360" y="1388"/>
                  </a:cubicBezTo>
                  <a:cubicBezTo>
                    <a:pt x="360" y="1355"/>
                    <a:pt x="387" y="1328"/>
                    <a:pt x="420" y="1328"/>
                  </a:cubicBezTo>
                  <a:cubicBezTo>
                    <a:pt x="964" y="1328"/>
                    <a:pt x="964" y="1328"/>
                    <a:pt x="964" y="1328"/>
                  </a:cubicBezTo>
                  <a:cubicBezTo>
                    <a:pt x="964" y="1454"/>
                    <a:pt x="964" y="1454"/>
                    <a:pt x="964" y="1454"/>
                  </a:cubicBezTo>
                  <a:cubicBezTo>
                    <a:pt x="827" y="1482"/>
                    <a:pt x="724" y="1603"/>
                    <a:pt x="724" y="1748"/>
                  </a:cubicBezTo>
                  <a:cubicBezTo>
                    <a:pt x="724" y="1913"/>
                    <a:pt x="859" y="2048"/>
                    <a:pt x="1024" y="2048"/>
                  </a:cubicBezTo>
                  <a:cubicBezTo>
                    <a:pt x="1189" y="2048"/>
                    <a:pt x="1324" y="1913"/>
                    <a:pt x="1324" y="1748"/>
                  </a:cubicBezTo>
                  <a:cubicBezTo>
                    <a:pt x="1324" y="1603"/>
                    <a:pt x="1221" y="1482"/>
                    <a:pt x="1084" y="1454"/>
                  </a:cubicBezTo>
                  <a:cubicBezTo>
                    <a:pt x="1084" y="1328"/>
                    <a:pt x="1084" y="1328"/>
                    <a:pt x="1084" y="1328"/>
                  </a:cubicBezTo>
                  <a:cubicBezTo>
                    <a:pt x="1628" y="1328"/>
                    <a:pt x="1628" y="1328"/>
                    <a:pt x="1628" y="1328"/>
                  </a:cubicBezTo>
                  <a:cubicBezTo>
                    <a:pt x="1661" y="1328"/>
                    <a:pt x="1688" y="1355"/>
                    <a:pt x="1688" y="1388"/>
                  </a:cubicBezTo>
                  <a:cubicBezTo>
                    <a:pt x="1688" y="1454"/>
                    <a:pt x="1688" y="1454"/>
                    <a:pt x="1688" y="1454"/>
                  </a:cubicBezTo>
                  <a:cubicBezTo>
                    <a:pt x="1551" y="1482"/>
                    <a:pt x="1448" y="1603"/>
                    <a:pt x="1448" y="1748"/>
                  </a:cubicBezTo>
                  <a:cubicBezTo>
                    <a:pt x="1448" y="1913"/>
                    <a:pt x="1583" y="2048"/>
                    <a:pt x="1748" y="2048"/>
                  </a:cubicBezTo>
                  <a:cubicBezTo>
                    <a:pt x="1913" y="2048"/>
                    <a:pt x="2048" y="1913"/>
                    <a:pt x="2048" y="1748"/>
                  </a:cubicBezTo>
                  <a:cubicBezTo>
                    <a:pt x="2048" y="1603"/>
                    <a:pt x="1945" y="1482"/>
                    <a:pt x="1808" y="1454"/>
                  </a:cubicBezTo>
                  <a:close/>
                  <a:moveTo>
                    <a:pt x="480" y="1748"/>
                  </a:moveTo>
                  <a:cubicBezTo>
                    <a:pt x="480" y="1847"/>
                    <a:pt x="399" y="1928"/>
                    <a:pt x="300" y="1928"/>
                  </a:cubicBezTo>
                  <a:cubicBezTo>
                    <a:pt x="201" y="1928"/>
                    <a:pt x="120" y="1847"/>
                    <a:pt x="120" y="1748"/>
                  </a:cubicBezTo>
                  <a:cubicBezTo>
                    <a:pt x="120" y="1649"/>
                    <a:pt x="201" y="1568"/>
                    <a:pt x="300" y="1568"/>
                  </a:cubicBezTo>
                  <a:cubicBezTo>
                    <a:pt x="399" y="1568"/>
                    <a:pt x="480" y="1649"/>
                    <a:pt x="480" y="1748"/>
                  </a:cubicBezTo>
                  <a:close/>
                  <a:moveTo>
                    <a:pt x="1204" y="1748"/>
                  </a:moveTo>
                  <a:cubicBezTo>
                    <a:pt x="1204" y="1847"/>
                    <a:pt x="1123" y="1928"/>
                    <a:pt x="1024" y="1928"/>
                  </a:cubicBezTo>
                  <a:cubicBezTo>
                    <a:pt x="925" y="1928"/>
                    <a:pt x="844" y="1847"/>
                    <a:pt x="844" y="1748"/>
                  </a:cubicBezTo>
                  <a:cubicBezTo>
                    <a:pt x="844" y="1649"/>
                    <a:pt x="925" y="1568"/>
                    <a:pt x="1024" y="1568"/>
                  </a:cubicBezTo>
                  <a:cubicBezTo>
                    <a:pt x="1123" y="1568"/>
                    <a:pt x="1204" y="1649"/>
                    <a:pt x="1204" y="1748"/>
                  </a:cubicBezTo>
                  <a:close/>
                  <a:moveTo>
                    <a:pt x="1024" y="968"/>
                  </a:moveTo>
                  <a:cubicBezTo>
                    <a:pt x="792" y="968"/>
                    <a:pt x="604" y="778"/>
                    <a:pt x="604" y="544"/>
                  </a:cubicBezTo>
                  <a:cubicBezTo>
                    <a:pt x="604" y="310"/>
                    <a:pt x="792" y="120"/>
                    <a:pt x="1024" y="120"/>
                  </a:cubicBezTo>
                  <a:cubicBezTo>
                    <a:pt x="1256" y="120"/>
                    <a:pt x="1444" y="310"/>
                    <a:pt x="1444" y="544"/>
                  </a:cubicBezTo>
                  <a:cubicBezTo>
                    <a:pt x="1444" y="778"/>
                    <a:pt x="1256" y="968"/>
                    <a:pt x="1024" y="968"/>
                  </a:cubicBezTo>
                  <a:close/>
                  <a:moveTo>
                    <a:pt x="1748" y="1928"/>
                  </a:moveTo>
                  <a:cubicBezTo>
                    <a:pt x="1649" y="1928"/>
                    <a:pt x="1568" y="1847"/>
                    <a:pt x="1568" y="1748"/>
                  </a:cubicBezTo>
                  <a:cubicBezTo>
                    <a:pt x="1568" y="1649"/>
                    <a:pt x="1649" y="1568"/>
                    <a:pt x="1748" y="1568"/>
                  </a:cubicBezTo>
                  <a:cubicBezTo>
                    <a:pt x="1847" y="1568"/>
                    <a:pt x="1928" y="1649"/>
                    <a:pt x="1928" y="1748"/>
                  </a:cubicBezTo>
                  <a:cubicBezTo>
                    <a:pt x="1928" y="1847"/>
                    <a:pt x="1847" y="1928"/>
                    <a:pt x="1748" y="19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111" name="Grupo 110" descr="Esta imagen es un icono de tres seres humanos y un reloj."/>
          <p:cNvGrpSpPr/>
          <p:nvPr/>
        </p:nvGrpSpPr>
        <p:grpSpPr>
          <a:xfrm>
            <a:off x="768329" y="2230384"/>
            <a:ext cx="297913" cy="297912"/>
            <a:chOff x="3613150" y="3706813"/>
            <a:chExt cx="420688" cy="420687"/>
          </a:xfrm>
        </p:grpSpPr>
        <p:sp>
          <p:nvSpPr>
            <p:cNvPr id="112" name="Forma libre 10"/>
            <p:cNvSpPr>
              <a:spLocks noEditPoints="1"/>
            </p:cNvSpPr>
            <p:nvPr/>
          </p:nvSpPr>
          <p:spPr bwMode="auto">
            <a:xfrm>
              <a:off x="3613150" y="3930650"/>
              <a:ext cx="420688" cy="196850"/>
            </a:xfrm>
            <a:custGeom>
              <a:avLst/>
              <a:gdLst>
                <a:gd name="T0" fmla="*/ 1823 w 2048"/>
                <a:gd name="T1" fmla="*/ 528 h 960"/>
                <a:gd name="T2" fmla="*/ 1928 w 2048"/>
                <a:gd name="T3" fmla="*/ 300 h 960"/>
                <a:gd name="T4" fmla="*/ 1628 w 2048"/>
                <a:gd name="T5" fmla="*/ 0 h 960"/>
                <a:gd name="T6" fmla="*/ 1324 w 2048"/>
                <a:gd name="T7" fmla="*/ 300 h 960"/>
                <a:gd name="T8" fmla="*/ 1432 w 2048"/>
                <a:gd name="T9" fmla="*/ 528 h 960"/>
                <a:gd name="T10" fmla="*/ 1324 w 2048"/>
                <a:gd name="T11" fmla="*/ 606 h 960"/>
                <a:gd name="T12" fmla="*/ 1219 w 2048"/>
                <a:gd name="T13" fmla="*/ 528 h 960"/>
                <a:gd name="T14" fmla="*/ 1324 w 2048"/>
                <a:gd name="T15" fmla="*/ 300 h 960"/>
                <a:gd name="T16" fmla="*/ 1024 w 2048"/>
                <a:gd name="T17" fmla="*/ 0 h 960"/>
                <a:gd name="T18" fmla="*/ 724 w 2048"/>
                <a:gd name="T19" fmla="*/ 300 h 960"/>
                <a:gd name="T20" fmla="*/ 829 w 2048"/>
                <a:gd name="T21" fmla="*/ 528 h 960"/>
                <a:gd name="T22" fmla="*/ 724 w 2048"/>
                <a:gd name="T23" fmla="*/ 606 h 960"/>
                <a:gd name="T24" fmla="*/ 619 w 2048"/>
                <a:gd name="T25" fmla="*/ 528 h 960"/>
                <a:gd name="T26" fmla="*/ 724 w 2048"/>
                <a:gd name="T27" fmla="*/ 300 h 960"/>
                <a:gd name="T28" fmla="*/ 424 w 2048"/>
                <a:gd name="T29" fmla="*/ 0 h 960"/>
                <a:gd name="T30" fmla="*/ 124 w 2048"/>
                <a:gd name="T31" fmla="*/ 300 h 960"/>
                <a:gd name="T32" fmla="*/ 229 w 2048"/>
                <a:gd name="T33" fmla="*/ 527 h 960"/>
                <a:gd name="T34" fmla="*/ 0 w 2048"/>
                <a:gd name="T35" fmla="*/ 900 h 960"/>
                <a:gd name="T36" fmla="*/ 60 w 2048"/>
                <a:gd name="T37" fmla="*/ 960 h 960"/>
                <a:gd name="T38" fmla="*/ 1988 w 2048"/>
                <a:gd name="T39" fmla="*/ 960 h 960"/>
                <a:gd name="T40" fmla="*/ 2048 w 2048"/>
                <a:gd name="T41" fmla="*/ 900 h 960"/>
                <a:gd name="T42" fmla="*/ 1823 w 2048"/>
                <a:gd name="T43" fmla="*/ 528 h 960"/>
                <a:gd name="T44" fmla="*/ 424 w 2048"/>
                <a:gd name="T45" fmla="*/ 120 h 960"/>
                <a:gd name="T46" fmla="*/ 604 w 2048"/>
                <a:gd name="T47" fmla="*/ 300 h 960"/>
                <a:gd name="T48" fmla="*/ 424 w 2048"/>
                <a:gd name="T49" fmla="*/ 480 h 960"/>
                <a:gd name="T50" fmla="*/ 244 w 2048"/>
                <a:gd name="T51" fmla="*/ 300 h 960"/>
                <a:gd name="T52" fmla="*/ 424 w 2048"/>
                <a:gd name="T53" fmla="*/ 120 h 960"/>
                <a:gd name="T54" fmla="*/ 608 w 2048"/>
                <a:gd name="T55" fmla="*/ 840 h 960"/>
                <a:gd name="T56" fmla="*/ 126 w 2048"/>
                <a:gd name="T57" fmla="*/ 840 h 960"/>
                <a:gd name="T58" fmla="*/ 424 w 2048"/>
                <a:gd name="T59" fmla="*/ 600 h 960"/>
                <a:gd name="T60" fmla="*/ 652 w 2048"/>
                <a:gd name="T61" fmla="*/ 705 h 960"/>
                <a:gd name="T62" fmla="*/ 608 w 2048"/>
                <a:gd name="T63" fmla="*/ 840 h 960"/>
                <a:gd name="T64" fmla="*/ 1024 w 2048"/>
                <a:gd name="T65" fmla="*/ 120 h 960"/>
                <a:gd name="T66" fmla="*/ 1204 w 2048"/>
                <a:gd name="T67" fmla="*/ 300 h 960"/>
                <a:gd name="T68" fmla="*/ 1024 w 2048"/>
                <a:gd name="T69" fmla="*/ 480 h 960"/>
                <a:gd name="T70" fmla="*/ 844 w 2048"/>
                <a:gd name="T71" fmla="*/ 300 h 960"/>
                <a:gd name="T72" fmla="*/ 1024 w 2048"/>
                <a:gd name="T73" fmla="*/ 120 h 960"/>
                <a:gd name="T74" fmla="*/ 730 w 2048"/>
                <a:gd name="T75" fmla="*/ 840 h 960"/>
                <a:gd name="T76" fmla="*/ 1024 w 2048"/>
                <a:gd name="T77" fmla="*/ 600 h 960"/>
                <a:gd name="T78" fmla="*/ 1318 w 2048"/>
                <a:gd name="T79" fmla="*/ 840 h 960"/>
                <a:gd name="T80" fmla="*/ 730 w 2048"/>
                <a:gd name="T81" fmla="*/ 840 h 960"/>
                <a:gd name="T82" fmla="*/ 1628 w 2048"/>
                <a:gd name="T83" fmla="*/ 120 h 960"/>
                <a:gd name="T84" fmla="*/ 1808 w 2048"/>
                <a:gd name="T85" fmla="*/ 300 h 960"/>
                <a:gd name="T86" fmla="*/ 1628 w 2048"/>
                <a:gd name="T87" fmla="*/ 480 h 960"/>
                <a:gd name="T88" fmla="*/ 1444 w 2048"/>
                <a:gd name="T89" fmla="*/ 300 h 960"/>
                <a:gd name="T90" fmla="*/ 1628 w 2048"/>
                <a:gd name="T91" fmla="*/ 120 h 960"/>
                <a:gd name="T92" fmla="*/ 1440 w 2048"/>
                <a:gd name="T93" fmla="*/ 840 h 960"/>
                <a:gd name="T94" fmla="*/ 1396 w 2048"/>
                <a:gd name="T95" fmla="*/ 705 h 960"/>
                <a:gd name="T96" fmla="*/ 1628 w 2048"/>
                <a:gd name="T97" fmla="*/ 600 h 960"/>
                <a:gd name="T98" fmla="*/ 1922 w 2048"/>
                <a:gd name="T99" fmla="*/ 840 h 960"/>
                <a:gd name="T100" fmla="*/ 1440 w 2048"/>
                <a:gd name="T101" fmla="*/ 84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8" h="960">
                  <a:moveTo>
                    <a:pt x="1823" y="528"/>
                  </a:moveTo>
                  <a:cubicBezTo>
                    <a:pt x="1887" y="473"/>
                    <a:pt x="1928" y="391"/>
                    <a:pt x="1928" y="300"/>
                  </a:cubicBezTo>
                  <a:cubicBezTo>
                    <a:pt x="1928" y="135"/>
                    <a:pt x="1793" y="0"/>
                    <a:pt x="1628" y="0"/>
                  </a:cubicBezTo>
                  <a:cubicBezTo>
                    <a:pt x="1462" y="0"/>
                    <a:pt x="1324" y="134"/>
                    <a:pt x="1324" y="300"/>
                  </a:cubicBezTo>
                  <a:cubicBezTo>
                    <a:pt x="1324" y="387"/>
                    <a:pt x="1362" y="469"/>
                    <a:pt x="1432" y="528"/>
                  </a:cubicBezTo>
                  <a:cubicBezTo>
                    <a:pt x="1392" y="548"/>
                    <a:pt x="1355" y="575"/>
                    <a:pt x="1324" y="606"/>
                  </a:cubicBezTo>
                  <a:cubicBezTo>
                    <a:pt x="1293" y="575"/>
                    <a:pt x="1258" y="549"/>
                    <a:pt x="1219" y="528"/>
                  </a:cubicBezTo>
                  <a:cubicBezTo>
                    <a:pt x="1283" y="473"/>
                    <a:pt x="1324" y="391"/>
                    <a:pt x="1324" y="300"/>
                  </a:cubicBezTo>
                  <a:cubicBezTo>
                    <a:pt x="1324" y="135"/>
                    <a:pt x="1189" y="0"/>
                    <a:pt x="1024" y="0"/>
                  </a:cubicBezTo>
                  <a:cubicBezTo>
                    <a:pt x="859" y="0"/>
                    <a:pt x="724" y="135"/>
                    <a:pt x="724" y="300"/>
                  </a:cubicBezTo>
                  <a:cubicBezTo>
                    <a:pt x="724" y="391"/>
                    <a:pt x="765" y="473"/>
                    <a:pt x="829" y="528"/>
                  </a:cubicBezTo>
                  <a:cubicBezTo>
                    <a:pt x="790" y="548"/>
                    <a:pt x="755" y="575"/>
                    <a:pt x="724" y="606"/>
                  </a:cubicBezTo>
                  <a:cubicBezTo>
                    <a:pt x="693" y="574"/>
                    <a:pt x="658" y="548"/>
                    <a:pt x="619" y="528"/>
                  </a:cubicBezTo>
                  <a:cubicBezTo>
                    <a:pt x="683" y="473"/>
                    <a:pt x="724" y="391"/>
                    <a:pt x="724" y="300"/>
                  </a:cubicBezTo>
                  <a:cubicBezTo>
                    <a:pt x="724" y="135"/>
                    <a:pt x="589" y="0"/>
                    <a:pt x="424" y="0"/>
                  </a:cubicBezTo>
                  <a:cubicBezTo>
                    <a:pt x="259" y="0"/>
                    <a:pt x="124" y="135"/>
                    <a:pt x="124" y="300"/>
                  </a:cubicBezTo>
                  <a:cubicBezTo>
                    <a:pt x="124" y="391"/>
                    <a:pt x="165" y="472"/>
                    <a:pt x="229" y="527"/>
                  </a:cubicBezTo>
                  <a:cubicBezTo>
                    <a:pt x="93" y="597"/>
                    <a:pt x="0" y="738"/>
                    <a:pt x="0" y="900"/>
                  </a:cubicBezTo>
                  <a:cubicBezTo>
                    <a:pt x="0" y="933"/>
                    <a:pt x="27" y="960"/>
                    <a:pt x="60" y="960"/>
                  </a:cubicBezTo>
                  <a:cubicBezTo>
                    <a:pt x="70" y="960"/>
                    <a:pt x="1948" y="960"/>
                    <a:pt x="1988" y="960"/>
                  </a:cubicBezTo>
                  <a:cubicBezTo>
                    <a:pt x="2021" y="960"/>
                    <a:pt x="2048" y="933"/>
                    <a:pt x="2048" y="900"/>
                  </a:cubicBezTo>
                  <a:cubicBezTo>
                    <a:pt x="2048" y="739"/>
                    <a:pt x="1957" y="598"/>
                    <a:pt x="1823" y="528"/>
                  </a:cubicBezTo>
                  <a:close/>
                  <a:moveTo>
                    <a:pt x="424" y="120"/>
                  </a:moveTo>
                  <a:cubicBezTo>
                    <a:pt x="523" y="120"/>
                    <a:pt x="604" y="201"/>
                    <a:pt x="604" y="300"/>
                  </a:cubicBezTo>
                  <a:cubicBezTo>
                    <a:pt x="604" y="399"/>
                    <a:pt x="523" y="480"/>
                    <a:pt x="424" y="480"/>
                  </a:cubicBezTo>
                  <a:cubicBezTo>
                    <a:pt x="325" y="480"/>
                    <a:pt x="244" y="399"/>
                    <a:pt x="244" y="300"/>
                  </a:cubicBezTo>
                  <a:cubicBezTo>
                    <a:pt x="244" y="201"/>
                    <a:pt x="325" y="120"/>
                    <a:pt x="424" y="120"/>
                  </a:cubicBezTo>
                  <a:close/>
                  <a:moveTo>
                    <a:pt x="608" y="840"/>
                  </a:moveTo>
                  <a:cubicBezTo>
                    <a:pt x="126" y="840"/>
                    <a:pt x="126" y="840"/>
                    <a:pt x="126" y="840"/>
                  </a:cubicBezTo>
                  <a:cubicBezTo>
                    <a:pt x="154" y="703"/>
                    <a:pt x="277" y="600"/>
                    <a:pt x="424" y="600"/>
                  </a:cubicBezTo>
                  <a:cubicBezTo>
                    <a:pt x="512" y="600"/>
                    <a:pt x="595" y="639"/>
                    <a:pt x="652" y="705"/>
                  </a:cubicBezTo>
                  <a:cubicBezTo>
                    <a:pt x="630" y="746"/>
                    <a:pt x="615" y="792"/>
                    <a:pt x="608" y="840"/>
                  </a:cubicBezTo>
                  <a:close/>
                  <a:moveTo>
                    <a:pt x="1024" y="120"/>
                  </a:moveTo>
                  <a:cubicBezTo>
                    <a:pt x="1123" y="120"/>
                    <a:pt x="1204" y="201"/>
                    <a:pt x="1204" y="300"/>
                  </a:cubicBezTo>
                  <a:cubicBezTo>
                    <a:pt x="1204" y="399"/>
                    <a:pt x="1123" y="480"/>
                    <a:pt x="1024" y="480"/>
                  </a:cubicBezTo>
                  <a:cubicBezTo>
                    <a:pt x="925" y="480"/>
                    <a:pt x="844" y="399"/>
                    <a:pt x="844" y="300"/>
                  </a:cubicBezTo>
                  <a:cubicBezTo>
                    <a:pt x="844" y="201"/>
                    <a:pt x="925" y="120"/>
                    <a:pt x="1024" y="120"/>
                  </a:cubicBezTo>
                  <a:close/>
                  <a:moveTo>
                    <a:pt x="730" y="840"/>
                  </a:moveTo>
                  <a:cubicBezTo>
                    <a:pt x="758" y="703"/>
                    <a:pt x="879" y="600"/>
                    <a:pt x="1024" y="600"/>
                  </a:cubicBezTo>
                  <a:cubicBezTo>
                    <a:pt x="1169" y="600"/>
                    <a:pt x="1290" y="703"/>
                    <a:pt x="1318" y="840"/>
                  </a:cubicBezTo>
                  <a:cubicBezTo>
                    <a:pt x="1298" y="840"/>
                    <a:pt x="755" y="840"/>
                    <a:pt x="730" y="840"/>
                  </a:cubicBezTo>
                  <a:close/>
                  <a:moveTo>
                    <a:pt x="1628" y="120"/>
                  </a:moveTo>
                  <a:cubicBezTo>
                    <a:pt x="1727" y="120"/>
                    <a:pt x="1808" y="201"/>
                    <a:pt x="1808" y="300"/>
                  </a:cubicBezTo>
                  <a:cubicBezTo>
                    <a:pt x="1808" y="399"/>
                    <a:pt x="1727" y="480"/>
                    <a:pt x="1628" y="480"/>
                  </a:cubicBezTo>
                  <a:cubicBezTo>
                    <a:pt x="1528" y="480"/>
                    <a:pt x="1444" y="398"/>
                    <a:pt x="1444" y="300"/>
                  </a:cubicBezTo>
                  <a:cubicBezTo>
                    <a:pt x="1444" y="202"/>
                    <a:pt x="1528" y="120"/>
                    <a:pt x="1628" y="120"/>
                  </a:cubicBezTo>
                  <a:close/>
                  <a:moveTo>
                    <a:pt x="1440" y="840"/>
                  </a:moveTo>
                  <a:cubicBezTo>
                    <a:pt x="1433" y="792"/>
                    <a:pt x="1418" y="747"/>
                    <a:pt x="1396" y="705"/>
                  </a:cubicBezTo>
                  <a:cubicBezTo>
                    <a:pt x="1453" y="640"/>
                    <a:pt x="1539" y="600"/>
                    <a:pt x="1628" y="600"/>
                  </a:cubicBezTo>
                  <a:cubicBezTo>
                    <a:pt x="1773" y="600"/>
                    <a:pt x="1894" y="703"/>
                    <a:pt x="1922" y="840"/>
                  </a:cubicBezTo>
                  <a:lnTo>
                    <a:pt x="144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13" name="Forma libre 11"/>
            <p:cNvSpPr>
              <a:spLocks/>
            </p:cNvSpPr>
            <p:nvPr/>
          </p:nvSpPr>
          <p:spPr bwMode="auto">
            <a:xfrm>
              <a:off x="3784600" y="3768725"/>
              <a:ext cx="101600" cy="74612"/>
            </a:xfrm>
            <a:custGeom>
              <a:avLst/>
              <a:gdLst>
                <a:gd name="T0" fmla="*/ 468 w 492"/>
                <a:gd name="T1" fmla="*/ 24 h 366"/>
                <a:gd name="T2" fmla="*/ 384 w 492"/>
                <a:gd name="T3" fmla="*/ 24 h 366"/>
                <a:gd name="T4" fmla="*/ 186 w 492"/>
                <a:gd name="T5" fmla="*/ 221 h 366"/>
                <a:gd name="T6" fmla="*/ 108 w 492"/>
                <a:gd name="T7" fmla="*/ 144 h 366"/>
                <a:gd name="T8" fmla="*/ 24 w 492"/>
                <a:gd name="T9" fmla="*/ 144 h 366"/>
                <a:gd name="T10" fmla="*/ 24 w 492"/>
                <a:gd name="T11" fmla="*/ 228 h 366"/>
                <a:gd name="T12" fmla="*/ 144 w 492"/>
                <a:gd name="T13" fmla="*/ 348 h 366"/>
                <a:gd name="T14" fmla="*/ 186 w 492"/>
                <a:gd name="T15" fmla="*/ 366 h 366"/>
                <a:gd name="T16" fmla="*/ 228 w 492"/>
                <a:gd name="T17" fmla="*/ 348 h 366"/>
                <a:gd name="T18" fmla="*/ 468 w 492"/>
                <a:gd name="T19" fmla="*/ 108 h 366"/>
                <a:gd name="T20" fmla="*/ 468 w 492"/>
                <a:gd name="T21" fmla="*/ 2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366">
                  <a:moveTo>
                    <a:pt x="468" y="24"/>
                  </a:moveTo>
                  <a:cubicBezTo>
                    <a:pt x="445" y="0"/>
                    <a:pt x="407" y="0"/>
                    <a:pt x="384" y="24"/>
                  </a:cubicBezTo>
                  <a:cubicBezTo>
                    <a:pt x="186" y="221"/>
                    <a:pt x="186" y="221"/>
                    <a:pt x="186" y="221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85" y="120"/>
                    <a:pt x="47" y="120"/>
                    <a:pt x="24" y="144"/>
                  </a:cubicBezTo>
                  <a:cubicBezTo>
                    <a:pt x="0" y="167"/>
                    <a:pt x="0" y="205"/>
                    <a:pt x="24" y="22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55" y="360"/>
                    <a:pt x="171" y="366"/>
                    <a:pt x="186" y="366"/>
                  </a:cubicBezTo>
                  <a:cubicBezTo>
                    <a:pt x="201" y="366"/>
                    <a:pt x="217" y="360"/>
                    <a:pt x="228" y="348"/>
                  </a:cubicBezTo>
                  <a:cubicBezTo>
                    <a:pt x="468" y="108"/>
                    <a:pt x="468" y="108"/>
                    <a:pt x="468" y="108"/>
                  </a:cubicBezTo>
                  <a:cubicBezTo>
                    <a:pt x="492" y="85"/>
                    <a:pt x="492" y="47"/>
                    <a:pt x="46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14" name="Forma libre 12"/>
            <p:cNvSpPr>
              <a:spLocks noEditPoints="1"/>
            </p:cNvSpPr>
            <p:nvPr/>
          </p:nvSpPr>
          <p:spPr bwMode="auto">
            <a:xfrm>
              <a:off x="3736975" y="3706813"/>
              <a:ext cx="198438" cy="198437"/>
            </a:xfrm>
            <a:custGeom>
              <a:avLst/>
              <a:gdLst>
                <a:gd name="T0" fmla="*/ 480 w 964"/>
                <a:gd name="T1" fmla="*/ 0 h 968"/>
                <a:gd name="T2" fmla="*/ 0 w 964"/>
                <a:gd name="T3" fmla="*/ 484 h 968"/>
                <a:gd name="T4" fmla="*/ 480 w 964"/>
                <a:gd name="T5" fmla="*/ 968 h 968"/>
                <a:gd name="T6" fmla="*/ 964 w 964"/>
                <a:gd name="T7" fmla="*/ 484 h 968"/>
                <a:gd name="T8" fmla="*/ 480 w 964"/>
                <a:gd name="T9" fmla="*/ 0 h 968"/>
                <a:gd name="T10" fmla="*/ 480 w 964"/>
                <a:gd name="T11" fmla="*/ 848 h 968"/>
                <a:gd name="T12" fmla="*/ 120 w 964"/>
                <a:gd name="T13" fmla="*/ 484 h 968"/>
                <a:gd name="T14" fmla="*/ 480 w 964"/>
                <a:gd name="T15" fmla="*/ 120 h 968"/>
                <a:gd name="T16" fmla="*/ 844 w 964"/>
                <a:gd name="T17" fmla="*/ 484 h 968"/>
                <a:gd name="T18" fmla="*/ 480 w 964"/>
                <a:gd name="T19" fmla="*/ 84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4" h="968">
                  <a:moveTo>
                    <a:pt x="480" y="0"/>
                  </a:moveTo>
                  <a:cubicBezTo>
                    <a:pt x="215" y="0"/>
                    <a:pt x="0" y="217"/>
                    <a:pt x="0" y="484"/>
                  </a:cubicBezTo>
                  <a:cubicBezTo>
                    <a:pt x="0" y="751"/>
                    <a:pt x="215" y="968"/>
                    <a:pt x="480" y="968"/>
                  </a:cubicBezTo>
                  <a:cubicBezTo>
                    <a:pt x="745" y="968"/>
                    <a:pt x="964" y="750"/>
                    <a:pt x="964" y="484"/>
                  </a:cubicBezTo>
                  <a:cubicBezTo>
                    <a:pt x="964" y="219"/>
                    <a:pt x="746" y="0"/>
                    <a:pt x="480" y="0"/>
                  </a:cubicBezTo>
                  <a:close/>
                  <a:moveTo>
                    <a:pt x="480" y="848"/>
                  </a:moveTo>
                  <a:cubicBezTo>
                    <a:pt x="281" y="848"/>
                    <a:pt x="120" y="685"/>
                    <a:pt x="120" y="484"/>
                  </a:cubicBezTo>
                  <a:cubicBezTo>
                    <a:pt x="120" y="283"/>
                    <a:pt x="281" y="120"/>
                    <a:pt x="480" y="120"/>
                  </a:cubicBezTo>
                  <a:cubicBezTo>
                    <a:pt x="677" y="120"/>
                    <a:pt x="844" y="287"/>
                    <a:pt x="844" y="484"/>
                  </a:cubicBezTo>
                  <a:cubicBezTo>
                    <a:pt x="844" y="681"/>
                    <a:pt x="677" y="848"/>
                    <a:pt x="480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124" name="Rectángulo 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6252" y="621193"/>
            <a:ext cx="6682875" cy="37392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2" name="Cuadro de texto 141"/>
          <p:cNvSpPr txBox="1"/>
          <p:nvPr/>
        </p:nvSpPr>
        <p:spPr>
          <a:xfrm>
            <a:off x="1296448" y="2187997"/>
            <a:ext cx="6187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</a:rPr>
              <a:t>25 %</a:t>
            </a:r>
          </a:p>
        </p:txBody>
      </p:sp>
      <p:sp>
        <p:nvSpPr>
          <p:cNvPr id="143" name="Cuadro de texto 142"/>
          <p:cNvSpPr txBox="1"/>
          <p:nvPr/>
        </p:nvSpPr>
        <p:spPr>
          <a:xfrm>
            <a:off x="1296448" y="1126843"/>
            <a:ext cx="6187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</a:rPr>
              <a:t>35 %</a:t>
            </a:r>
          </a:p>
        </p:txBody>
      </p:sp>
      <p:graphicFrame>
        <p:nvGraphicFramePr>
          <p:cNvPr id="13" name="Gráfico 12" descr="Esto es un gráfico "/>
          <p:cNvGraphicFramePr/>
          <p:nvPr>
            <p:extLst>
              <p:ext uri="{D42A27DB-BD31-4B8C-83A1-F6EECF244321}">
                <p14:modId xmlns:p14="http://schemas.microsoft.com/office/powerpoint/2010/main" val="2467032173"/>
              </p:ext>
            </p:extLst>
          </p:nvPr>
        </p:nvGraphicFramePr>
        <p:xfrm>
          <a:off x="2307544" y="644987"/>
          <a:ext cx="4528852" cy="371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1" name="Imagen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4042" y="1"/>
            <a:ext cx="6957957" cy="6857999"/>
          </a:xfrm>
          <a:custGeom>
            <a:avLst/>
            <a:gdLst>
              <a:gd name="connsiteX0" fmla="*/ 0 w 4937760"/>
              <a:gd name="connsiteY0" fmla="*/ 0 h 6857999"/>
              <a:gd name="connsiteX1" fmla="*/ 4937760 w 4937760"/>
              <a:gd name="connsiteY1" fmla="*/ 0 h 6857999"/>
              <a:gd name="connsiteX2" fmla="*/ 4937760 w 4937760"/>
              <a:gd name="connsiteY2" fmla="*/ 6857999 h 6857999"/>
              <a:gd name="connsiteX3" fmla="*/ 0 w 4937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760" h="6857999">
                <a:moveTo>
                  <a:pt x="0" y="0"/>
                </a:moveTo>
                <a:lnTo>
                  <a:pt x="4937760" y="0"/>
                </a:lnTo>
                <a:lnTo>
                  <a:pt x="493776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40" name="Rectángulo 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7278" y="0"/>
            <a:ext cx="6974721" cy="6857999"/>
          </a:xfrm>
          <a:prstGeom prst="rect">
            <a:avLst/>
          </a:prstGeom>
          <a:solidFill>
            <a:srgbClr val="30353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45" name="Cuadro de texto 144"/>
          <p:cNvSpPr txBox="1"/>
          <p:nvPr/>
        </p:nvSpPr>
        <p:spPr>
          <a:xfrm>
            <a:off x="5643074" y="2672760"/>
            <a:ext cx="6491025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Ciencia que estudia los recursos, la creación de riqueza y la producción, distribución y consumo de bienes y servicios, para satisfacer las necesidades humanas.</a:t>
            </a:r>
          </a:p>
          <a:p>
            <a:pPr algn="ctr"/>
            <a:endParaRPr lang="es-CL" sz="2800" dirty="0">
              <a:solidFill>
                <a:schemeClr val="bg1"/>
              </a:solidFill>
            </a:endParaRPr>
          </a:p>
          <a:p>
            <a:pPr algn="ctr"/>
            <a:r>
              <a:rPr lang="es-CL" sz="2800" dirty="0">
                <a:solidFill>
                  <a:schemeClr val="bg1"/>
                </a:solidFill>
              </a:rPr>
              <a:t>Sistema de producción, distribución, comercio y consumo de bienes y servicios de una sociedad o de un país</a:t>
            </a:r>
            <a:r>
              <a:rPr lang="es-CL" sz="2800" dirty="0"/>
              <a:t>.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151" name="Conector recto 1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57066" y="4971326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6617" y="3307745"/>
            <a:ext cx="1118393" cy="307777"/>
            <a:chOff x="816617" y="3307745"/>
            <a:chExt cx="1118393" cy="307777"/>
          </a:xfrm>
        </p:grpSpPr>
        <p:pic>
          <p:nvPicPr>
            <p:cNvPr id="117" name="Imagen 116" descr="Esta imagen es un icono de un ser humano. 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617" y="3346008"/>
              <a:ext cx="231766" cy="263774"/>
            </a:xfrm>
            <a:prstGeom prst="rect">
              <a:avLst/>
            </a:prstGeom>
          </p:spPr>
        </p:pic>
        <p:sp>
          <p:nvSpPr>
            <p:cNvPr id="144" name="Cuadro de texto 143"/>
            <p:cNvSpPr txBox="1"/>
            <p:nvPr/>
          </p:nvSpPr>
          <p:spPr>
            <a:xfrm>
              <a:off x="1296446" y="3307745"/>
              <a:ext cx="63856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2000" dirty="0">
                  <a:solidFill>
                    <a:schemeClr val="bg1"/>
                  </a:solidFill>
                  <a:latin typeface="+mj-lt"/>
                </a:rPr>
                <a:t>43 %</a:t>
              </a:r>
            </a:p>
          </p:txBody>
        </p:sp>
      </p:grp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1803F9-0687-42F2-AD52-B4E21722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7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532079" y="656430"/>
            <a:ext cx="4176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Definición de </a:t>
            </a:r>
          </a:p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economía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23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bre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44" name="Cuadro de texto 43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161" name="Grupo 1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745" y="1051546"/>
            <a:ext cx="10738510" cy="2295693"/>
            <a:chOff x="867916" y="1153146"/>
            <a:chExt cx="10738510" cy="2295693"/>
          </a:xfrm>
        </p:grpSpPr>
        <p:grpSp>
          <p:nvGrpSpPr>
            <p:cNvPr id="156" name="Grupo 155"/>
            <p:cNvGrpSpPr/>
            <p:nvPr/>
          </p:nvGrpSpPr>
          <p:grpSpPr>
            <a:xfrm>
              <a:off x="867916" y="1185688"/>
              <a:ext cx="3352181" cy="2263151"/>
              <a:chOff x="867916" y="1185688"/>
              <a:chExt cx="3352181" cy="2263151"/>
            </a:xfrm>
          </p:grpSpPr>
          <p:sp>
            <p:nvSpPr>
              <p:cNvPr id="78" name="Rectángulo 77"/>
              <p:cNvSpPr/>
              <p:nvPr/>
            </p:nvSpPr>
            <p:spPr>
              <a:xfrm>
                <a:off x="867916" y="1300608"/>
                <a:ext cx="3352181" cy="2148231"/>
              </a:xfrm>
              <a:prstGeom prst="rect">
                <a:avLst/>
              </a:prstGeom>
              <a:gradFill flip="none" rotWithShape="1">
                <a:gsLst>
                  <a:gs pos="100000">
                    <a:srgbClr val="667181">
                      <a:alpha val="0"/>
                    </a:srgbClr>
                  </a:gs>
                  <a:gs pos="54000">
                    <a:srgbClr val="939CAB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92" name="Cuadro de texto 91"/>
              <p:cNvSpPr txBox="1"/>
              <p:nvPr/>
            </p:nvSpPr>
            <p:spPr>
              <a:xfrm>
                <a:off x="1655077" y="2434296"/>
                <a:ext cx="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rtl="0"/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5" name="Grupo 44"/>
              <p:cNvGrpSpPr/>
              <p:nvPr/>
            </p:nvGrpSpPr>
            <p:grpSpPr>
              <a:xfrm>
                <a:off x="2451264" y="1185688"/>
                <a:ext cx="184969" cy="97433"/>
                <a:chOff x="3381245" y="3337126"/>
                <a:chExt cx="282594" cy="148859"/>
              </a:xfrm>
            </p:grpSpPr>
            <p:sp>
              <p:nvSpPr>
                <p:cNvPr id="47" name="Forma libre 12"/>
                <p:cNvSpPr>
                  <a:spLocks noEditPoints="1"/>
                </p:cNvSpPr>
                <p:nvPr/>
              </p:nvSpPr>
              <p:spPr bwMode="auto">
                <a:xfrm>
                  <a:off x="3381245" y="3337126"/>
                  <a:ext cx="282594" cy="148859"/>
                </a:xfrm>
                <a:custGeom>
                  <a:avLst/>
                  <a:gdLst>
                    <a:gd name="T0" fmla="*/ 1169 w 1208"/>
                    <a:gd name="T1" fmla="*/ 127 h 634"/>
                    <a:gd name="T2" fmla="*/ 1081 w 1208"/>
                    <a:gd name="T3" fmla="*/ 39 h 634"/>
                    <a:gd name="T4" fmla="*/ 1041 w 1208"/>
                    <a:gd name="T5" fmla="*/ 0 h 634"/>
                    <a:gd name="T6" fmla="*/ 167 w 1208"/>
                    <a:gd name="T7" fmla="*/ 0 h 634"/>
                    <a:gd name="T8" fmla="*/ 127 w 1208"/>
                    <a:gd name="T9" fmla="*/ 39 h 634"/>
                    <a:gd name="T10" fmla="*/ 39 w 1208"/>
                    <a:gd name="T11" fmla="*/ 127 h 634"/>
                    <a:gd name="T12" fmla="*/ 0 w 1208"/>
                    <a:gd name="T13" fmla="*/ 167 h 634"/>
                    <a:gd name="T14" fmla="*/ 0 w 1208"/>
                    <a:gd name="T15" fmla="*/ 467 h 634"/>
                    <a:gd name="T16" fmla="*/ 39 w 1208"/>
                    <a:gd name="T17" fmla="*/ 507 h 634"/>
                    <a:gd name="T18" fmla="*/ 127 w 1208"/>
                    <a:gd name="T19" fmla="*/ 595 h 634"/>
                    <a:gd name="T20" fmla="*/ 167 w 1208"/>
                    <a:gd name="T21" fmla="*/ 634 h 634"/>
                    <a:gd name="T22" fmla="*/ 1041 w 1208"/>
                    <a:gd name="T23" fmla="*/ 634 h 634"/>
                    <a:gd name="T24" fmla="*/ 1081 w 1208"/>
                    <a:gd name="T25" fmla="*/ 595 h 634"/>
                    <a:gd name="T26" fmla="*/ 1169 w 1208"/>
                    <a:gd name="T27" fmla="*/ 507 h 634"/>
                    <a:gd name="T28" fmla="*/ 1208 w 1208"/>
                    <a:gd name="T29" fmla="*/ 467 h 634"/>
                    <a:gd name="T30" fmla="*/ 1208 w 1208"/>
                    <a:gd name="T31" fmla="*/ 167 h 634"/>
                    <a:gd name="T32" fmla="*/ 1169 w 1208"/>
                    <a:gd name="T33" fmla="*/ 127 h 634"/>
                    <a:gd name="T34" fmla="*/ 1129 w 1208"/>
                    <a:gd name="T35" fmla="*/ 432 h 634"/>
                    <a:gd name="T36" fmla="*/ 1006 w 1208"/>
                    <a:gd name="T37" fmla="*/ 555 h 634"/>
                    <a:gd name="T38" fmla="*/ 202 w 1208"/>
                    <a:gd name="T39" fmla="*/ 555 h 634"/>
                    <a:gd name="T40" fmla="*/ 79 w 1208"/>
                    <a:gd name="T41" fmla="*/ 432 h 634"/>
                    <a:gd name="T42" fmla="*/ 79 w 1208"/>
                    <a:gd name="T43" fmla="*/ 202 h 634"/>
                    <a:gd name="T44" fmla="*/ 202 w 1208"/>
                    <a:gd name="T45" fmla="*/ 79 h 634"/>
                    <a:gd name="T46" fmla="*/ 1006 w 1208"/>
                    <a:gd name="T47" fmla="*/ 79 h 634"/>
                    <a:gd name="T48" fmla="*/ 1129 w 1208"/>
                    <a:gd name="T49" fmla="*/ 202 h 634"/>
                    <a:gd name="T50" fmla="*/ 1129 w 1208"/>
                    <a:gd name="T51" fmla="*/ 432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8" h="634">
                      <a:moveTo>
                        <a:pt x="1169" y="127"/>
                      </a:moveTo>
                      <a:cubicBezTo>
                        <a:pt x="1120" y="127"/>
                        <a:pt x="1081" y="88"/>
                        <a:pt x="1081" y="39"/>
                      </a:cubicBezTo>
                      <a:cubicBezTo>
                        <a:pt x="1081" y="17"/>
                        <a:pt x="1063" y="0"/>
                        <a:pt x="1041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5" y="0"/>
                        <a:pt x="127" y="17"/>
                        <a:pt x="127" y="39"/>
                      </a:cubicBezTo>
                      <a:cubicBezTo>
                        <a:pt x="127" y="88"/>
                        <a:pt x="88" y="127"/>
                        <a:pt x="39" y="127"/>
                      </a:cubicBezTo>
                      <a:cubicBezTo>
                        <a:pt x="17" y="127"/>
                        <a:pt x="0" y="145"/>
                        <a:pt x="0" y="167"/>
                      </a:cubicBezTo>
                      <a:cubicBezTo>
                        <a:pt x="0" y="467"/>
                        <a:pt x="0" y="467"/>
                        <a:pt x="0" y="467"/>
                      </a:cubicBezTo>
                      <a:cubicBezTo>
                        <a:pt x="0" y="489"/>
                        <a:pt x="17" y="507"/>
                        <a:pt x="39" y="507"/>
                      </a:cubicBezTo>
                      <a:cubicBezTo>
                        <a:pt x="88" y="507"/>
                        <a:pt x="127" y="546"/>
                        <a:pt x="127" y="595"/>
                      </a:cubicBezTo>
                      <a:cubicBezTo>
                        <a:pt x="127" y="617"/>
                        <a:pt x="145" y="634"/>
                        <a:pt x="167" y="634"/>
                      </a:cubicBezTo>
                      <a:cubicBezTo>
                        <a:pt x="1041" y="634"/>
                        <a:pt x="1041" y="634"/>
                        <a:pt x="1041" y="634"/>
                      </a:cubicBezTo>
                      <a:cubicBezTo>
                        <a:pt x="1063" y="634"/>
                        <a:pt x="1081" y="617"/>
                        <a:pt x="1081" y="595"/>
                      </a:cubicBezTo>
                      <a:cubicBezTo>
                        <a:pt x="1081" y="546"/>
                        <a:pt x="1120" y="507"/>
                        <a:pt x="1169" y="507"/>
                      </a:cubicBezTo>
                      <a:cubicBezTo>
                        <a:pt x="1191" y="507"/>
                        <a:pt x="1208" y="489"/>
                        <a:pt x="1208" y="467"/>
                      </a:cubicBezTo>
                      <a:cubicBezTo>
                        <a:pt x="1208" y="167"/>
                        <a:pt x="1208" y="167"/>
                        <a:pt x="1208" y="167"/>
                      </a:cubicBezTo>
                      <a:cubicBezTo>
                        <a:pt x="1208" y="145"/>
                        <a:pt x="1191" y="127"/>
                        <a:pt x="1169" y="127"/>
                      </a:cubicBezTo>
                      <a:close/>
                      <a:moveTo>
                        <a:pt x="1129" y="432"/>
                      </a:moveTo>
                      <a:cubicBezTo>
                        <a:pt x="1069" y="447"/>
                        <a:pt x="1021" y="495"/>
                        <a:pt x="1006" y="555"/>
                      </a:cubicBezTo>
                      <a:cubicBezTo>
                        <a:pt x="202" y="555"/>
                        <a:pt x="202" y="555"/>
                        <a:pt x="202" y="555"/>
                      </a:cubicBezTo>
                      <a:cubicBezTo>
                        <a:pt x="187" y="495"/>
                        <a:pt x="139" y="447"/>
                        <a:pt x="79" y="432"/>
                      </a:cubicBezTo>
                      <a:cubicBezTo>
                        <a:pt x="79" y="202"/>
                        <a:pt x="79" y="202"/>
                        <a:pt x="79" y="202"/>
                      </a:cubicBezTo>
                      <a:cubicBezTo>
                        <a:pt x="139" y="187"/>
                        <a:pt x="187" y="139"/>
                        <a:pt x="202" y="79"/>
                      </a:cubicBezTo>
                      <a:cubicBezTo>
                        <a:pt x="1006" y="79"/>
                        <a:pt x="1006" y="79"/>
                        <a:pt x="1006" y="79"/>
                      </a:cubicBezTo>
                      <a:cubicBezTo>
                        <a:pt x="1021" y="139"/>
                        <a:pt x="1069" y="187"/>
                        <a:pt x="1129" y="202"/>
                      </a:cubicBezTo>
                      <a:cubicBezTo>
                        <a:pt x="1129" y="432"/>
                        <a:pt x="1129" y="432"/>
                        <a:pt x="1129" y="4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8" name="Forma libre 13"/>
                <p:cNvSpPr>
                  <a:spLocks/>
                </p:cNvSpPr>
                <p:nvPr/>
              </p:nvSpPr>
              <p:spPr bwMode="auto">
                <a:xfrm>
                  <a:off x="3464829" y="3368967"/>
                  <a:ext cx="32638" cy="85176"/>
                </a:xfrm>
                <a:custGeom>
                  <a:avLst/>
                  <a:gdLst>
                    <a:gd name="T0" fmla="*/ 99 w 139"/>
                    <a:gd name="T1" fmla="*/ 0 h 364"/>
                    <a:gd name="T2" fmla="*/ 39 w 139"/>
                    <a:gd name="T3" fmla="*/ 0 h 364"/>
                    <a:gd name="T4" fmla="*/ 0 w 139"/>
                    <a:gd name="T5" fmla="*/ 40 h 364"/>
                    <a:gd name="T6" fmla="*/ 39 w 139"/>
                    <a:gd name="T7" fmla="*/ 79 h 364"/>
                    <a:gd name="T8" fmla="*/ 59 w 139"/>
                    <a:gd name="T9" fmla="*/ 79 h 364"/>
                    <a:gd name="T10" fmla="*/ 59 w 139"/>
                    <a:gd name="T11" fmla="*/ 324 h 364"/>
                    <a:gd name="T12" fmla="*/ 99 w 139"/>
                    <a:gd name="T13" fmla="*/ 364 h 364"/>
                    <a:gd name="T14" fmla="*/ 139 w 139"/>
                    <a:gd name="T15" fmla="*/ 324 h 364"/>
                    <a:gd name="T16" fmla="*/ 139 w 139"/>
                    <a:gd name="T17" fmla="*/ 40 h 364"/>
                    <a:gd name="T18" fmla="*/ 99 w 139"/>
                    <a:gd name="T19" fmla="*/ 0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364">
                      <a:moveTo>
                        <a:pt x="99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62"/>
                        <a:pt x="18" y="79"/>
                        <a:pt x="39" y="79"/>
                      </a:cubicBezTo>
                      <a:cubicBezTo>
                        <a:pt x="59" y="79"/>
                        <a:pt x="59" y="79"/>
                        <a:pt x="59" y="79"/>
                      </a:cubicBezTo>
                      <a:cubicBezTo>
                        <a:pt x="59" y="324"/>
                        <a:pt x="59" y="324"/>
                        <a:pt x="59" y="324"/>
                      </a:cubicBezTo>
                      <a:cubicBezTo>
                        <a:pt x="59" y="346"/>
                        <a:pt x="77" y="364"/>
                        <a:pt x="99" y="364"/>
                      </a:cubicBezTo>
                      <a:cubicBezTo>
                        <a:pt x="121" y="364"/>
                        <a:pt x="139" y="346"/>
                        <a:pt x="139" y="324"/>
                      </a:cubicBezTo>
                      <a:cubicBezTo>
                        <a:pt x="139" y="40"/>
                        <a:pt x="139" y="40"/>
                        <a:pt x="139" y="40"/>
                      </a:cubicBezTo>
                      <a:cubicBezTo>
                        <a:pt x="139" y="18"/>
                        <a:pt x="121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9" name="Forma libre 14"/>
                <p:cNvSpPr>
                  <a:spLocks noEditPoints="1"/>
                </p:cNvSpPr>
                <p:nvPr/>
              </p:nvSpPr>
              <p:spPr bwMode="auto">
                <a:xfrm>
                  <a:off x="3518959" y="3368967"/>
                  <a:ext cx="61295" cy="85176"/>
                </a:xfrm>
                <a:custGeom>
                  <a:avLst/>
                  <a:gdLst>
                    <a:gd name="T0" fmla="*/ 222 w 262"/>
                    <a:gd name="T1" fmla="*/ 0 h 364"/>
                    <a:gd name="T2" fmla="*/ 40 w 262"/>
                    <a:gd name="T3" fmla="*/ 0 h 364"/>
                    <a:gd name="T4" fmla="*/ 0 w 262"/>
                    <a:gd name="T5" fmla="*/ 40 h 364"/>
                    <a:gd name="T6" fmla="*/ 0 w 262"/>
                    <a:gd name="T7" fmla="*/ 324 h 364"/>
                    <a:gd name="T8" fmla="*/ 40 w 262"/>
                    <a:gd name="T9" fmla="*/ 364 h 364"/>
                    <a:gd name="T10" fmla="*/ 222 w 262"/>
                    <a:gd name="T11" fmla="*/ 364 h 364"/>
                    <a:gd name="T12" fmla="*/ 262 w 262"/>
                    <a:gd name="T13" fmla="*/ 324 h 364"/>
                    <a:gd name="T14" fmla="*/ 262 w 262"/>
                    <a:gd name="T15" fmla="*/ 40 h 364"/>
                    <a:gd name="T16" fmla="*/ 222 w 262"/>
                    <a:gd name="T17" fmla="*/ 0 h 364"/>
                    <a:gd name="T18" fmla="*/ 183 w 262"/>
                    <a:gd name="T19" fmla="*/ 285 h 364"/>
                    <a:gd name="T20" fmla="*/ 80 w 262"/>
                    <a:gd name="T21" fmla="*/ 285 h 364"/>
                    <a:gd name="T22" fmla="*/ 80 w 262"/>
                    <a:gd name="T23" fmla="*/ 79 h 364"/>
                    <a:gd name="T24" fmla="*/ 183 w 262"/>
                    <a:gd name="T25" fmla="*/ 79 h 364"/>
                    <a:gd name="T26" fmla="*/ 183 w 262"/>
                    <a:gd name="T27" fmla="*/ 285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2" h="364">
                      <a:moveTo>
                        <a:pt x="222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46"/>
                        <a:pt x="18" y="364"/>
                        <a:pt x="40" y="364"/>
                      </a:cubicBezTo>
                      <a:cubicBezTo>
                        <a:pt x="222" y="364"/>
                        <a:pt x="222" y="364"/>
                        <a:pt x="222" y="364"/>
                      </a:cubicBezTo>
                      <a:cubicBezTo>
                        <a:pt x="244" y="364"/>
                        <a:pt x="262" y="346"/>
                        <a:pt x="262" y="324"/>
                      </a:cubicBezTo>
                      <a:cubicBezTo>
                        <a:pt x="262" y="40"/>
                        <a:pt x="262" y="40"/>
                        <a:pt x="262" y="40"/>
                      </a:cubicBezTo>
                      <a:cubicBezTo>
                        <a:pt x="262" y="18"/>
                        <a:pt x="244" y="0"/>
                        <a:pt x="222" y="0"/>
                      </a:cubicBezTo>
                      <a:close/>
                      <a:moveTo>
                        <a:pt x="183" y="285"/>
                      </a:moveTo>
                      <a:cubicBezTo>
                        <a:pt x="80" y="285"/>
                        <a:pt x="80" y="285"/>
                        <a:pt x="80" y="285"/>
                      </a:cubicBezTo>
                      <a:cubicBezTo>
                        <a:pt x="80" y="79"/>
                        <a:pt x="80" y="79"/>
                        <a:pt x="80" y="79"/>
                      </a:cubicBezTo>
                      <a:cubicBezTo>
                        <a:pt x="183" y="79"/>
                        <a:pt x="183" y="79"/>
                        <a:pt x="183" y="79"/>
                      </a:cubicBezTo>
                      <a:lnTo>
                        <a:pt x="183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</p:grpSp>
        </p:grpSp>
        <p:grpSp>
          <p:nvGrpSpPr>
            <p:cNvPr id="145" name="Grupo 144"/>
            <p:cNvGrpSpPr/>
            <p:nvPr/>
          </p:nvGrpSpPr>
          <p:grpSpPr>
            <a:xfrm>
              <a:off x="4600620" y="1242641"/>
              <a:ext cx="3312642" cy="2204053"/>
              <a:chOff x="8000382" y="1242641"/>
              <a:chExt cx="3312642" cy="2204053"/>
            </a:xfrm>
          </p:grpSpPr>
          <p:sp>
            <p:nvSpPr>
              <p:cNvPr id="80" name="Rectángulo 79"/>
              <p:cNvSpPr/>
              <p:nvPr/>
            </p:nvSpPr>
            <p:spPr>
              <a:xfrm>
                <a:off x="8000382" y="1313186"/>
                <a:ext cx="3312642" cy="2133508"/>
              </a:xfrm>
              <a:prstGeom prst="rect">
                <a:avLst/>
              </a:prstGeom>
              <a:gradFill flip="none" rotWithShape="1">
                <a:gsLst>
                  <a:gs pos="100000">
                    <a:srgbClr val="667181">
                      <a:alpha val="0"/>
                    </a:srgbClr>
                  </a:gs>
                  <a:gs pos="54000">
                    <a:srgbClr val="939CAB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9560765" y="1242641"/>
                <a:ext cx="191873" cy="58737"/>
                <a:chOff x="8245475" y="3925888"/>
                <a:chExt cx="233363" cy="71438"/>
              </a:xfrm>
            </p:grpSpPr>
            <p:sp>
              <p:nvSpPr>
                <p:cNvPr id="54" name="Forma libre 27"/>
                <p:cNvSpPr>
                  <a:spLocks/>
                </p:cNvSpPr>
                <p:nvPr/>
              </p:nvSpPr>
              <p:spPr bwMode="auto">
                <a:xfrm>
                  <a:off x="8424863" y="3943350"/>
                  <a:ext cx="53975" cy="53975"/>
                </a:xfrm>
                <a:custGeom>
                  <a:avLst/>
                  <a:gdLst>
                    <a:gd name="T0" fmla="*/ 300 w 360"/>
                    <a:gd name="T1" fmla="*/ 240 h 360"/>
                    <a:gd name="T2" fmla="*/ 120 w 360"/>
                    <a:gd name="T3" fmla="*/ 240 h 360"/>
                    <a:gd name="T4" fmla="*/ 120 w 360"/>
                    <a:gd name="T5" fmla="*/ 60 h 360"/>
                    <a:gd name="T6" fmla="*/ 60 w 360"/>
                    <a:gd name="T7" fmla="*/ 0 h 360"/>
                    <a:gd name="T8" fmla="*/ 0 w 360"/>
                    <a:gd name="T9" fmla="*/ 60 h 360"/>
                    <a:gd name="T10" fmla="*/ 0 w 360"/>
                    <a:gd name="T11" fmla="*/ 300 h 360"/>
                    <a:gd name="T12" fmla="*/ 60 w 360"/>
                    <a:gd name="T13" fmla="*/ 360 h 360"/>
                    <a:gd name="T14" fmla="*/ 300 w 360"/>
                    <a:gd name="T15" fmla="*/ 360 h 360"/>
                    <a:gd name="T16" fmla="*/ 360 w 360"/>
                    <a:gd name="T17" fmla="*/ 300 h 360"/>
                    <a:gd name="T18" fmla="*/ 300 w 360"/>
                    <a:gd name="T19" fmla="*/ 24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0" h="360">
                      <a:moveTo>
                        <a:pt x="300" y="240"/>
                      </a:moveTo>
                      <a:cubicBezTo>
                        <a:pt x="120" y="240"/>
                        <a:pt x="120" y="240"/>
                        <a:pt x="120" y="240"/>
                      </a:cubicBezTo>
                      <a:cubicBezTo>
                        <a:pt x="120" y="60"/>
                        <a:pt x="120" y="60"/>
                        <a:pt x="120" y="60"/>
                      </a:cubicBezTo>
                      <a:cubicBezTo>
                        <a:pt x="120" y="27"/>
                        <a:pt x="93" y="0"/>
                        <a:pt x="60" y="0"/>
                      </a:cubicBezTo>
                      <a:cubicBezTo>
                        <a:pt x="27" y="0"/>
                        <a:pt x="0" y="27"/>
                        <a:pt x="0" y="60"/>
                      </a:cubicBezTo>
                      <a:cubicBezTo>
                        <a:pt x="0" y="300"/>
                        <a:pt x="0" y="300"/>
                        <a:pt x="0" y="300"/>
                      </a:cubicBezTo>
                      <a:cubicBezTo>
                        <a:pt x="0" y="333"/>
                        <a:pt x="27" y="360"/>
                        <a:pt x="60" y="360"/>
                      </a:cubicBezTo>
                      <a:cubicBezTo>
                        <a:pt x="300" y="360"/>
                        <a:pt x="300" y="360"/>
                        <a:pt x="300" y="360"/>
                      </a:cubicBezTo>
                      <a:cubicBezTo>
                        <a:pt x="333" y="360"/>
                        <a:pt x="360" y="333"/>
                        <a:pt x="360" y="300"/>
                      </a:cubicBezTo>
                      <a:cubicBezTo>
                        <a:pt x="360" y="267"/>
                        <a:pt x="333" y="240"/>
                        <a:pt x="300" y="2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55" name="Forma libre 28"/>
                <p:cNvSpPr>
                  <a:spLocks/>
                </p:cNvSpPr>
                <p:nvPr/>
              </p:nvSpPr>
              <p:spPr bwMode="auto">
                <a:xfrm>
                  <a:off x="8245475" y="3925888"/>
                  <a:ext cx="53975" cy="17463"/>
                </a:xfrm>
                <a:custGeom>
                  <a:avLst/>
                  <a:gdLst>
                    <a:gd name="T0" fmla="*/ 300 w 360"/>
                    <a:gd name="T1" fmla="*/ 0 h 120"/>
                    <a:gd name="T2" fmla="*/ 60 w 360"/>
                    <a:gd name="T3" fmla="*/ 0 h 120"/>
                    <a:gd name="T4" fmla="*/ 0 w 360"/>
                    <a:gd name="T5" fmla="*/ 60 h 120"/>
                    <a:gd name="T6" fmla="*/ 60 w 360"/>
                    <a:gd name="T7" fmla="*/ 120 h 120"/>
                    <a:gd name="T8" fmla="*/ 300 w 360"/>
                    <a:gd name="T9" fmla="*/ 120 h 120"/>
                    <a:gd name="T10" fmla="*/ 360 w 360"/>
                    <a:gd name="T11" fmla="*/ 60 h 120"/>
                    <a:gd name="T12" fmla="*/ 300 w 360"/>
                    <a:gd name="T1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0" h="120">
                      <a:moveTo>
                        <a:pt x="300" y="0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7" y="0"/>
                        <a:pt x="0" y="27"/>
                        <a:pt x="0" y="60"/>
                      </a:cubicBezTo>
                      <a:cubicBezTo>
                        <a:pt x="0" y="93"/>
                        <a:pt x="27" y="120"/>
                        <a:pt x="60" y="120"/>
                      </a:cubicBezTo>
                      <a:cubicBezTo>
                        <a:pt x="300" y="120"/>
                        <a:pt x="300" y="120"/>
                        <a:pt x="300" y="120"/>
                      </a:cubicBezTo>
                      <a:cubicBezTo>
                        <a:pt x="333" y="120"/>
                        <a:pt x="360" y="93"/>
                        <a:pt x="360" y="60"/>
                      </a:cubicBezTo>
                      <a:cubicBezTo>
                        <a:pt x="360" y="27"/>
                        <a:pt x="333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56" name="Forma libre 29"/>
                <p:cNvSpPr>
                  <a:spLocks/>
                </p:cNvSpPr>
                <p:nvPr/>
              </p:nvSpPr>
              <p:spPr bwMode="auto">
                <a:xfrm>
                  <a:off x="8245475" y="3979863"/>
                  <a:ext cx="53975" cy="17463"/>
                </a:xfrm>
                <a:custGeom>
                  <a:avLst/>
                  <a:gdLst>
                    <a:gd name="T0" fmla="*/ 300 w 360"/>
                    <a:gd name="T1" fmla="*/ 0 h 120"/>
                    <a:gd name="T2" fmla="*/ 60 w 360"/>
                    <a:gd name="T3" fmla="*/ 0 h 120"/>
                    <a:gd name="T4" fmla="*/ 0 w 360"/>
                    <a:gd name="T5" fmla="*/ 60 h 120"/>
                    <a:gd name="T6" fmla="*/ 60 w 360"/>
                    <a:gd name="T7" fmla="*/ 120 h 120"/>
                    <a:gd name="T8" fmla="*/ 300 w 360"/>
                    <a:gd name="T9" fmla="*/ 120 h 120"/>
                    <a:gd name="T10" fmla="*/ 360 w 360"/>
                    <a:gd name="T11" fmla="*/ 60 h 120"/>
                    <a:gd name="T12" fmla="*/ 300 w 360"/>
                    <a:gd name="T1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0" h="120">
                      <a:moveTo>
                        <a:pt x="300" y="0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7" y="0"/>
                        <a:pt x="0" y="27"/>
                        <a:pt x="0" y="60"/>
                      </a:cubicBezTo>
                      <a:cubicBezTo>
                        <a:pt x="0" y="93"/>
                        <a:pt x="27" y="120"/>
                        <a:pt x="60" y="120"/>
                      </a:cubicBezTo>
                      <a:cubicBezTo>
                        <a:pt x="300" y="120"/>
                        <a:pt x="300" y="120"/>
                        <a:pt x="300" y="120"/>
                      </a:cubicBezTo>
                      <a:cubicBezTo>
                        <a:pt x="333" y="120"/>
                        <a:pt x="360" y="93"/>
                        <a:pt x="360" y="60"/>
                      </a:cubicBezTo>
                      <a:cubicBezTo>
                        <a:pt x="360" y="27"/>
                        <a:pt x="333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</p:grpSp>
        </p:grpSp>
        <p:grpSp>
          <p:nvGrpSpPr>
            <p:cNvPr id="155" name="Grupo 154"/>
            <p:cNvGrpSpPr/>
            <p:nvPr/>
          </p:nvGrpSpPr>
          <p:grpSpPr>
            <a:xfrm>
              <a:off x="8293784" y="1153146"/>
              <a:ext cx="3312642" cy="2293547"/>
              <a:chOff x="8594812" y="1153146"/>
              <a:chExt cx="3312642" cy="2293547"/>
            </a:xfrm>
          </p:grpSpPr>
          <p:sp>
            <p:nvSpPr>
              <p:cNvPr id="146" name="Rectángulo 145"/>
              <p:cNvSpPr/>
              <p:nvPr/>
            </p:nvSpPr>
            <p:spPr>
              <a:xfrm>
                <a:off x="8594812" y="1313186"/>
                <a:ext cx="3312642" cy="2133507"/>
              </a:xfrm>
              <a:prstGeom prst="rect">
                <a:avLst/>
              </a:prstGeom>
              <a:gradFill flip="none" rotWithShape="1">
                <a:gsLst>
                  <a:gs pos="100000">
                    <a:srgbClr val="667181">
                      <a:alpha val="0"/>
                    </a:srgbClr>
                  </a:gs>
                  <a:gs pos="54000">
                    <a:srgbClr val="939CAB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grpSp>
            <p:nvGrpSpPr>
              <p:cNvPr id="149" name="Grupo 148"/>
              <p:cNvGrpSpPr/>
              <p:nvPr/>
            </p:nvGrpSpPr>
            <p:grpSpPr>
              <a:xfrm>
                <a:off x="10080769" y="1153146"/>
                <a:ext cx="340788" cy="162023"/>
                <a:chOff x="4254500" y="2100263"/>
                <a:chExt cx="1906588" cy="906463"/>
              </a:xfrm>
            </p:grpSpPr>
            <p:sp>
              <p:nvSpPr>
                <p:cNvPr id="150" name="Forma libre 5"/>
                <p:cNvSpPr>
                  <a:spLocks noEditPoints="1"/>
                </p:cNvSpPr>
                <p:nvPr/>
              </p:nvSpPr>
              <p:spPr bwMode="auto">
                <a:xfrm>
                  <a:off x="4254500" y="2100263"/>
                  <a:ext cx="1906588" cy="906463"/>
                </a:xfrm>
                <a:custGeom>
                  <a:avLst/>
                  <a:gdLst>
                    <a:gd name="T0" fmla="*/ 1831 w 2048"/>
                    <a:gd name="T1" fmla="*/ 0 h 970"/>
                    <a:gd name="T2" fmla="*/ 1613 w 2048"/>
                    <a:gd name="T3" fmla="*/ 217 h 970"/>
                    <a:gd name="T4" fmla="*/ 1648 w 2048"/>
                    <a:gd name="T5" fmla="*/ 336 h 970"/>
                    <a:gd name="T6" fmla="*/ 1413 w 2048"/>
                    <a:gd name="T7" fmla="*/ 571 h 970"/>
                    <a:gd name="T8" fmla="*/ 1295 w 2048"/>
                    <a:gd name="T9" fmla="*/ 535 h 970"/>
                    <a:gd name="T10" fmla="*/ 1173 w 2048"/>
                    <a:gd name="T11" fmla="*/ 573 h 970"/>
                    <a:gd name="T12" fmla="*/ 935 w 2048"/>
                    <a:gd name="T13" fmla="*/ 336 h 970"/>
                    <a:gd name="T14" fmla="*/ 971 w 2048"/>
                    <a:gd name="T15" fmla="*/ 217 h 970"/>
                    <a:gd name="T16" fmla="*/ 753 w 2048"/>
                    <a:gd name="T17" fmla="*/ 0 h 970"/>
                    <a:gd name="T18" fmla="*/ 536 w 2048"/>
                    <a:gd name="T19" fmla="*/ 217 h 970"/>
                    <a:gd name="T20" fmla="*/ 571 w 2048"/>
                    <a:gd name="T21" fmla="*/ 336 h 970"/>
                    <a:gd name="T22" fmla="*/ 336 w 2048"/>
                    <a:gd name="T23" fmla="*/ 571 h 970"/>
                    <a:gd name="T24" fmla="*/ 217 w 2048"/>
                    <a:gd name="T25" fmla="*/ 535 h 970"/>
                    <a:gd name="T26" fmla="*/ 0 w 2048"/>
                    <a:gd name="T27" fmla="*/ 753 h 970"/>
                    <a:gd name="T28" fmla="*/ 217 w 2048"/>
                    <a:gd name="T29" fmla="*/ 970 h 970"/>
                    <a:gd name="T30" fmla="*/ 435 w 2048"/>
                    <a:gd name="T31" fmla="*/ 753 h 970"/>
                    <a:gd name="T32" fmla="*/ 400 w 2048"/>
                    <a:gd name="T33" fmla="*/ 634 h 970"/>
                    <a:gd name="T34" fmla="*/ 635 w 2048"/>
                    <a:gd name="T35" fmla="*/ 399 h 970"/>
                    <a:gd name="T36" fmla="*/ 753 w 2048"/>
                    <a:gd name="T37" fmla="*/ 435 h 970"/>
                    <a:gd name="T38" fmla="*/ 872 w 2048"/>
                    <a:gd name="T39" fmla="*/ 399 h 970"/>
                    <a:gd name="T40" fmla="*/ 1110 w 2048"/>
                    <a:gd name="T41" fmla="*/ 638 h 970"/>
                    <a:gd name="T42" fmla="*/ 1077 w 2048"/>
                    <a:gd name="T43" fmla="*/ 753 h 970"/>
                    <a:gd name="T44" fmla="*/ 1295 w 2048"/>
                    <a:gd name="T45" fmla="*/ 970 h 970"/>
                    <a:gd name="T46" fmla="*/ 1512 w 2048"/>
                    <a:gd name="T47" fmla="*/ 753 h 970"/>
                    <a:gd name="T48" fmla="*/ 1477 w 2048"/>
                    <a:gd name="T49" fmla="*/ 634 h 970"/>
                    <a:gd name="T50" fmla="*/ 1712 w 2048"/>
                    <a:gd name="T51" fmla="*/ 399 h 970"/>
                    <a:gd name="T52" fmla="*/ 1831 w 2048"/>
                    <a:gd name="T53" fmla="*/ 435 h 970"/>
                    <a:gd name="T54" fmla="*/ 2048 w 2048"/>
                    <a:gd name="T55" fmla="*/ 217 h 970"/>
                    <a:gd name="T56" fmla="*/ 1831 w 2048"/>
                    <a:gd name="T57" fmla="*/ 0 h 970"/>
                    <a:gd name="T58" fmla="*/ 217 w 2048"/>
                    <a:gd name="T59" fmla="*/ 880 h 970"/>
                    <a:gd name="T60" fmla="*/ 90 w 2048"/>
                    <a:gd name="T61" fmla="*/ 753 h 970"/>
                    <a:gd name="T62" fmla="*/ 217 w 2048"/>
                    <a:gd name="T63" fmla="*/ 625 h 970"/>
                    <a:gd name="T64" fmla="*/ 345 w 2048"/>
                    <a:gd name="T65" fmla="*/ 753 h 970"/>
                    <a:gd name="T66" fmla="*/ 217 w 2048"/>
                    <a:gd name="T67" fmla="*/ 880 h 970"/>
                    <a:gd name="T68" fmla="*/ 753 w 2048"/>
                    <a:gd name="T69" fmla="*/ 345 h 970"/>
                    <a:gd name="T70" fmla="*/ 626 w 2048"/>
                    <a:gd name="T71" fmla="*/ 217 h 970"/>
                    <a:gd name="T72" fmla="*/ 753 w 2048"/>
                    <a:gd name="T73" fmla="*/ 90 h 970"/>
                    <a:gd name="T74" fmla="*/ 881 w 2048"/>
                    <a:gd name="T75" fmla="*/ 217 h 970"/>
                    <a:gd name="T76" fmla="*/ 753 w 2048"/>
                    <a:gd name="T77" fmla="*/ 345 h 970"/>
                    <a:gd name="T78" fmla="*/ 1295 w 2048"/>
                    <a:gd name="T79" fmla="*/ 880 h 970"/>
                    <a:gd name="T80" fmla="*/ 1167 w 2048"/>
                    <a:gd name="T81" fmla="*/ 753 h 970"/>
                    <a:gd name="T82" fmla="*/ 1295 w 2048"/>
                    <a:gd name="T83" fmla="*/ 625 h 970"/>
                    <a:gd name="T84" fmla="*/ 1422 w 2048"/>
                    <a:gd name="T85" fmla="*/ 753 h 970"/>
                    <a:gd name="T86" fmla="*/ 1295 w 2048"/>
                    <a:gd name="T87" fmla="*/ 880 h 970"/>
                    <a:gd name="T88" fmla="*/ 1831 w 2048"/>
                    <a:gd name="T89" fmla="*/ 345 h 970"/>
                    <a:gd name="T90" fmla="*/ 1703 w 2048"/>
                    <a:gd name="T91" fmla="*/ 217 h 970"/>
                    <a:gd name="T92" fmla="*/ 1831 w 2048"/>
                    <a:gd name="T93" fmla="*/ 90 h 970"/>
                    <a:gd name="T94" fmla="*/ 1958 w 2048"/>
                    <a:gd name="T95" fmla="*/ 217 h 970"/>
                    <a:gd name="T96" fmla="*/ 1831 w 2048"/>
                    <a:gd name="T97" fmla="*/ 345 h 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48" h="970">
                      <a:moveTo>
                        <a:pt x="1831" y="0"/>
                      </a:moveTo>
                      <a:cubicBezTo>
                        <a:pt x="1711" y="0"/>
                        <a:pt x="1613" y="97"/>
                        <a:pt x="1613" y="217"/>
                      </a:cubicBezTo>
                      <a:cubicBezTo>
                        <a:pt x="1613" y="261"/>
                        <a:pt x="1626" y="302"/>
                        <a:pt x="1648" y="336"/>
                      </a:cubicBezTo>
                      <a:cubicBezTo>
                        <a:pt x="1413" y="571"/>
                        <a:pt x="1413" y="571"/>
                        <a:pt x="1413" y="571"/>
                      </a:cubicBezTo>
                      <a:cubicBezTo>
                        <a:pt x="1379" y="548"/>
                        <a:pt x="1339" y="535"/>
                        <a:pt x="1295" y="535"/>
                      </a:cubicBezTo>
                      <a:cubicBezTo>
                        <a:pt x="1250" y="535"/>
                        <a:pt x="1207" y="549"/>
                        <a:pt x="1173" y="573"/>
                      </a:cubicBezTo>
                      <a:cubicBezTo>
                        <a:pt x="935" y="336"/>
                        <a:pt x="935" y="336"/>
                        <a:pt x="935" y="336"/>
                      </a:cubicBezTo>
                      <a:cubicBezTo>
                        <a:pt x="958" y="302"/>
                        <a:pt x="971" y="261"/>
                        <a:pt x="971" y="217"/>
                      </a:cubicBezTo>
                      <a:cubicBezTo>
                        <a:pt x="971" y="97"/>
                        <a:pt x="873" y="0"/>
                        <a:pt x="753" y="0"/>
                      </a:cubicBezTo>
                      <a:cubicBezTo>
                        <a:pt x="633" y="0"/>
                        <a:pt x="536" y="97"/>
                        <a:pt x="536" y="217"/>
                      </a:cubicBezTo>
                      <a:cubicBezTo>
                        <a:pt x="536" y="261"/>
                        <a:pt x="549" y="302"/>
                        <a:pt x="571" y="336"/>
                      </a:cubicBezTo>
                      <a:cubicBezTo>
                        <a:pt x="336" y="571"/>
                        <a:pt x="336" y="571"/>
                        <a:pt x="336" y="571"/>
                      </a:cubicBezTo>
                      <a:cubicBezTo>
                        <a:pt x="302" y="548"/>
                        <a:pt x="261" y="535"/>
                        <a:pt x="217" y="535"/>
                      </a:cubicBezTo>
                      <a:cubicBezTo>
                        <a:pt x="98" y="535"/>
                        <a:pt x="0" y="633"/>
                        <a:pt x="0" y="753"/>
                      </a:cubicBezTo>
                      <a:cubicBezTo>
                        <a:pt x="0" y="873"/>
                        <a:pt x="98" y="970"/>
                        <a:pt x="217" y="970"/>
                      </a:cubicBezTo>
                      <a:cubicBezTo>
                        <a:pt x="337" y="970"/>
                        <a:pt x="435" y="873"/>
                        <a:pt x="435" y="753"/>
                      </a:cubicBezTo>
                      <a:cubicBezTo>
                        <a:pt x="435" y="709"/>
                        <a:pt x="422" y="668"/>
                        <a:pt x="400" y="634"/>
                      </a:cubicBezTo>
                      <a:cubicBezTo>
                        <a:pt x="635" y="399"/>
                        <a:pt x="635" y="399"/>
                        <a:pt x="635" y="399"/>
                      </a:cubicBezTo>
                      <a:cubicBezTo>
                        <a:pt x="669" y="422"/>
                        <a:pt x="709" y="435"/>
                        <a:pt x="753" y="435"/>
                      </a:cubicBezTo>
                      <a:cubicBezTo>
                        <a:pt x="797" y="435"/>
                        <a:pt x="838" y="422"/>
                        <a:pt x="872" y="399"/>
                      </a:cubicBezTo>
                      <a:cubicBezTo>
                        <a:pt x="1110" y="638"/>
                        <a:pt x="1110" y="638"/>
                        <a:pt x="1110" y="638"/>
                      </a:cubicBezTo>
                      <a:cubicBezTo>
                        <a:pt x="1090" y="671"/>
                        <a:pt x="1077" y="711"/>
                        <a:pt x="1077" y="753"/>
                      </a:cubicBezTo>
                      <a:cubicBezTo>
                        <a:pt x="1077" y="873"/>
                        <a:pt x="1175" y="970"/>
                        <a:pt x="1295" y="970"/>
                      </a:cubicBezTo>
                      <a:cubicBezTo>
                        <a:pt x="1415" y="970"/>
                        <a:pt x="1512" y="873"/>
                        <a:pt x="1512" y="753"/>
                      </a:cubicBezTo>
                      <a:cubicBezTo>
                        <a:pt x="1512" y="709"/>
                        <a:pt x="1499" y="668"/>
                        <a:pt x="1477" y="634"/>
                      </a:cubicBezTo>
                      <a:cubicBezTo>
                        <a:pt x="1712" y="399"/>
                        <a:pt x="1712" y="399"/>
                        <a:pt x="1712" y="399"/>
                      </a:cubicBezTo>
                      <a:cubicBezTo>
                        <a:pt x="1746" y="422"/>
                        <a:pt x="1787" y="435"/>
                        <a:pt x="1831" y="435"/>
                      </a:cubicBezTo>
                      <a:cubicBezTo>
                        <a:pt x="1950" y="435"/>
                        <a:pt x="2048" y="337"/>
                        <a:pt x="2048" y="217"/>
                      </a:cubicBezTo>
                      <a:cubicBezTo>
                        <a:pt x="2048" y="97"/>
                        <a:pt x="1950" y="0"/>
                        <a:pt x="1831" y="0"/>
                      </a:cubicBezTo>
                      <a:close/>
                      <a:moveTo>
                        <a:pt x="217" y="880"/>
                      </a:moveTo>
                      <a:cubicBezTo>
                        <a:pt x="147" y="880"/>
                        <a:pt x="90" y="823"/>
                        <a:pt x="90" y="753"/>
                      </a:cubicBezTo>
                      <a:cubicBezTo>
                        <a:pt x="90" y="682"/>
                        <a:pt x="147" y="625"/>
                        <a:pt x="217" y="625"/>
                      </a:cubicBezTo>
                      <a:cubicBezTo>
                        <a:pt x="288" y="625"/>
                        <a:pt x="345" y="682"/>
                        <a:pt x="345" y="753"/>
                      </a:cubicBezTo>
                      <a:cubicBezTo>
                        <a:pt x="345" y="823"/>
                        <a:pt x="288" y="880"/>
                        <a:pt x="217" y="880"/>
                      </a:cubicBezTo>
                      <a:close/>
                      <a:moveTo>
                        <a:pt x="753" y="345"/>
                      </a:moveTo>
                      <a:cubicBezTo>
                        <a:pt x="683" y="345"/>
                        <a:pt x="626" y="288"/>
                        <a:pt x="626" y="217"/>
                      </a:cubicBezTo>
                      <a:cubicBezTo>
                        <a:pt x="626" y="147"/>
                        <a:pt x="683" y="90"/>
                        <a:pt x="753" y="90"/>
                      </a:cubicBezTo>
                      <a:cubicBezTo>
                        <a:pt x="823" y="90"/>
                        <a:pt x="881" y="147"/>
                        <a:pt x="881" y="217"/>
                      </a:cubicBezTo>
                      <a:cubicBezTo>
                        <a:pt x="881" y="288"/>
                        <a:pt x="823" y="345"/>
                        <a:pt x="753" y="345"/>
                      </a:cubicBezTo>
                      <a:close/>
                      <a:moveTo>
                        <a:pt x="1295" y="880"/>
                      </a:moveTo>
                      <a:cubicBezTo>
                        <a:pt x="1225" y="880"/>
                        <a:pt x="1167" y="823"/>
                        <a:pt x="1167" y="753"/>
                      </a:cubicBezTo>
                      <a:cubicBezTo>
                        <a:pt x="1167" y="682"/>
                        <a:pt x="1225" y="625"/>
                        <a:pt x="1295" y="625"/>
                      </a:cubicBezTo>
                      <a:cubicBezTo>
                        <a:pt x="1365" y="625"/>
                        <a:pt x="1422" y="682"/>
                        <a:pt x="1422" y="753"/>
                      </a:cubicBezTo>
                      <a:cubicBezTo>
                        <a:pt x="1422" y="823"/>
                        <a:pt x="1365" y="880"/>
                        <a:pt x="1295" y="880"/>
                      </a:cubicBezTo>
                      <a:close/>
                      <a:moveTo>
                        <a:pt x="1831" y="345"/>
                      </a:moveTo>
                      <a:cubicBezTo>
                        <a:pt x="1760" y="345"/>
                        <a:pt x="1703" y="288"/>
                        <a:pt x="1703" y="217"/>
                      </a:cubicBezTo>
                      <a:cubicBezTo>
                        <a:pt x="1703" y="147"/>
                        <a:pt x="1760" y="90"/>
                        <a:pt x="1831" y="90"/>
                      </a:cubicBezTo>
                      <a:cubicBezTo>
                        <a:pt x="1901" y="90"/>
                        <a:pt x="1958" y="147"/>
                        <a:pt x="1958" y="217"/>
                      </a:cubicBezTo>
                      <a:cubicBezTo>
                        <a:pt x="1958" y="288"/>
                        <a:pt x="1901" y="345"/>
                        <a:pt x="1831" y="3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51" name="Forma libre 6"/>
                <p:cNvSpPr>
                  <a:spLocks/>
                </p:cNvSpPr>
                <p:nvPr/>
              </p:nvSpPr>
              <p:spPr bwMode="auto">
                <a:xfrm>
                  <a:off x="4752975" y="2598738"/>
                  <a:ext cx="176213" cy="174625"/>
                </a:xfrm>
                <a:custGeom>
                  <a:avLst/>
                  <a:gdLst>
                    <a:gd name="T0" fmla="*/ 172 w 190"/>
                    <a:gd name="T1" fmla="*/ 18 h 186"/>
                    <a:gd name="T2" fmla="*/ 109 w 190"/>
                    <a:gd name="T3" fmla="*/ 18 h 186"/>
                    <a:gd name="T4" fmla="*/ 17 w 190"/>
                    <a:gd name="T5" fmla="*/ 109 h 186"/>
                    <a:gd name="T6" fmla="*/ 17 w 190"/>
                    <a:gd name="T7" fmla="*/ 173 h 186"/>
                    <a:gd name="T8" fmla="*/ 49 w 190"/>
                    <a:gd name="T9" fmla="*/ 186 h 186"/>
                    <a:gd name="T10" fmla="*/ 81 w 190"/>
                    <a:gd name="T11" fmla="*/ 173 h 186"/>
                    <a:gd name="T12" fmla="*/ 172 w 190"/>
                    <a:gd name="T13" fmla="*/ 81 h 186"/>
                    <a:gd name="T14" fmla="*/ 172 w 190"/>
                    <a:gd name="T15" fmla="*/ 18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0" h="186">
                      <a:moveTo>
                        <a:pt x="172" y="18"/>
                      </a:moveTo>
                      <a:cubicBezTo>
                        <a:pt x="155" y="0"/>
                        <a:pt x="126" y="0"/>
                        <a:pt x="109" y="18"/>
                      </a:cubicBezTo>
                      <a:cubicBezTo>
                        <a:pt x="17" y="109"/>
                        <a:pt x="17" y="109"/>
                        <a:pt x="17" y="109"/>
                      </a:cubicBezTo>
                      <a:cubicBezTo>
                        <a:pt x="0" y="127"/>
                        <a:pt x="0" y="155"/>
                        <a:pt x="17" y="173"/>
                      </a:cubicBezTo>
                      <a:cubicBezTo>
                        <a:pt x="26" y="182"/>
                        <a:pt x="37" y="186"/>
                        <a:pt x="49" y="186"/>
                      </a:cubicBezTo>
                      <a:cubicBezTo>
                        <a:pt x="60" y="186"/>
                        <a:pt x="72" y="182"/>
                        <a:pt x="81" y="173"/>
                      </a:cubicBezTo>
                      <a:cubicBezTo>
                        <a:pt x="172" y="81"/>
                        <a:pt x="172" y="81"/>
                        <a:pt x="172" y="81"/>
                      </a:cubicBezTo>
                      <a:cubicBezTo>
                        <a:pt x="190" y="64"/>
                        <a:pt x="190" y="35"/>
                        <a:pt x="17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52" name="Forma libre 7"/>
                <p:cNvSpPr>
                  <a:spLocks/>
                </p:cNvSpPr>
                <p:nvPr/>
              </p:nvSpPr>
              <p:spPr bwMode="auto">
                <a:xfrm>
                  <a:off x="5486400" y="2330451"/>
                  <a:ext cx="177800" cy="174625"/>
                </a:xfrm>
                <a:custGeom>
                  <a:avLst/>
                  <a:gdLst>
                    <a:gd name="T0" fmla="*/ 173 w 190"/>
                    <a:gd name="T1" fmla="*/ 18 h 186"/>
                    <a:gd name="T2" fmla="*/ 109 w 190"/>
                    <a:gd name="T3" fmla="*/ 18 h 186"/>
                    <a:gd name="T4" fmla="*/ 18 w 190"/>
                    <a:gd name="T5" fmla="*/ 109 h 186"/>
                    <a:gd name="T6" fmla="*/ 18 w 190"/>
                    <a:gd name="T7" fmla="*/ 173 h 186"/>
                    <a:gd name="T8" fmla="*/ 50 w 190"/>
                    <a:gd name="T9" fmla="*/ 186 h 186"/>
                    <a:gd name="T10" fmla="*/ 81 w 190"/>
                    <a:gd name="T11" fmla="*/ 173 h 186"/>
                    <a:gd name="T12" fmla="*/ 173 w 190"/>
                    <a:gd name="T13" fmla="*/ 81 h 186"/>
                    <a:gd name="T14" fmla="*/ 173 w 190"/>
                    <a:gd name="T15" fmla="*/ 18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0" h="186">
                      <a:moveTo>
                        <a:pt x="173" y="18"/>
                      </a:moveTo>
                      <a:cubicBezTo>
                        <a:pt x="155" y="0"/>
                        <a:pt x="127" y="0"/>
                        <a:pt x="109" y="18"/>
                      </a:cubicBezTo>
                      <a:cubicBezTo>
                        <a:pt x="18" y="109"/>
                        <a:pt x="18" y="109"/>
                        <a:pt x="18" y="109"/>
                      </a:cubicBezTo>
                      <a:cubicBezTo>
                        <a:pt x="0" y="127"/>
                        <a:pt x="0" y="155"/>
                        <a:pt x="18" y="173"/>
                      </a:cubicBezTo>
                      <a:cubicBezTo>
                        <a:pt x="27" y="182"/>
                        <a:pt x="38" y="186"/>
                        <a:pt x="50" y="186"/>
                      </a:cubicBezTo>
                      <a:cubicBezTo>
                        <a:pt x="61" y="186"/>
                        <a:pt x="73" y="181"/>
                        <a:pt x="81" y="173"/>
                      </a:cubicBezTo>
                      <a:cubicBezTo>
                        <a:pt x="173" y="81"/>
                        <a:pt x="173" y="81"/>
                        <a:pt x="173" y="81"/>
                      </a:cubicBezTo>
                      <a:cubicBezTo>
                        <a:pt x="190" y="64"/>
                        <a:pt x="190" y="35"/>
                        <a:pt x="173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</p:grpSp>
        </p:grpSp>
      </p:grpSp>
      <p:grpSp>
        <p:nvGrpSpPr>
          <p:cNvPr id="160" name="Grupo 1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7914" y="3811586"/>
            <a:ext cx="10456172" cy="2400657"/>
            <a:chOff x="867912" y="3745951"/>
            <a:chExt cx="10456172" cy="2400657"/>
          </a:xfrm>
        </p:grpSpPr>
        <p:sp>
          <p:nvSpPr>
            <p:cNvPr id="76" name="Rectángulo 75"/>
            <p:cNvSpPr/>
            <p:nvPr/>
          </p:nvSpPr>
          <p:spPr>
            <a:xfrm>
              <a:off x="6420243" y="3748096"/>
              <a:ext cx="4903841" cy="2332715"/>
            </a:xfrm>
            <a:prstGeom prst="rect">
              <a:avLst/>
            </a:prstGeom>
            <a:solidFill>
              <a:srgbClr val="CFCFC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grpSp>
          <p:nvGrpSpPr>
            <p:cNvPr id="158" name="Grupo 157"/>
            <p:cNvGrpSpPr/>
            <p:nvPr/>
          </p:nvGrpSpPr>
          <p:grpSpPr>
            <a:xfrm>
              <a:off x="867912" y="3745951"/>
              <a:ext cx="4903842" cy="2400657"/>
              <a:chOff x="867912" y="3745951"/>
              <a:chExt cx="4903842" cy="2400657"/>
            </a:xfrm>
          </p:grpSpPr>
          <p:sp>
            <p:nvSpPr>
              <p:cNvPr id="82" name="Rectángulo 81"/>
              <p:cNvSpPr/>
              <p:nvPr/>
            </p:nvSpPr>
            <p:spPr>
              <a:xfrm>
                <a:off x="867913" y="3748096"/>
                <a:ext cx="4903841" cy="2332715"/>
              </a:xfrm>
              <a:prstGeom prst="rect">
                <a:avLst/>
              </a:prstGeom>
              <a:solidFill>
                <a:srgbClr val="CFCFC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86" name="Cuadro de texto 85"/>
              <p:cNvSpPr txBox="1"/>
              <p:nvPr/>
            </p:nvSpPr>
            <p:spPr>
              <a:xfrm>
                <a:off x="867912" y="3745951"/>
                <a:ext cx="4903841" cy="2400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sz="2600" b="1" dirty="0"/>
                  <a:t>En un mundo de escasez, elegir una cosa significa renunciar a alguna otra. El coste de oportunidad de una decisión es el valor del bien o servicio al que se renuncia</a:t>
                </a:r>
                <a:endParaRPr lang="es-ES" sz="2600" b="1" dirty="0">
                  <a:solidFill>
                    <a:srgbClr val="30353F"/>
                  </a:solidFill>
                </a:endParaRPr>
              </a:p>
            </p:txBody>
          </p:sp>
        </p:grpSp>
      </p:grpSp>
      <p:sp>
        <p:nvSpPr>
          <p:cNvPr id="62" name="Cuadro de texto 61">
            <a:extLst>
              <a:ext uri="{FF2B5EF4-FFF2-40B4-BE49-F238E27FC236}">
                <a16:creationId xmlns:a16="http://schemas.microsoft.com/office/drawing/2014/main" id="{5313BB7D-C5A8-4D5C-B6B7-D0CB9B8FB44E}"/>
              </a:ext>
            </a:extLst>
          </p:cNvPr>
          <p:cNvSpPr txBox="1"/>
          <p:nvPr/>
        </p:nvSpPr>
        <p:spPr>
          <a:xfrm>
            <a:off x="3096787" y="165381"/>
            <a:ext cx="59984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+mj-lt"/>
              </a:rPr>
              <a:t>Fundamentos de la economía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22A5C56-DFFD-4557-A19C-A250AFFB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12061" y="1389891"/>
            <a:ext cx="2540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Tenemos un mundo escaso, lleno de bienes económicos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878781" y="1317878"/>
            <a:ext cx="2665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Se entiende por escasez en que los bienes son limitados en relación con los deseos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32631" y="1331897"/>
            <a:ext cx="2991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Se debe ser eficientes, utilizando los recursos de manera eficaz para satisfacer las necesidades y deseos de los individuos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953" b="6107"/>
          <a:stretch/>
        </p:blipFill>
        <p:spPr>
          <a:xfrm>
            <a:off x="6599043" y="3898855"/>
            <a:ext cx="4546243" cy="20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b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16" name="Cuadro de texto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2" name="Cuadro de texto 121"/>
          <p:cNvSpPr txBox="1"/>
          <p:nvPr/>
        </p:nvSpPr>
        <p:spPr>
          <a:xfrm>
            <a:off x="6516955" y="1132674"/>
            <a:ext cx="22664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s-ES" dirty="0">
                <a:solidFill>
                  <a:srgbClr val="30353F"/>
                </a:solidFill>
              </a:rPr>
              <a:t>MICROECONOMIA</a:t>
            </a:r>
          </a:p>
        </p:txBody>
      </p:sp>
      <p:sp>
        <p:nvSpPr>
          <p:cNvPr id="121" name="Cuadro de texto 120"/>
          <p:cNvSpPr txBox="1"/>
          <p:nvPr/>
        </p:nvSpPr>
        <p:spPr>
          <a:xfrm>
            <a:off x="3076554" y="1132674"/>
            <a:ext cx="21639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s-ES" dirty="0">
                <a:solidFill>
                  <a:srgbClr val="30353F"/>
                </a:solidFill>
              </a:rPr>
              <a:t>MACROECONOMIA</a:t>
            </a:r>
            <a:endParaRPr lang="es-ES" dirty="0">
              <a:solidFill>
                <a:srgbClr val="30353F"/>
              </a:solidFill>
              <a:latin typeface="+mj-lt"/>
            </a:endParaRPr>
          </a:p>
        </p:txBody>
      </p:sp>
      <p:sp>
        <p:nvSpPr>
          <p:cNvPr id="138" name="Rectángulo 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4614" y="2763122"/>
            <a:ext cx="2162981" cy="3472192"/>
          </a:xfrm>
          <a:prstGeom prst="rect">
            <a:avLst/>
          </a:prstGeom>
          <a:gradFill flip="none" rotWithShape="1">
            <a:gsLst>
              <a:gs pos="100000">
                <a:srgbClr val="98A3AD">
                  <a:alpha val="0"/>
                </a:srgbClr>
              </a:gs>
              <a:gs pos="0">
                <a:srgbClr val="98A3A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5" name="Grupo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65950" y="1410129"/>
            <a:ext cx="3680308" cy="2453538"/>
            <a:chOff x="4064749" y="1192972"/>
            <a:chExt cx="4062503" cy="2708336"/>
          </a:xfrm>
        </p:grpSpPr>
        <p:grpSp>
          <p:nvGrpSpPr>
            <p:cNvPr id="2" name="Grupo 1"/>
            <p:cNvGrpSpPr/>
            <p:nvPr/>
          </p:nvGrpSpPr>
          <p:grpSpPr>
            <a:xfrm>
              <a:off x="4064749" y="1192972"/>
              <a:ext cx="4062503" cy="2708336"/>
              <a:chOff x="4064749" y="1192972"/>
              <a:chExt cx="4062503" cy="2708336"/>
            </a:xfrm>
          </p:grpSpPr>
          <p:graphicFrame>
            <p:nvGraphicFramePr>
              <p:cNvPr id="114" name="Gráfico 113"/>
              <p:cNvGraphicFramePr/>
              <p:nvPr>
                <p:extLst>
                  <p:ext uri="{D42A27DB-BD31-4B8C-83A1-F6EECF244321}">
                    <p14:modId xmlns:p14="http://schemas.microsoft.com/office/powerpoint/2010/main" val="3921070937"/>
                  </p:ext>
                </p:extLst>
              </p:nvPr>
            </p:nvGraphicFramePr>
            <p:xfrm>
              <a:off x="4064749" y="1192972"/>
              <a:ext cx="4062503" cy="27083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1" name="Elipse 60"/>
              <p:cNvSpPr/>
              <p:nvPr/>
            </p:nvSpPr>
            <p:spPr>
              <a:xfrm>
                <a:off x="5302166" y="1753306"/>
                <a:ext cx="1587668" cy="15876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</p:grpSp>
        <p:sp>
          <p:nvSpPr>
            <p:cNvPr id="49" name="Forma libre 5"/>
            <p:cNvSpPr>
              <a:spLocks noEditPoints="1"/>
            </p:cNvSpPr>
            <p:nvPr/>
          </p:nvSpPr>
          <p:spPr bwMode="auto">
            <a:xfrm>
              <a:off x="5708499" y="2119338"/>
              <a:ext cx="775002" cy="855603"/>
            </a:xfrm>
            <a:custGeom>
              <a:avLst/>
              <a:gdLst>
                <a:gd name="T0" fmla="*/ 1440 w 1800"/>
                <a:gd name="T1" fmla="*/ 544 h 2048"/>
                <a:gd name="T2" fmla="*/ 360 w 1800"/>
                <a:gd name="T3" fmla="*/ 544 h 2048"/>
                <a:gd name="T4" fmla="*/ 0 w 1800"/>
                <a:gd name="T5" fmla="*/ 1868 h 2048"/>
                <a:gd name="T6" fmla="*/ 1620 w 1800"/>
                <a:gd name="T7" fmla="*/ 2048 h 2048"/>
                <a:gd name="T8" fmla="*/ 1176 w 1800"/>
                <a:gd name="T9" fmla="*/ 1011 h 2048"/>
                <a:gd name="T10" fmla="*/ 900 w 1800"/>
                <a:gd name="T11" fmla="*/ 120 h 2048"/>
                <a:gd name="T12" fmla="*/ 900 w 1800"/>
                <a:gd name="T13" fmla="*/ 968 h 2048"/>
                <a:gd name="T14" fmla="*/ 1012 w 1800"/>
                <a:gd name="T15" fmla="*/ 1096 h 2048"/>
                <a:gd name="T16" fmla="*/ 788 w 1800"/>
                <a:gd name="T17" fmla="*/ 1096 h 2048"/>
                <a:gd name="T18" fmla="*/ 1012 w 1800"/>
                <a:gd name="T19" fmla="*/ 1096 h 2048"/>
                <a:gd name="T20" fmla="*/ 180 w 1800"/>
                <a:gd name="T21" fmla="*/ 1928 h 2048"/>
                <a:gd name="T22" fmla="*/ 419 w 1800"/>
                <a:gd name="T23" fmla="*/ 1254 h 2048"/>
                <a:gd name="T24" fmla="*/ 702 w 1800"/>
                <a:gd name="T25" fmla="*/ 1550 h 2048"/>
                <a:gd name="T26" fmla="*/ 778 w 1800"/>
                <a:gd name="T27" fmla="*/ 1637 h 2048"/>
                <a:gd name="T28" fmla="*/ 698 w 1800"/>
                <a:gd name="T29" fmla="*/ 1385 h 2048"/>
                <a:gd name="T30" fmla="*/ 669 w 1800"/>
                <a:gd name="T31" fmla="*/ 1414 h 2048"/>
                <a:gd name="T32" fmla="*/ 645 w 1800"/>
                <a:gd name="T33" fmla="*/ 1131 h 2048"/>
                <a:gd name="T34" fmla="*/ 698 w 1800"/>
                <a:gd name="T35" fmla="*/ 1385 h 2048"/>
                <a:gd name="T36" fmla="*/ 899 w 1800"/>
                <a:gd name="T37" fmla="*/ 1638 h 2048"/>
                <a:gd name="T38" fmla="*/ 901 w 1800"/>
                <a:gd name="T39" fmla="*/ 1638 h 2048"/>
                <a:gd name="T40" fmla="*/ 851 w 1800"/>
                <a:gd name="T41" fmla="*/ 1928 h 2048"/>
                <a:gd name="T42" fmla="*/ 900 w 1800"/>
                <a:gd name="T43" fmla="*/ 1628 h 2048"/>
                <a:gd name="T44" fmla="*/ 813 w 1800"/>
                <a:gd name="T45" fmla="*/ 1440 h 2048"/>
                <a:gd name="T46" fmla="*/ 987 w 1800"/>
                <a:gd name="T47" fmla="*/ 1440 h 2048"/>
                <a:gd name="T48" fmla="*/ 1155 w 1800"/>
                <a:gd name="T49" fmla="*/ 1131 h 2048"/>
                <a:gd name="T50" fmla="*/ 1134 w 1800"/>
                <a:gd name="T51" fmla="*/ 1417 h 2048"/>
                <a:gd name="T52" fmla="*/ 1102 w 1800"/>
                <a:gd name="T53" fmla="*/ 1385 h 2048"/>
                <a:gd name="T54" fmla="*/ 1155 w 1800"/>
                <a:gd name="T55" fmla="*/ 1131 h 2048"/>
                <a:gd name="T56" fmla="*/ 1071 w 1800"/>
                <a:gd name="T57" fmla="*/ 1928 h 2048"/>
                <a:gd name="T58" fmla="*/ 1076 w 1800"/>
                <a:gd name="T59" fmla="*/ 1529 h 2048"/>
                <a:gd name="T60" fmla="*/ 1188 w 1800"/>
                <a:gd name="T61" fmla="*/ 1544 h 2048"/>
                <a:gd name="T62" fmla="*/ 1680 w 1800"/>
                <a:gd name="T63" fmla="*/ 186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0" h="2048">
                  <a:moveTo>
                    <a:pt x="1176" y="1011"/>
                  </a:moveTo>
                  <a:cubicBezTo>
                    <a:pt x="1334" y="916"/>
                    <a:pt x="1440" y="742"/>
                    <a:pt x="1440" y="544"/>
                  </a:cubicBezTo>
                  <a:cubicBezTo>
                    <a:pt x="1440" y="244"/>
                    <a:pt x="1198" y="0"/>
                    <a:pt x="900" y="0"/>
                  </a:cubicBezTo>
                  <a:cubicBezTo>
                    <a:pt x="602" y="0"/>
                    <a:pt x="360" y="244"/>
                    <a:pt x="360" y="544"/>
                  </a:cubicBezTo>
                  <a:cubicBezTo>
                    <a:pt x="360" y="742"/>
                    <a:pt x="466" y="916"/>
                    <a:pt x="624" y="1011"/>
                  </a:cubicBezTo>
                  <a:cubicBezTo>
                    <a:pt x="269" y="1125"/>
                    <a:pt x="0" y="1460"/>
                    <a:pt x="0" y="1868"/>
                  </a:cubicBezTo>
                  <a:cubicBezTo>
                    <a:pt x="0" y="1967"/>
                    <a:pt x="81" y="2048"/>
                    <a:pt x="180" y="2048"/>
                  </a:cubicBezTo>
                  <a:cubicBezTo>
                    <a:pt x="197" y="2048"/>
                    <a:pt x="1577" y="2048"/>
                    <a:pt x="1620" y="2048"/>
                  </a:cubicBezTo>
                  <a:cubicBezTo>
                    <a:pt x="1719" y="2048"/>
                    <a:pt x="1800" y="1967"/>
                    <a:pt x="1800" y="1868"/>
                  </a:cubicBezTo>
                  <a:cubicBezTo>
                    <a:pt x="1800" y="1460"/>
                    <a:pt x="1531" y="1125"/>
                    <a:pt x="1176" y="1011"/>
                  </a:cubicBezTo>
                  <a:close/>
                  <a:moveTo>
                    <a:pt x="480" y="544"/>
                  </a:moveTo>
                  <a:cubicBezTo>
                    <a:pt x="480" y="310"/>
                    <a:pt x="668" y="120"/>
                    <a:pt x="900" y="120"/>
                  </a:cubicBezTo>
                  <a:cubicBezTo>
                    <a:pt x="1132" y="120"/>
                    <a:pt x="1320" y="310"/>
                    <a:pt x="1320" y="544"/>
                  </a:cubicBezTo>
                  <a:cubicBezTo>
                    <a:pt x="1320" y="778"/>
                    <a:pt x="1132" y="968"/>
                    <a:pt x="900" y="968"/>
                  </a:cubicBezTo>
                  <a:cubicBezTo>
                    <a:pt x="668" y="968"/>
                    <a:pt x="480" y="778"/>
                    <a:pt x="480" y="544"/>
                  </a:cubicBezTo>
                  <a:close/>
                  <a:moveTo>
                    <a:pt x="1012" y="1096"/>
                  </a:moveTo>
                  <a:cubicBezTo>
                    <a:pt x="900" y="1190"/>
                    <a:pt x="900" y="1190"/>
                    <a:pt x="900" y="1190"/>
                  </a:cubicBezTo>
                  <a:cubicBezTo>
                    <a:pt x="788" y="1096"/>
                    <a:pt x="788" y="1096"/>
                    <a:pt x="788" y="1096"/>
                  </a:cubicBezTo>
                  <a:cubicBezTo>
                    <a:pt x="824" y="1091"/>
                    <a:pt x="862" y="1088"/>
                    <a:pt x="900" y="1088"/>
                  </a:cubicBezTo>
                  <a:cubicBezTo>
                    <a:pt x="938" y="1088"/>
                    <a:pt x="976" y="1091"/>
                    <a:pt x="1012" y="1096"/>
                  </a:cubicBezTo>
                  <a:close/>
                  <a:moveTo>
                    <a:pt x="729" y="1928"/>
                  </a:moveTo>
                  <a:cubicBezTo>
                    <a:pt x="180" y="1928"/>
                    <a:pt x="180" y="1928"/>
                    <a:pt x="180" y="1928"/>
                  </a:cubicBezTo>
                  <a:cubicBezTo>
                    <a:pt x="147" y="1928"/>
                    <a:pt x="120" y="1901"/>
                    <a:pt x="120" y="1868"/>
                  </a:cubicBezTo>
                  <a:cubicBezTo>
                    <a:pt x="120" y="1619"/>
                    <a:pt x="237" y="1397"/>
                    <a:pt x="419" y="1254"/>
                  </a:cubicBezTo>
                  <a:cubicBezTo>
                    <a:pt x="610" y="1541"/>
                    <a:pt x="610" y="1541"/>
                    <a:pt x="610" y="1541"/>
                  </a:cubicBezTo>
                  <a:cubicBezTo>
                    <a:pt x="631" y="1573"/>
                    <a:pt x="676" y="1577"/>
                    <a:pt x="702" y="1550"/>
                  </a:cubicBezTo>
                  <a:cubicBezTo>
                    <a:pt x="724" y="1529"/>
                    <a:pt x="724" y="1529"/>
                    <a:pt x="724" y="1529"/>
                  </a:cubicBezTo>
                  <a:cubicBezTo>
                    <a:pt x="778" y="1637"/>
                    <a:pt x="778" y="1637"/>
                    <a:pt x="778" y="1637"/>
                  </a:cubicBezTo>
                  <a:lnTo>
                    <a:pt x="729" y="1928"/>
                  </a:lnTo>
                  <a:close/>
                  <a:moveTo>
                    <a:pt x="698" y="1385"/>
                  </a:moveTo>
                  <a:cubicBezTo>
                    <a:pt x="698" y="1385"/>
                    <a:pt x="698" y="1385"/>
                    <a:pt x="698" y="1385"/>
                  </a:cubicBezTo>
                  <a:cubicBezTo>
                    <a:pt x="669" y="1414"/>
                    <a:pt x="669" y="1414"/>
                    <a:pt x="669" y="1414"/>
                  </a:cubicBezTo>
                  <a:cubicBezTo>
                    <a:pt x="519" y="1188"/>
                    <a:pt x="519" y="1188"/>
                    <a:pt x="519" y="1188"/>
                  </a:cubicBezTo>
                  <a:cubicBezTo>
                    <a:pt x="559" y="1165"/>
                    <a:pt x="601" y="1146"/>
                    <a:pt x="645" y="1131"/>
                  </a:cubicBezTo>
                  <a:cubicBezTo>
                    <a:pt x="650" y="1138"/>
                    <a:pt x="640" y="1129"/>
                    <a:pt x="811" y="1272"/>
                  </a:cubicBezTo>
                  <a:lnTo>
                    <a:pt x="698" y="1385"/>
                  </a:lnTo>
                  <a:close/>
                  <a:moveTo>
                    <a:pt x="851" y="1928"/>
                  </a:moveTo>
                  <a:cubicBezTo>
                    <a:pt x="899" y="1638"/>
                    <a:pt x="899" y="1638"/>
                    <a:pt x="899" y="1638"/>
                  </a:cubicBezTo>
                  <a:cubicBezTo>
                    <a:pt x="900" y="1635"/>
                    <a:pt x="900" y="1631"/>
                    <a:pt x="900" y="1628"/>
                  </a:cubicBezTo>
                  <a:cubicBezTo>
                    <a:pt x="900" y="1631"/>
                    <a:pt x="900" y="1635"/>
                    <a:pt x="901" y="1638"/>
                  </a:cubicBezTo>
                  <a:cubicBezTo>
                    <a:pt x="949" y="1928"/>
                    <a:pt x="949" y="1928"/>
                    <a:pt x="949" y="1928"/>
                  </a:cubicBezTo>
                  <a:lnTo>
                    <a:pt x="851" y="1928"/>
                  </a:lnTo>
                  <a:close/>
                  <a:moveTo>
                    <a:pt x="906" y="1601"/>
                  </a:moveTo>
                  <a:cubicBezTo>
                    <a:pt x="902" y="1610"/>
                    <a:pt x="900" y="1619"/>
                    <a:pt x="900" y="1628"/>
                  </a:cubicBezTo>
                  <a:cubicBezTo>
                    <a:pt x="900" y="1619"/>
                    <a:pt x="898" y="1610"/>
                    <a:pt x="894" y="1601"/>
                  </a:cubicBezTo>
                  <a:cubicBezTo>
                    <a:pt x="813" y="1440"/>
                    <a:pt x="813" y="1440"/>
                    <a:pt x="813" y="1440"/>
                  </a:cubicBezTo>
                  <a:cubicBezTo>
                    <a:pt x="900" y="1353"/>
                    <a:pt x="900" y="1353"/>
                    <a:pt x="900" y="1353"/>
                  </a:cubicBezTo>
                  <a:cubicBezTo>
                    <a:pt x="987" y="1440"/>
                    <a:pt x="987" y="1440"/>
                    <a:pt x="987" y="1440"/>
                  </a:cubicBezTo>
                  <a:lnTo>
                    <a:pt x="906" y="1601"/>
                  </a:lnTo>
                  <a:close/>
                  <a:moveTo>
                    <a:pt x="1155" y="1131"/>
                  </a:moveTo>
                  <a:cubicBezTo>
                    <a:pt x="1205" y="1148"/>
                    <a:pt x="1253" y="1171"/>
                    <a:pt x="1298" y="1197"/>
                  </a:cubicBezTo>
                  <a:cubicBezTo>
                    <a:pt x="1134" y="1417"/>
                    <a:pt x="1134" y="1417"/>
                    <a:pt x="1134" y="1417"/>
                  </a:cubicBezTo>
                  <a:cubicBezTo>
                    <a:pt x="1102" y="1385"/>
                    <a:pt x="1102" y="1385"/>
                    <a:pt x="1102" y="1385"/>
                  </a:cubicBezTo>
                  <a:cubicBezTo>
                    <a:pt x="1102" y="1385"/>
                    <a:pt x="1102" y="1385"/>
                    <a:pt x="1102" y="1385"/>
                  </a:cubicBezTo>
                  <a:cubicBezTo>
                    <a:pt x="989" y="1272"/>
                    <a:pt x="989" y="1272"/>
                    <a:pt x="989" y="1272"/>
                  </a:cubicBezTo>
                  <a:cubicBezTo>
                    <a:pt x="1161" y="1128"/>
                    <a:pt x="1150" y="1138"/>
                    <a:pt x="1155" y="1131"/>
                  </a:cubicBezTo>
                  <a:close/>
                  <a:moveTo>
                    <a:pt x="1620" y="1928"/>
                  </a:moveTo>
                  <a:cubicBezTo>
                    <a:pt x="1071" y="1928"/>
                    <a:pt x="1071" y="1928"/>
                    <a:pt x="1071" y="1928"/>
                  </a:cubicBezTo>
                  <a:cubicBezTo>
                    <a:pt x="1022" y="1637"/>
                    <a:pt x="1022" y="1637"/>
                    <a:pt x="1022" y="1637"/>
                  </a:cubicBezTo>
                  <a:cubicBezTo>
                    <a:pt x="1076" y="1529"/>
                    <a:pt x="1076" y="1529"/>
                    <a:pt x="1076" y="1529"/>
                  </a:cubicBezTo>
                  <a:cubicBezTo>
                    <a:pt x="1098" y="1550"/>
                    <a:pt x="1098" y="1550"/>
                    <a:pt x="1098" y="1550"/>
                  </a:cubicBezTo>
                  <a:cubicBezTo>
                    <a:pt x="1123" y="1576"/>
                    <a:pt x="1166" y="1573"/>
                    <a:pt x="1188" y="1544"/>
                  </a:cubicBezTo>
                  <a:cubicBezTo>
                    <a:pt x="1396" y="1267"/>
                    <a:pt x="1396" y="1267"/>
                    <a:pt x="1396" y="1267"/>
                  </a:cubicBezTo>
                  <a:cubicBezTo>
                    <a:pt x="1569" y="1410"/>
                    <a:pt x="1680" y="1626"/>
                    <a:pt x="1680" y="1868"/>
                  </a:cubicBezTo>
                  <a:cubicBezTo>
                    <a:pt x="1680" y="1901"/>
                    <a:pt x="1653" y="1928"/>
                    <a:pt x="1620" y="1928"/>
                  </a:cubicBezTo>
                  <a:close/>
                </a:path>
              </a:pathLst>
            </a:custGeom>
            <a:solidFill>
              <a:srgbClr val="98A3AD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125" name="Cuadro de texto 124"/>
          <p:cNvSpPr txBox="1"/>
          <p:nvPr/>
        </p:nvSpPr>
        <p:spPr>
          <a:xfrm>
            <a:off x="6628786" y="3950949"/>
            <a:ext cx="215463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sz="3200" dirty="0">
                <a:solidFill>
                  <a:srgbClr val="FF0000"/>
                </a:solidFill>
              </a:rPr>
              <a:t>Mercados</a:t>
            </a:r>
          </a:p>
          <a:p>
            <a:pPr rtl="0"/>
            <a:r>
              <a:rPr lang="es-ES" sz="3200" dirty="0">
                <a:solidFill>
                  <a:srgbClr val="FF0000"/>
                </a:solidFill>
              </a:rPr>
              <a:t>Empresas</a:t>
            </a:r>
          </a:p>
          <a:p>
            <a:pPr rtl="0"/>
            <a:r>
              <a:rPr lang="es-ES" sz="3200" dirty="0">
                <a:solidFill>
                  <a:srgbClr val="FF0000"/>
                </a:solidFill>
              </a:rPr>
              <a:t>hogares</a:t>
            </a:r>
          </a:p>
        </p:txBody>
      </p:sp>
      <p:sp>
        <p:nvSpPr>
          <p:cNvPr id="141" name="Rectángulo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7262" y="2759594"/>
            <a:ext cx="2173221" cy="3471990"/>
          </a:xfrm>
          <a:prstGeom prst="rect">
            <a:avLst/>
          </a:prstGeom>
          <a:gradFill flip="none" rotWithShape="1">
            <a:gsLst>
              <a:gs pos="100000">
                <a:srgbClr val="30353F">
                  <a:alpha val="0"/>
                </a:srgbClr>
              </a:gs>
              <a:gs pos="0">
                <a:srgbClr val="30353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4" name="Grupo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13718" y="1410127"/>
            <a:ext cx="3680307" cy="2453539"/>
            <a:chOff x="-20046" y="1192971"/>
            <a:chExt cx="4062503" cy="2708336"/>
          </a:xfrm>
        </p:grpSpPr>
        <p:sp>
          <p:nvSpPr>
            <p:cNvPr id="142" name="Elipse 141"/>
            <p:cNvSpPr/>
            <p:nvPr/>
          </p:nvSpPr>
          <p:spPr>
            <a:xfrm>
              <a:off x="1217371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grpSp>
          <p:nvGrpSpPr>
            <p:cNvPr id="52" name="Grupo 51"/>
            <p:cNvGrpSpPr/>
            <p:nvPr/>
          </p:nvGrpSpPr>
          <p:grpSpPr>
            <a:xfrm>
              <a:off x="-20046" y="1192971"/>
              <a:ext cx="4062503" cy="2708336"/>
              <a:chOff x="825276" y="1527237"/>
              <a:chExt cx="3419288" cy="2279526"/>
            </a:xfrm>
          </p:grpSpPr>
          <p:graphicFrame>
            <p:nvGraphicFramePr>
              <p:cNvPr id="46" name="Gráfico 45"/>
              <p:cNvGraphicFramePr/>
              <p:nvPr>
                <p:extLst>
                  <p:ext uri="{D42A27DB-BD31-4B8C-83A1-F6EECF244321}">
                    <p14:modId xmlns:p14="http://schemas.microsoft.com/office/powerpoint/2010/main" val="1540568077"/>
                  </p:ext>
                </p:extLst>
              </p:nvPr>
            </p:nvGraphicFramePr>
            <p:xfrm>
              <a:off x="825276" y="1527237"/>
              <a:ext cx="3419288" cy="22795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95" name="Grupo 94"/>
              <p:cNvGrpSpPr/>
              <p:nvPr/>
            </p:nvGrpSpPr>
            <p:grpSpPr>
              <a:xfrm>
                <a:off x="2163942" y="2306932"/>
                <a:ext cx="741957" cy="720135"/>
                <a:chOff x="1389063" y="3748088"/>
                <a:chExt cx="336550" cy="336550"/>
              </a:xfrm>
              <a:solidFill>
                <a:srgbClr val="30353F"/>
              </a:solidFill>
            </p:grpSpPr>
            <p:sp>
              <p:nvSpPr>
                <p:cNvPr id="93" name="Forma libre 5"/>
                <p:cNvSpPr>
                  <a:spLocks/>
                </p:cNvSpPr>
                <p:nvPr/>
              </p:nvSpPr>
              <p:spPr bwMode="auto">
                <a:xfrm>
                  <a:off x="1547813" y="3787776"/>
                  <a:ext cx="58738" cy="60325"/>
                </a:xfrm>
                <a:custGeom>
                  <a:avLst/>
                  <a:gdLst>
                    <a:gd name="T0" fmla="*/ 300 w 360"/>
                    <a:gd name="T1" fmla="*/ 244 h 364"/>
                    <a:gd name="T2" fmla="*/ 120 w 360"/>
                    <a:gd name="T3" fmla="*/ 244 h 364"/>
                    <a:gd name="T4" fmla="*/ 120 w 360"/>
                    <a:gd name="T5" fmla="*/ 60 h 364"/>
                    <a:gd name="T6" fmla="*/ 60 w 360"/>
                    <a:gd name="T7" fmla="*/ 0 h 364"/>
                    <a:gd name="T8" fmla="*/ 0 w 360"/>
                    <a:gd name="T9" fmla="*/ 60 h 364"/>
                    <a:gd name="T10" fmla="*/ 0 w 360"/>
                    <a:gd name="T11" fmla="*/ 304 h 364"/>
                    <a:gd name="T12" fmla="*/ 60 w 360"/>
                    <a:gd name="T13" fmla="*/ 364 h 364"/>
                    <a:gd name="T14" fmla="*/ 300 w 360"/>
                    <a:gd name="T15" fmla="*/ 364 h 364"/>
                    <a:gd name="T16" fmla="*/ 360 w 360"/>
                    <a:gd name="T17" fmla="*/ 304 h 364"/>
                    <a:gd name="T18" fmla="*/ 300 w 360"/>
                    <a:gd name="T19" fmla="*/ 244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0" h="364">
                      <a:moveTo>
                        <a:pt x="300" y="244"/>
                      </a:moveTo>
                      <a:cubicBezTo>
                        <a:pt x="120" y="244"/>
                        <a:pt x="120" y="244"/>
                        <a:pt x="120" y="244"/>
                      </a:cubicBezTo>
                      <a:cubicBezTo>
                        <a:pt x="120" y="60"/>
                        <a:pt x="120" y="60"/>
                        <a:pt x="120" y="60"/>
                      </a:cubicBezTo>
                      <a:cubicBezTo>
                        <a:pt x="120" y="27"/>
                        <a:pt x="93" y="0"/>
                        <a:pt x="60" y="0"/>
                      </a:cubicBezTo>
                      <a:cubicBezTo>
                        <a:pt x="27" y="0"/>
                        <a:pt x="0" y="27"/>
                        <a:pt x="0" y="60"/>
                      </a:cubicBezTo>
                      <a:cubicBezTo>
                        <a:pt x="0" y="304"/>
                        <a:pt x="0" y="304"/>
                        <a:pt x="0" y="304"/>
                      </a:cubicBezTo>
                      <a:cubicBezTo>
                        <a:pt x="0" y="337"/>
                        <a:pt x="27" y="364"/>
                        <a:pt x="60" y="364"/>
                      </a:cubicBezTo>
                      <a:cubicBezTo>
                        <a:pt x="300" y="364"/>
                        <a:pt x="300" y="364"/>
                        <a:pt x="300" y="364"/>
                      </a:cubicBezTo>
                      <a:cubicBezTo>
                        <a:pt x="333" y="364"/>
                        <a:pt x="360" y="337"/>
                        <a:pt x="360" y="304"/>
                      </a:cubicBezTo>
                      <a:cubicBezTo>
                        <a:pt x="360" y="271"/>
                        <a:pt x="333" y="244"/>
                        <a:pt x="300" y="2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94" name="Forma libre 6"/>
                <p:cNvSpPr>
                  <a:spLocks noEditPoints="1"/>
                </p:cNvSpPr>
                <p:nvPr/>
              </p:nvSpPr>
              <p:spPr bwMode="auto">
                <a:xfrm>
                  <a:off x="1389063" y="3748088"/>
                  <a:ext cx="336550" cy="336550"/>
                </a:xfrm>
                <a:custGeom>
                  <a:avLst/>
                  <a:gdLst>
                    <a:gd name="T0" fmla="*/ 1808 w 2048"/>
                    <a:gd name="T1" fmla="*/ 1454 h 2048"/>
                    <a:gd name="T2" fmla="*/ 1808 w 2048"/>
                    <a:gd name="T3" fmla="*/ 1388 h 2048"/>
                    <a:gd name="T4" fmla="*/ 1628 w 2048"/>
                    <a:gd name="T5" fmla="*/ 1208 h 2048"/>
                    <a:gd name="T6" fmla="*/ 1084 w 2048"/>
                    <a:gd name="T7" fmla="*/ 1208 h 2048"/>
                    <a:gd name="T8" fmla="*/ 1084 w 2048"/>
                    <a:gd name="T9" fmla="*/ 1085 h 2048"/>
                    <a:gd name="T10" fmla="*/ 1564 w 2048"/>
                    <a:gd name="T11" fmla="*/ 544 h 2048"/>
                    <a:gd name="T12" fmla="*/ 1024 w 2048"/>
                    <a:gd name="T13" fmla="*/ 0 h 2048"/>
                    <a:gd name="T14" fmla="*/ 484 w 2048"/>
                    <a:gd name="T15" fmla="*/ 544 h 2048"/>
                    <a:gd name="T16" fmla="*/ 964 w 2048"/>
                    <a:gd name="T17" fmla="*/ 1085 h 2048"/>
                    <a:gd name="T18" fmla="*/ 964 w 2048"/>
                    <a:gd name="T19" fmla="*/ 1208 h 2048"/>
                    <a:gd name="T20" fmla="*/ 420 w 2048"/>
                    <a:gd name="T21" fmla="*/ 1208 h 2048"/>
                    <a:gd name="T22" fmla="*/ 240 w 2048"/>
                    <a:gd name="T23" fmla="*/ 1388 h 2048"/>
                    <a:gd name="T24" fmla="*/ 240 w 2048"/>
                    <a:gd name="T25" fmla="*/ 1454 h 2048"/>
                    <a:gd name="T26" fmla="*/ 0 w 2048"/>
                    <a:gd name="T27" fmla="*/ 1748 h 2048"/>
                    <a:gd name="T28" fmla="*/ 300 w 2048"/>
                    <a:gd name="T29" fmla="*/ 2048 h 2048"/>
                    <a:gd name="T30" fmla="*/ 600 w 2048"/>
                    <a:gd name="T31" fmla="*/ 1748 h 2048"/>
                    <a:gd name="T32" fmla="*/ 360 w 2048"/>
                    <a:gd name="T33" fmla="*/ 1454 h 2048"/>
                    <a:gd name="T34" fmla="*/ 360 w 2048"/>
                    <a:gd name="T35" fmla="*/ 1388 h 2048"/>
                    <a:gd name="T36" fmla="*/ 420 w 2048"/>
                    <a:gd name="T37" fmla="*/ 1328 h 2048"/>
                    <a:gd name="T38" fmla="*/ 964 w 2048"/>
                    <a:gd name="T39" fmla="*/ 1328 h 2048"/>
                    <a:gd name="T40" fmla="*/ 964 w 2048"/>
                    <a:gd name="T41" fmla="*/ 1454 h 2048"/>
                    <a:gd name="T42" fmla="*/ 724 w 2048"/>
                    <a:gd name="T43" fmla="*/ 1748 h 2048"/>
                    <a:gd name="T44" fmla="*/ 1024 w 2048"/>
                    <a:gd name="T45" fmla="*/ 2048 h 2048"/>
                    <a:gd name="T46" fmla="*/ 1324 w 2048"/>
                    <a:gd name="T47" fmla="*/ 1748 h 2048"/>
                    <a:gd name="T48" fmla="*/ 1084 w 2048"/>
                    <a:gd name="T49" fmla="*/ 1454 h 2048"/>
                    <a:gd name="T50" fmla="*/ 1084 w 2048"/>
                    <a:gd name="T51" fmla="*/ 1328 h 2048"/>
                    <a:gd name="T52" fmla="*/ 1628 w 2048"/>
                    <a:gd name="T53" fmla="*/ 1328 h 2048"/>
                    <a:gd name="T54" fmla="*/ 1688 w 2048"/>
                    <a:gd name="T55" fmla="*/ 1388 h 2048"/>
                    <a:gd name="T56" fmla="*/ 1688 w 2048"/>
                    <a:gd name="T57" fmla="*/ 1454 h 2048"/>
                    <a:gd name="T58" fmla="*/ 1448 w 2048"/>
                    <a:gd name="T59" fmla="*/ 1748 h 2048"/>
                    <a:gd name="T60" fmla="*/ 1748 w 2048"/>
                    <a:gd name="T61" fmla="*/ 2048 h 2048"/>
                    <a:gd name="T62" fmla="*/ 2048 w 2048"/>
                    <a:gd name="T63" fmla="*/ 1748 h 2048"/>
                    <a:gd name="T64" fmla="*/ 1808 w 2048"/>
                    <a:gd name="T65" fmla="*/ 1454 h 2048"/>
                    <a:gd name="T66" fmla="*/ 480 w 2048"/>
                    <a:gd name="T67" fmla="*/ 1748 h 2048"/>
                    <a:gd name="T68" fmla="*/ 300 w 2048"/>
                    <a:gd name="T69" fmla="*/ 1928 h 2048"/>
                    <a:gd name="T70" fmla="*/ 120 w 2048"/>
                    <a:gd name="T71" fmla="*/ 1748 h 2048"/>
                    <a:gd name="T72" fmla="*/ 300 w 2048"/>
                    <a:gd name="T73" fmla="*/ 1568 h 2048"/>
                    <a:gd name="T74" fmla="*/ 480 w 2048"/>
                    <a:gd name="T75" fmla="*/ 1748 h 2048"/>
                    <a:gd name="T76" fmla="*/ 1204 w 2048"/>
                    <a:gd name="T77" fmla="*/ 1748 h 2048"/>
                    <a:gd name="T78" fmla="*/ 1024 w 2048"/>
                    <a:gd name="T79" fmla="*/ 1928 h 2048"/>
                    <a:gd name="T80" fmla="*/ 844 w 2048"/>
                    <a:gd name="T81" fmla="*/ 1748 h 2048"/>
                    <a:gd name="T82" fmla="*/ 1024 w 2048"/>
                    <a:gd name="T83" fmla="*/ 1568 h 2048"/>
                    <a:gd name="T84" fmla="*/ 1204 w 2048"/>
                    <a:gd name="T85" fmla="*/ 1748 h 2048"/>
                    <a:gd name="T86" fmla="*/ 1024 w 2048"/>
                    <a:gd name="T87" fmla="*/ 968 h 2048"/>
                    <a:gd name="T88" fmla="*/ 604 w 2048"/>
                    <a:gd name="T89" fmla="*/ 544 h 2048"/>
                    <a:gd name="T90" fmla="*/ 1024 w 2048"/>
                    <a:gd name="T91" fmla="*/ 120 h 2048"/>
                    <a:gd name="T92" fmla="*/ 1444 w 2048"/>
                    <a:gd name="T93" fmla="*/ 544 h 2048"/>
                    <a:gd name="T94" fmla="*/ 1024 w 2048"/>
                    <a:gd name="T95" fmla="*/ 968 h 2048"/>
                    <a:gd name="T96" fmla="*/ 1748 w 2048"/>
                    <a:gd name="T97" fmla="*/ 1928 h 2048"/>
                    <a:gd name="T98" fmla="*/ 1568 w 2048"/>
                    <a:gd name="T99" fmla="*/ 1748 h 2048"/>
                    <a:gd name="T100" fmla="*/ 1748 w 2048"/>
                    <a:gd name="T101" fmla="*/ 1568 h 2048"/>
                    <a:gd name="T102" fmla="*/ 1928 w 2048"/>
                    <a:gd name="T103" fmla="*/ 1748 h 2048"/>
                    <a:gd name="T104" fmla="*/ 1748 w 2048"/>
                    <a:gd name="T105" fmla="*/ 1928 h 2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48" h="2048">
                      <a:moveTo>
                        <a:pt x="1808" y="1454"/>
                      </a:moveTo>
                      <a:cubicBezTo>
                        <a:pt x="1808" y="1388"/>
                        <a:pt x="1808" y="1388"/>
                        <a:pt x="1808" y="1388"/>
                      </a:cubicBezTo>
                      <a:cubicBezTo>
                        <a:pt x="1808" y="1289"/>
                        <a:pt x="1727" y="1208"/>
                        <a:pt x="1628" y="1208"/>
                      </a:cubicBezTo>
                      <a:cubicBezTo>
                        <a:pt x="1084" y="1208"/>
                        <a:pt x="1084" y="1208"/>
                        <a:pt x="1084" y="1208"/>
                      </a:cubicBezTo>
                      <a:cubicBezTo>
                        <a:pt x="1084" y="1085"/>
                        <a:pt x="1084" y="1085"/>
                        <a:pt x="1084" y="1085"/>
                      </a:cubicBezTo>
                      <a:cubicBezTo>
                        <a:pt x="1354" y="1054"/>
                        <a:pt x="1564" y="824"/>
                        <a:pt x="1564" y="544"/>
                      </a:cubicBezTo>
                      <a:cubicBezTo>
                        <a:pt x="1564" y="244"/>
                        <a:pt x="1322" y="0"/>
                        <a:pt x="1024" y="0"/>
                      </a:cubicBezTo>
                      <a:cubicBezTo>
                        <a:pt x="726" y="0"/>
                        <a:pt x="484" y="244"/>
                        <a:pt x="484" y="544"/>
                      </a:cubicBezTo>
                      <a:cubicBezTo>
                        <a:pt x="484" y="824"/>
                        <a:pt x="694" y="1054"/>
                        <a:pt x="964" y="1085"/>
                      </a:cubicBezTo>
                      <a:cubicBezTo>
                        <a:pt x="964" y="1208"/>
                        <a:pt x="964" y="1208"/>
                        <a:pt x="964" y="1208"/>
                      </a:cubicBezTo>
                      <a:cubicBezTo>
                        <a:pt x="420" y="1208"/>
                        <a:pt x="420" y="1208"/>
                        <a:pt x="420" y="1208"/>
                      </a:cubicBezTo>
                      <a:cubicBezTo>
                        <a:pt x="321" y="1208"/>
                        <a:pt x="240" y="1289"/>
                        <a:pt x="240" y="1388"/>
                      </a:cubicBezTo>
                      <a:cubicBezTo>
                        <a:pt x="240" y="1454"/>
                        <a:pt x="240" y="1454"/>
                        <a:pt x="240" y="1454"/>
                      </a:cubicBezTo>
                      <a:cubicBezTo>
                        <a:pt x="103" y="1482"/>
                        <a:pt x="0" y="1603"/>
                        <a:pt x="0" y="1748"/>
                      </a:cubicBezTo>
                      <a:cubicBezTo>
                        <a:pt x="0" y="1913"/>
                        <a:pt x="135" y="2048"/>
                        <a:pt x="300" y="2048"/>
                      </a:cubicBezTo>
                      <a:cubicBezTo>
                        <a:pt x="465" y="2048"/>
                        <a:pt x="600" y="1913"/>
                        <a:pt x="600" y="1748"/>
                      </a:cubicBezTo>
                      <a:cubicBezTo>
                        <a:pt x="600" y="1603"/>
                        <a:pt x="497" y="1482"/>
                        <a:pt x="360" y="1454"/>
                      </a:cubicBezTo>
                      <a:cubicBezTo>
                        <a:pt x="360" y="1388"/>
                        <a:pt x="360" y="1388"/>
                        <a:pt x="360" y="1388"/>
                      </a:cubicBezTo>
                      <a:cubicBezTo>
                        <a:pt x="360" y="1355"/>
                        <a:pt x="387" y="1328"/>
                        <a:pt x="420" y="1328"/>
                      </a:cubicBezTo>
                      <a:cubicBezTo>
                        <a:pt x="964" y="1328"/>
                        <a:pt x="964" y="1328"/>
                        <a:pt x="964" y="1328"/>
                      </a:cubicBezTo>
                      <a:cubicBezTo>
                        <a:pt x="964" y="1454"/>
                        <a:pt x="964" y="1454"/>
                        <a:pt x="964" y="1454"/>
                      </a:cubicBezTo>
                      <a:cubicBezTo>
                        <a:pt x="827" y="1482"/>
                        <a:pt x="724" y="1603"/>
                        <a:pt x="724" y="1748"/>
                      </a:cubicBezTo>
                      <a:cubicBezTo>
                        <a:pt x="724" y="1913"/>
                        <a:pt x="859" y="2048"/>
                        <a:pt x="1024" y="2048"/>
                      </a:cubicBezTo>
                      <a:cubicBezTo>
                        <a:pt x="1189" y="2048"/>
                        <a:pt x="1324" y="1913"/>
                        <a:pt x="1324" y="1748"/>
                      </a:cubicBezTo>
                      <a:cubicBezTo>
                        <a:pt x="1324" y="1603"/>
                        <a:pt x="1221" y="1482"/>
                        <a:pt x="1084" y="1454"/>
                      </a:cubicBezTo>
                      <a:cubicBezTo>
                        <a:pt x="1084" y="1328"/>
                        <a:pt x="1084" y="1328"/>
                        <a:pt x="1084" y="1328"/>
                      </a:cubicBezTo>
                      <a:cubicBezTo>
                        <a:pt x="1628" y="1328"/>
                        <a:pt x="1628" y="1328"/>
                        <a:pt x="1628" y="1328"/>
                      </a:cubicBezTo>
                      <a:cubicBezTo>
                        <a:pt x="1661" y="1328"/>
                        <a:pt x="1688" y="1355"/>
                        <a:pt x="1688" y="1388"/>
                      </a:cubicBezTo>
                      <a:cubicBezTo>
                        <a:pt x="1688" y="1454"/>
                        <a:pt x="1688" y="1454"/>
                        <a:pt x="1688" y="1454"/>
                      </a:cubicBezTo>
                      <a:cubicBezTo>
                        <a:pt x="1551" y="1482"/>
                        <a:pt x="1448" y="1603"/>
                        <a:pt x="1448" y="1748"/>
                      </a:cubicBezTo>
                      <a:cubicBezTo>
                        <a:pt x="1448" y="1913"/>
                        <a:pt x="1583" y="2048"/>
                        <a:pt x="1748" y="2048"/>
                      </a:cubicBezTo>
                      <a:cubicBezTo>
                        <a:pt x="1913" y="2048"/>
                        <a:pt x="2048" y="1913"/>
                        <a:pt x="2048" y="1748"/>
                      </a:cubicBezTo>
                      <a:cubicBezTo>
                        <a:pt x="2048" y="1603"/>
                        <a:pt x="1945" y="1482"/>
                        <a:pt x="1808" y="1454"/>
                      </a:cubicBezTo>
                      <a:close/>
                      <a:moveTo>
                        <a:pt x="480" y="1748"/>
                      </a:moveTo>
                      <a:cubicBezTo>
                        <a:pt x="480" y="1847"/>
                        <a:pt x="399" y="1928"/>
                        <a:pt x="300" y="1928"/>
                      </a:cubicBezTo>
                      <a:cubicBezTo>
                        <a:pt x="201" y="1928"/>
                        <a:pt x="120" y="1847"/>
                        <a:pt x="120" y="1748"/>
                      </a:cubicBezTo>
                      <a:cubicBezTo>
                        <a:pt x="120" y="1649"/>
                        <a:pt x="201" y="1568"/>
                        <a:pt x="300" y="1568"/>
                      </a:cubicBezTo>
                      <a:cubicBezTo>
                        <a:pt x="399" y="1568"/>
                        <a:pt x="480" y="1649"/>
                        <a:pt x="480" y="1748"/>
                      </a:cubicBezTo>
                      <a:close/>
                      <a:moveTo>
                        <a:pt x="1204" y="1748"/>
                      </a:moveTo>
                      <a:cubicBezTo>
                        <a:pt x="1204" y="1847"/>
                        <a:pt x="1123" y="1928"/>
                        <a:pt x="1024" y="1928"/>
                      </a:cubicBezTo>
                      <a:cubicBezTo>
                        <a:pt x="925" y="1928"/>
                        <a:pt x="844" y="1847"/>
                        <a:pt x="844" y="1748"/>
                      </a:cubicBezTo>
                      <a:cubicBezTo>
                        <a:pt x="844" y="1649"/>
                        <a:pt x="925" y="1568"/>
                        <a:pt x="1024" y="1568"/>
                      </a:cubicBezTo>
                      <a:cubicBezTo>
                        <a:pt x="1123" y="1568"/>
                        <a:pt x="1204" y="1649"/>
                        <a:pt x="1204" y="1748"/>
                      </a:cubicBezTo>
                      <a:close/>
                      <a:moveTo>
                        <a:pt x="1024" y="968"/>
                      </a:moveTo>
                      <a:cubicBezTo>
                        <a:pt x="792" y="968"/>
                        <a:pt x="604" y="778"/>
                        <a:pt x="604" y="544"/>
                      </a:cubicBezTo>
                      <a:cubicBezTo>
                        <a:pt x="604" y="310"/>
                        <a:pt x="792" y="120"/>
                        <a:pt x="1024" y="120"/>
                      </a:cubicBezTo>
                      <a:cubicBezTo>
                        <a:pt x="1256" y="120"/>
                        <a:pt x="1444" y="310"/>
                        <a:pt x="1444" y="544"/>
                      </a:cubicBezTo>
                      <a:cubicBezTo>
                        <a:pt x="1444" y="778"/>
                        <a:pt x="1256" y="968"/>
                        <a:pt x="1024" y="968"/>
                      </a:cubicBezTo>
                      <a:close/>
                      <a:moveTo>
                        <a:pt x="1748" y="1928"/>
                      </a:moveTo>
                      <a:cubicBezTo>
                        <a:pt x="1649" y="1928"/>
                        <a:pt x="1568" y="1847"/>
                        <a:pt x="1568" y="1748"/>
                      </a:cubicBezTo>
                      <a:cubicBezTo>
                        <a:pt x="1568" y="1649"/>
                        <a:pt x="1649" y="1568"/>
                        <a:pt x="1748" y="1568"/>
                      </a:cubicBezTo>
                      <a:cubicBezTo>
                        <a:pt x="1847" y="1568"/>
                        <a:pt x="1928" y="1649"/>
                        <a:pt x="1928" y="1748"/>
                      </a:cubicBezTo>
                      <a:cubicBezTo>
                        <a:pt x="1928" y="1847"/>
                        <a:pt x="1847" y="1928"/>
                        <a:pt x="1748" y="19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</p:grpSp>
        </p:grpSp>
      </p:grpSp>
      <p:sp>
        <p:nvSpPr>
          <p:cNvPr id="124" name="Cuadro de texto 123"/>
          <p:cNvSpPr txBox="1"/>
          <p:nvPr/>
        </p:nvSpPr>
        <p:spPr>
          <a:xfrm>
            <a:off x="3076554" y="3939822"/>
            <a:ext cx="215463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000" dirty="0">
                <a:solidFill>
                  <a:srgbClr val="FF0000"/>
                </a:solidFill>
              </a:rPr>
              <a:t>Comercio internacional</a:t>
            </a:r>
          </a:p>
          <a:p>
            <a:pPr algn="ctr" rtl="0"/>
            <a:r>
              <a:rPr lang="es-ES" sz="2000" dirty="0">
                <a:solidFill>
                  <a:srgbClr val="FF0000"/>
                </a:solidFill>
              </a:rPr>
              <a:t>Ingresos</a:t>
            </a:r>
          </a:p>
          <a:p>
            <a:pPr algn="ctr" rtl="0"/>
            <a:r>
              <a:rPr lang="es-ES" sz="2000" dirty="0">
                <a:solidFill>
                  <a:srgbClr val="FF0000"/>
                </a:solidFill>
              </a:rPr>
              <a:t>Desempleo</a:t>
            </a:r>
          </a:p>
          <a:p>
            <a:pPr algn="ctr" rtl="0"/>
            <a:r>
              <a:rPr lang="es-ES" sz="2000" dirty="0">
                <a:solidFill>
                  <a:srgbClr val="FF0000"/>
                </a:solidFill>
              </a:rPr>
              <a:t>Nivel de precios</a:t>
            </a:r>
          </a:p>
        </p:txBody>
      </p:sp>
      <p:sp>
        <p:nvSpPr>
          <p:cNvPr id="35" name="Cuadro de texto 34">
            <a:extLst>
              <a:ext uri="{FF2B5EF4-FFF2-40B4-BE49-F238E27FC236}">
                <a16:creationId xmlns:a16="http://schemas.microsoft.com/office/drawing/2014/main" id="{0D497812-EAA0-46B1-8255-6A78E8C11B36}"/>
              </a:ext>
            </a:extLst>
          </p:cNvPr>
          <p:cNvSpPr txBox="1"/>
          <p:nvPr/>
        </p:nvSpPr>
        <p:spPr>
          <a:xfrm>
            <a:off x="2208454" y="163743"/>
            <a:ext cx="73258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+mj-lt"/>
              </a:rPr>
              <a:t>Clasificación de la economía</a:t>
            </a:r>
          </a:p>
          <a:p>
            <a:pPr algn="ctr" rtl="0">
              <a:tabLst>
                <a:tab pos="347663" algn="l"/>
              </a:tabLst>
            </a:pPr>
            <a:endParaRPr lang="es-ES" sz="3200" b="1" dirty="0">
              <a:solidFill>
                <a:srgbClr val="30353F"/>
              </a:solidFill>
              <a:latin typeface="+mj-lt"/>
            </a:endParaRPr>
          </a:p>
          <a:p>
            <a:pPr algn="ctr" rtl="0">
              <a:tabLst>
                <a:tab pos="347663" algn="l"/>
              </a:tabLst>
            </a:pPr>
            <a:endParaRPr lang="es-ES" sz="3200" b="1" dirty="0">
              <a:solidFill>
                <a:srgbClr val="30353F"/>
              </a:solidFill>
              <a:latin typeface="+mj-lt"/>
            </a:endParaRPr>
          </a:p>
        </p:txBody>
      </p:sp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58A8366B-1D42-43D0-87E4-B7BC3F2C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5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45" y="2223856"/>
            <a:ext cx="2330776" cy="30074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946" y="2234984"/>
            <a:ext cx="2339396" cy="2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3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lipse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9460" y="53246"/>
            <a:ext cx="2367224" cy="2367218"/>
          </a:xfrm>
          <a:prstGeom prst="ellipse">
            <a:avLst/>
          </a:prstGeom>
          <a:solidFill>
            <a:srgbClr val="66718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3" name="Forma libre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104" name="Cuadro de texto 103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28B554-C211-4B28-93B1-C6D82314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24373" y="759801"/>
            <a:ext cx="2037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Problemas económicos</a:t>
            </a:r>
          </a:p>
        </p:txBody>
      </p:sp>
      <p:sp>
        <p:nvSpPr>
          <p:cNvPr id="47" name="Elips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061" y="2304187"/>
            <a:ext cx="1986716" cy="1924554"/>
          </a:xfrm>
          <a:prstGeom prst="ellipse">
            <a:avLst/>
          </a:prstGeom>
          <a:solidFill>
            <a:srgbClr val="30353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8" name="Elipse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8829" y="3721994"/>
            <a:ext cx="2367224" cy="2367218"/>
          </a:xfrm>
          <a:prstGeom prst="ellipse">
            <a:avLst/>
          </a:prstGeom>
          <a:solidFill>
            <a:srgbClr val="66718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077669" y="4567994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Escasez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1737" y="2897879"/>
            <a:ext cx="18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necesidades</a:t>
            </a:r>
          </a:p>
        </p:txBody>
      </p:sp>
      <p:sp>
        <p:nvSpPr>
          <p:cNvPr id="52" name="Elips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5338" y="2304187"/>
            <a:ext cx="1986716" cy="1924554"/>
          </a:xfrm>
          <a:prstGeom prst="ellipse">
            <a:avLst/>
          </a:prstGeom>
          <a:solidFill>
            <a:srgbClr val="30353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646912" y="2897879"/>
            <a:ext cx="152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bienes</a:t>
            </a:r>
          </a:p>
        </p:txBody>
      </p:sp>
      <p:cxnSp>
        <p:nvCxnSpPr>
          <p:cNvPr id="11" name="Conector recto de flecha 10"/>
          <p:cNvCxnSpPr>
            <a:stCxn id="75" idx="4"/>
          </p:cNvCxnSpPr>
          <p:nvPr/>
        </p:nvCxnSpPr>
        <p:spPr>
          <a:xfrm>
            <a:off x="5643072" y="2420464"/>
            <a:ext cx="0" cy="1301530"/>
          </a:xfrm>
          <a:prstGeom prst="straightConnector1">
            <a:avLst/>
          </a:prstGeom>
          <a:ln>
            <a:solidFill>
              <a:srgbClr val="3035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47" idx="6"/>
            <a:endCxn id="52" idx="2"/>
          </p:cNvCxnSpPr>
          <p:nvPr/>
        </p:nvCxnSpPr>
        <p:spPr>
          <a:xfrm>
            <a:off x="2324777" y="3266464"/>
            <a:ext cx="7090561" cy="0"/>
          </a:xfrm>
          <a:prstGeom prst="straightConnector1">
            <a:avLst/>
          </a:prstGeom>
          <a:ln>
            <a:solidFill>
              <a:srgbClr val="3035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82206" y="4720937"/>
            <a:ext cx="12984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ILIMITADAS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9759483" y="4720937"/>
            <a:ext cx="12984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LIMITADAS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865787" y="6354889"/>
            <a:ext cx="35545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TODA ELECCION TIENE SU COSTO</a:t>
            </a:r>
          </a:p>
        </p:txBody>
      </p:sp>
      <p:cxnSp>
        <p:nvCxnSpPr>
          <p:cNvPr id="20" name="Conector recto de flecha 19"/>
          <p:cNvCxnSpPr>
            <a:stCxn id="47" idx="4"/>
            <a:endCxn id="17" idx="0"/>
          </p:cNvCxnSpPr>
          <p:nvPr/>
        </p:nvCxnSpPr>
        <p:spPr>
          <a:xfrm>
            <a:off x="1331419" y="4228741"/>
            <a:ext cx="0" cy="49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/>
          <p:nvPr/>
        </p:nvCxnSpPr>
        <p:spPr>
          <a:xfrm>
            <a:off x="10408696" y="4258222"/>
            <a:ext cx="0" cy="49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17" idx="2"/>
          </p:cNvCxnSpPr>
          <p:nvPr/>
        </p:nvCxnSpPr>
        <p:spPr>
          <a:xfrm rot="16200000" flipH="1">
            <a:off x="2831346" y="3590342"/>
            <a:ext cx="293100" cy="32929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76" idx="2"/>
          </p:cNvCxnSpPr>
          <p:nvPr/>
        </p:nvCxnSpPr>
        <p:spPr>
          <a:xfrm rot="5400000">
            <a:off x="8488483" y="3463156"/>
            <a:ext cx="293100" cy="3547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643072" y="6089212"/>
            <a:ext cx="0" cy="265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5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CC2D9-FA34-4328-986B-93EEFB49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104"/>
            <a:ext cx="4848225" cy="6005596"/>
          </a:xfrm>
        </p:spPr>
        <p:txBody>
          <a:bodyPr>
            <a:normAutofit/>
          </a:bodyPr>
          <a:lstStyle/>
          <a:p>
            <a:r>
              <a:rPr lang="es-MX" sz="3600" dirty="0"/>
              <a:t>ACTIVIDAD: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Considerando la clasificación de Abraham Maslow, establece ejemplos para cada una de las categorías que muestra la pirámide.</a:t>
            </a:r>
            <a:endParaRPr lang="es-CL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5B9D47-BF3C-46CE-BEB7-A0EF17442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57" t="11250" r="9922" b="2778"/>
          <a:stretch/>
        </p:blipFill>
        <p:spPr>
          <a:xfrm>
            <a:off x="6265946" y="495300"/>
            <a:ext cx="5172075" cy="58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44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839_TF88930311.potx" id="{247ED23D-6F8F-44C6-B980-641AD6F9D251}" vid="{A782536F-660C-42CF-A7A1-17529C3139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orientada a datos, de 24Slides</Template>
  <TotalTime>0</TotalTime>
  <Words>330</Words>
  <Application>Microsoft Office PowerPoint</Application>
  <PresentationFormat>Panorámica</PresentationFormat>
  <Paragraphs>64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Segoe UI Light</vt:lpstr>
      <vt:lpstr>Tema de la oficina</vt:lpstr>
      <vt:lpstr>Diapositiva 1</vt:lpstr>
      <vt:lpstr>Diapositiva 10</vt:lpstr>
      <vt:lpstr>Diapositiva 2</vt:lpstr>
      <vt:lpstr>Diapositiva 7</vt:lpstr>
      <vt:lpstr>Diapositiva 6</vt:lpstr>
      <vt:lpstr>Diapositiva 5</vt:lpstr>
      <vt:lpstr>Diapositiva 9</vt:lpstr>
      <vt:lpstr>ACTIVIDAD:  Considerando la clasificación de Abraham Maslow, establece ejemplos para cada una de las categorías que muestra la pirámide.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2020-05-14T13:33:40Z</dcterms:created>
  <dcterms:modified xsi:type="dcterms:W3CDTF">2021-03-01T13:57:01Z</dcterms:modified>
</cp:coreProperties>
</file>