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58" r:id="rId6"/>
    <p:sldId id="259" r:id="rId7"/>
    <p:sldId id="260" r:id="rId8"/>
    <p:sldId id="261"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7A3F74-77F9-4C9D-9EBF-0D24F8329F5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1482BD7E-C0BD-47AD-9BCD-FA2BE5BC4C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761B4FF-9E5A-43D2-A643-17DC18033EE3}"/>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7828242B-18DA-45A4-81F1-0E490254A38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FE88D48-5D34-4C8A-B3A5-647AFAF8F7BC}"/>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159176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C6B32-031C-47FD-9039-8EACD1949BC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C07B9B7-C5C5-47AB-ABD5-6C5E84C655A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20AF5D1-0977-4CBD-88DE-19641A0199F8}"/>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503A069A-D61C-4AF5-A8F0-61E7EB62A42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DAE3009-23AD-4DD5-8CFE-D2B7167AD296}"/>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140280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10F57F2-60D5-473E-831B-4DF0FB91AC6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FE81514-1931-4C77-A81A-E5C59E60CC5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A6ED658-027D-4A42-A379-81F00F567CB3}"/>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B3D6618A-D077-47AB-A7AF-9BDCEE99F6E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03F3141-5FF9-43D8-856D-4DBA6404BC6D}"/>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413969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554C4-6CD7-4EC1-B68F-9D033881B35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0D8A36F-1A35-4E9E-886A-63AF0E4814B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70BC279-5386-4A12-9CA7-0F869559105A}"/>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7F24F23C-D6F7-44C0-917E-8335A889C21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7BE5084-28DE-4BF8-8F02-5DADF518C27E}"/>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2580600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E75D3E-3513-4369-A9E8-BAB44589284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0EFD381-F6CA-458B-912E-670EFA44AB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7E70C5F-7AD8-4486-94B1-CFE9919373FD}"/>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AC624AC0-F866-4012-9C67-7CE01B29087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DAAEF06-6D18-4873-96D9-E7791F7C6D79}"/>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257071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884E11-B81A-41DE-8D68-6F596B56E47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F5EF625-8451-419D-93BD-5CC9A73BCE1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77F94875-5995-4B38-9F4A-E8AC0EDAC91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51F4729D-69EC-4564-B5CA-6E062C413B7C}"/>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6" name="Marcador de pie de página 5">
            <a:extLst>
              <a:ext uri="{FF2B5EF4-FFF2-40B4-BE49-F238E27FC236}">
                <a16:creationId xmlns:a16="http://schemas.microsoft.com/office/drawing/2014/main" id="{A486AAB1-3758-47E2-ABB7-1DABBE332A0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E99AE0D-F06A-46AA-B801-C5C940EDA04C}"/>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1011830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920E2-D0B5-44E6-A2BD-E5E1E3FA367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11C594D-4F7F-47DF-96B6-DEFABEDB4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F864417-CBF0-40A6-AD2E-FCA538E6692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CDC74D7-CDAD-4D00-A0ED-7D4A491128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0B2C8FB-431B-4704-AE29-A8888389C7A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D1174010-E0FC-4ECB-B4E7-2966F3500530}"/>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8" name="Marcador de pie de página 7">
            <a:extLst>
              <a:ext uri="{FF2B5EF4-FFF2-40B4-BE49-F238E27FC236}">
                <a16:creationId xmlns:a16="http://schemas.microsoft.com/office/drawing/2014/main" id="{F5890CEC-6881-4681-AB4F-DE55F6BBF17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16B31A32-3F37-4691-8B5E-FB86417E641B}"/>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210993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910DF-3795-47D4-9745-B51D5F55A3E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4B8A9E30-36B6-4E33-B2E9-FF5F0D9B8E85}"/>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4" name="Marcador de pie de página 3">
            <a:extLst>
              <a:ext uri="{FF2B5EF4-FFF2-40B4-BE49-F238E27FC236}">
                <a16:creationId xmlns:a16="http://schemas.microsoft.com/office/drawing/2014/main" id="{90A3DDAD-F7CF-43D8-9FBB-523BEF030ABA}"/>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DFBC65F-F65A-4AF3-A8F8-EF2C47CEBA5F}"/>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341502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07F3A26-A7BC-4A1A-BB58-7AA90091D671}"/>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3" name="Marcador de pie de página 2">
            <a:extLst>
              <a:ext uri="{FF2B5EF4-FFF2-40B4-BE49-F238E27FC236}">
                <a16:creationId xmlns:a16="http://schemas.microsoft.com/office/drawing/2014/main" id="{DBEE9CC7-CF1F-48BA-B5E7-EA080E9AEE0D}"/>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0378168D-7AE3-446D-8642-0E4CA2C63D9C}"/>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80193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724F0-1029-4C62-9785-188DACEF39C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417B84D-1F86-4138-91B8-AE145EA47F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8B729FB1-B799-45DC-842B-60ADAFEB01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801BCFC-2917-41C6-A75B-C85780043781}"/>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6" name="Marcador de pie de página 5">
            <a:extLst>
              <a:ext uri="{FF2B5EF4-FFF2-40B4-BE49-F238E27FC236}">
                <a16:creationId xmlns:a16="http://schemas.microsoft.com/office/drawing/2014/main" id="{493F868F-3BFD-410F-9A45-DA566B11487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C643DA9-4E90-472B-953E-E24F356AE8C9}"/>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298021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23BD04-692C-4FAC-A10E-CF103AE70FB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DD77186-6DA3-4EDA-86E6-E138BBE4B9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1C6468C-722F-4B42-8FB0-EFBACF2EE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550729D-C99B-4816-961F-DF2848A16C1A}"/>
              </a:ext>
            </a:extLst>
          </p:cNvPr>
          <p:cNvSpPr>
            <a:spLocks noGrp="1"/>
          </p:cNvSpPr>
          <p:nvPr>
            <p:ph type="dt" sz="half" idx="10"/>
          </p:nvPr>
        </p:nvSpPr>
        <p:spPr/>
        <p:txBody>
          <a:bodyPr/>
          <a:lstStyle/>
          <a:p>
            <a:fld id="{6FD01ADE-2A4E-43D4-8886-3353D02E28A9}" type="datetimeFigureOut">
              <a:rPr lang="es-CL" smtClean="0"/>
              <a:t>05-08-2021</a:t>
            </a:fld>
            <a:endParaRPr lang="es-CL"/>
          </a:p>
        </p:txBody>
      </p:sp>
      <p:sp>
        <p:nvSpPr>
          <p:cNvPr id="6" name="Marcador de pie de página 5">
            <a:extLst>
              <a:ext uri="{FF2B5EF4-FFF2-40B4-BE49-F238E27FC236}">
                <a16:creationId xmlns:a16="http://schemas.microsoft.com/office/drawing/2014/main" id="{1BA31B2A-5AE2-4E8E-9A91-61EF038642E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989B009-5BAB-4590-9E1B-03E3DA581C2E}"/>
              </a:ext>
            </a:extLst>
          </p:cNvPr>
          <p:cNvSpPr>
            <a:spLocks noGrp="1"/>
          </p:cNvSpPr>
          <p:nvPr>
            <p:ph type="sldNum" sz="quarter" idx="12"/>
          </p:nvPr>
        </p:nvSpPr>
        <p:spPr/>
        <p:txBody>
          <a:bodyPr/>
          <a:lstStyle/>
          <a:p>
            <a:fld id="{F7E59BBD-CE79-4A80-A500-CA0C53DF0E6D}" type="slidenum">
              <a:rPr lang="es-CL" smtClean="0"/>
              <a:t>‹Nº›</a:t>
            </a:fld>
            <a:endParaRPr lang="es-CL"/>
          </a:p>
        </p:txBody>
      </p:sp>
    </p:spTree>
    <p:extLst>
      <p:ext uri="{BB962C8B-B14F-4D97-AF65-F5344CB8AC3E}">
        <p14:creationId xmlns:p14="http://schemas.microsoft.com/office/powerpoint/2010/main" val="212362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80A80BE-34CB-4338-8FBF-E898C6F82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6B44205-AED6-4131-B406-DA8038FAAC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46A5E14-E447-40FE-B9F6-8596C74D27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01ADE-2A4E-43D4-8886-3353D02E28A9}" type="datetimeFigureOut">
              <a:rPr lang="es-CL" smtClean="0"/>
              <a:t>05-08-2021</a:t>
            </a:fld>
            <a:endParaRPr lang="es-CL"/>
          </a:p>
        </p:txBody>
      </p:sp>
      <p:sp>
        <p:nvSpPr>
          <p:cNvPr id="5" name="Marcador de pie de página 4">
            <a:extLst>
              <a:ext uri="{FF2B5EF4-FFF2-40B4-BE49-F238E27FC236}">
                <a16:creationId xmlns:a16="http://schemas.microsoft.com/office/drawing/2014/main" id="{BE07E8B4-98D2-456E-B09C-7F80205385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95663D14-4422-43BE-8FD1-474DF1A638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59BBD-CE79-4A80-A500-CA0C53DF0E6D}" type="slidenum">
              <a:rPr lang="es-CL" smtClean="0"/>
              <a:t>‹Nº›</a:t>
            </a:fld>
            <a:endParaRPr lang="es-CL"/>
          </a:p>
        </p:txBody>
      </p:sp>
    </p:spTree>
    <p:extLst>
      <p:ext uri="{BB962C8B-B14F-4D97-AF65-F5344CB8AC3E}">
        <p14:creationId xmlns:p14="http://schemas.microsoft.com/office/powerpoint/2010/main" val="1056321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E70CD7-3C44-4A5B-97BC-65E4C2078626}"/>
              </a:ext>
            </a:extLst>
          </p:cNvPr>
          <p:cNvSpPr>
            <a:spLocks noGrp="1"/>
          </p:cNvSpPr>
          <p:nvPr>
            <p:ph type="ctrTitle"/>
          </p:nvPr>
        </p:nvSpPr>
        <p:spPr>
          <a:xfrm>
            <a:off x="1736034" y="1122363"/>
            <a:ext cx="8931965" cy="1236524"/>
          </a:xfrm>
        </p:spPr>
        <p:txBody>
          <a:bodyPr>
            <a:normAutofit/>
          </a:bodyPr>
          <a:lstStyle/>
          <a:p>
            <a:r>
              <a:rPr lang="es-ES" sz="3200" b="1" dirty="0">
                <a:solidFill>
                  <a:srgbClr val="002060"/>
                </a:solidFill>
              </a:rPr>
              <a:t>¿Cómo defendemos nuestros derechos?</a:t>
            </a:r>
            <a:endParaRPr lang="es-CL" sz="3200" b="1" dirty="0">
              <a:solidFill>
                <a:srgbClr val="002060"/>
              </a:solidFill>
            </a:endParaRPr>
          </a:p>
        </p:txBody>
      </p:sp>
      <p:sp>
        <p:nvSpPr>
          <p:cNvPr id="3" name="Subtítulo 2">
            <a:extLst>
              <a:ext uri="{FF2B5EF4-FFF2-40B4-BE49-F238E27FC236}">
                <a16:creationId xmlns:a16="http://schemas.microsoft.com/office/drawing/2014/main" id="{46BA5C3D-9763-47E9-A344-A6A9F5E32AEF}"/>
              </a:ext>
            </a:extLst>
          </p:cNvPr>
          <p:cNvSpPr>
            <a:spLocks noGrp="1"/>
          </p:cNvSpPr>
          <p:nvPr>
            <p:ph type="subTitle" idx="1"/>
          </p:nvPr>
        </p:nvSpPr>
        <p:spPr>
          <a:xfrm>
            <a:off x="7288696" y="4198386"/>
            <a:ext cx="4094920" cy="996466"/>
          </a:xfrm>
        </p:spPr>
        <p:txBody>
          <a:bodyPr>
            <a:noAutofit/>
          </a:bodyPr>
          <a:lstStyle/>
          <a:p>
            <a:r>
              <a:rPr lang="es-ES" sz="2000" dirty="0"/>
              <a:t>Historia y Geografía 6°Año Básicos</a:t>
            </a:r>
          </a:p>
          <a:p>
            <a:r>
              <a:rPr lang="es-ES" sz="2000" dirty="0" err="1"/>
              <a:t>Prof</a:t>
            </a:r>
            <a:r>
              <a:rPr lang="es-ES" sz="2000" dirty="0"/>
              <a:t>:  Sonia </a:t>
            </a:r>
            <a:r>
              <a:rPr lang="es-ES" sz="2000" dirty="0" err="1"/>
              <a:t>Garcia</a:t>
            </a:r>
            <a:r>
              <a:rPr lang="es-ES" sz="2000" dirty="0"/>
              <a:t>- Etna Vivar N.</a:t>
            </a:r>
            <a:endParaRPr lang="es-CL" sz="2000" dirty="0"/>
          </a:p>
        </p:txBody>
      </p:sp>
      <p:pic>
        <p:nvPicPr>
          <p:cNvPr id="1026" name="Picture 2" descr="Untitled">
            <a:extLst>
              <a:ext uri="{FF2B5EF4-FFF2-40B4-BE49-F238E27FC236}">
                <a16:creationId xmlns:a16="http://schemas.microsoft.com/office/drawing/2014/main" id="{95292FE1-30BC-4852-821B-52A1E9E91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149" y="2778125"/>
            <a:ext cx="3321949" cy="23093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ndemia dispara trabajo infantil: Organismos internacionales">
            <a:extLst>
              <a:ext uri="{FF2B5EF4-FFF2-40B4-BE49-F238E27FC236}">
                <a16:creationId xmlns:a16="http://schemas.microsoft.com/office/drawing/2014/main" id="{999BA6E0-0576-4E5B-81C7-89E8E14BA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6746" y="3429000"/>
            <a:ext cx="3321950" cy="257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27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63C0DF2-0683-4958-8D0A-0A6C80728693}"/>
              </a:ext>
            </a:extLst>
          </p:cNvPr>
          <p:cNvSpPr txBox="1"/>
          <p:nvPr/>
        </p:nvSpPr>
        <p:spPr>
          <a:xfrm>
            <a:off x="1484242" y="609600"/>
            <a:ext cx="8878957" cy="646331"/>
          </a:xfrm>
          <a:prstGeom prst="rect">
            <a:avLst/>
          </a:prstGeom>
          <a:noFill/>
        </p:spPr>
        <p:txBody>
          <a:bodyPr wrap="square" rtlCol="0">
            <a:spAutoFit/>
          </a:bodyPr>
          <a:lstStyle/>
          <a:p>
            <a:r>
              <a:rPr lang="es-ES" b="1" dirty="0">
                <a:solidFill>
                  <a:srgbClr val="C00000"/>
                </a:solidFill>
              </a:rPr>
              <a:t>0.A19:          </a:t>
            </a:r>
            <a:r>
              <a:rPr lang="es-ES" dirty="0"/>
              <a:t>PROPONER Y FUNDAMENTAR DISTINTAS FORMAS EN QUE LA SOCIEDAD PUEDE PROTEGER A LAS PERSONAS DE SITUACIONES EN LAS QUE NO SE RESPETAN SUS DERECHOS.</a:t>
            </a:r>
            <a:endParaRPr lang="es-CL" dirty="0"/>
          </a:p>
        </p:txBody>
      </p:sp>
      <p:sp>
        <p:nvSpPr>
          <p:cNvPr id="5" name="Rectángulo 4">
            <a:extLst>
              <a:ext uri="{FF2B5EF4-FFF2-40B4-BE49-F238E27FC236}">
                <a16:creationId xmlns:a16="http://schemas.microsoft.com/office/drawing/2014/main" id="{731CDEB5-878F-4852-8174-C8C19DCDCB71}"/>
              </a:ext>
            </a:extLst>
          </p:cNvPr>
          <p:cNvSpPr/>
          <p:nvPr/>
        </p:nvSpPr>
        <p:spPr>
          <a:xfrm>
            <a:off x="2981739" y="1388453"/>
            <a:ext cx="5565913" cy="4770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¿Cómo defendemos nuestros derechos?</a:t>
            </a:r>
            <a:endParaRPr lang="es-CL" sz="2400" b="1" dirty="0"/>
          </a:p>
        </p:txBody>
      </p:sp>
      <p:pic>
        <p:nvPicPr>
          <p:cNvPr id="7" name="Imagen 6">
            <a:extLst>
              <a:ext uri="{FF2B5EF4-FFF2-40B4-BE49-F238E27FC236}">
                <a16:creationId xmlns:a16="http://schemas.microsoft.com/office/drawing/2014/main" id="{8A24D6F9-F816-41D2-BE96-18ED59E52AD5}"/>
              </a:ext>
            </a:extLst>
          </p:cNvPr>
          <p:cNvPicPr>
            <a:picLocks noChangeAspect="1"/>
          </p:cNvPicPr>
          <p:nvPr/>
        </p:nvPicPr>
        <p:blipFill>
          <a:blip r:embed="rId2"/>
          <a:stretch>
            <a:fillRect/>
          </a:stretch>
        </p:blipFill>
        <p:spPr>
          <a:xfrm>
            <a:off x="776899" y="1915514"/>
            <a:ext cx="11168287" cy="4579375"/>
          </a:xfrm>
          <a:prstGeom prst="rect">
            <a:avLst/>
          </a:prstGeom>
        </p:spPr>
      </p:pic>
      <p:sp>
        <p:nvSpPr>
          <p:cNvPr id="8" name="Rectángulo 7">
            <a:extLst>
              <a:ext uri="{FF2B5EF4-FFF2-40B4-BE49-F238E27FC236}">
                <a16:creationId xmlns:a16="http://schemas.microsoft.com/office/drawing/2014/main" id="{69EACB57-1456-4568-ACDB-3924B282B1BC}"/>
              </a:ext>
            </a:extLst>
          </p:cNvPr>
          <p:cNvSpPr/>
          <p:nvPr/>
        </p:nvSpPr>
        <p:spPr>
          <a:xfrm>
            <a:off x="11078817" y="1915514"/>
            <a:ext cx="866369" cy="31085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119041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20FF6E4-8961-43BE-90DB-224C17FB4AE1}"/>
              </a:ext>
            </a:extLst>
          </p:cNvPr>
          <p:cNvSpPr txBox="1"/>
          <p:nvPr/>
        </p:nvSpPr>
        <p:spPr>
          <a:xfrm rot="10800000" flipH="1" flipV="1">
            <a:off x="861391" y="509755"/>
            <a:ext cx="9727096" cy="461665"/>
          </a:xfrm>
          <a:prstGeom prst="rect">
            <a:avLst/>
          </a:prstGeom>
          <a:noFill/>
        </p:spPr>
        <p:txBody>
          <a:bodyPr wrap="square" rtlCol="0">
            <a:spAutoFit/>
          </a:bodyPr>
          <a:lstStyle/>
          <a:p>
            <a:r>
              <a:rPr lang="es-ES" b="1" dirty="0">
                <a:solidFill>
                  <a:srgbClr val="002060"/>
                </a:solidFill>
              </a:rPr>
              <a:t>¿</a:t>
            </a:r>
            <a:r>
              <a:rPr lang="es-ES" sz="2400" b="1" dirty="0">
                <a:solidFill>
                  <a:srgbClr val="002060"/>
                </a:solidFill>
              </a:rPr>
              <a:t>Cuáles son las organizaciones sociales que defienden nuestros derechos?</a:t>
            </a:r>
            <a:endParaRPr lang="es-CL" sz="2400" b="1" dirty="0">
              <a:solidFill>
                <a:srgbClr val="002060"/>
              </a:solidFill>
            </a:endParaRPr>
          </a:p>
        </p:txBody>
      </p:sp>
      <p:sp>
        <p:nvSpPr>
          <p:cNvPr id="5" name="CuadroTexto 4">
            <a:extLst>
              <a:ext uri="{FF2B5EF4-FFF2-40B4-BE49-F238E27FC236}">
                <a16:creationId xmlns:a16="http://schemas.microsoft.com/office/drawing/2014/main" id="{5A8B06E5-04F0-4AAA-997B-7ABD08F5BC98}"/>
              </a:ext>
            </a:extLst>
          </p:cNvPr>
          <p:cNvSpPr txBox="1"/>
          <p:nvPr/>
        </p:nvSpPr>
        <p:spPr>
          <a:xfrm flipH="1">
            <a:off x="1139684" y="1391478"/>
            <a:ext cx="9727094" cy="2246769"/>
          </a:xfrm>
          <a:prstGeom prst="rect">
            <a:avLst/>
          </a:prstGeom>
          <a:noFill/>
        </p:spPr>
        <p:txBody>
          <a:bodyPr wrap="square" rtlCol="0">
            <a:spAutoFit/>
          </a:bodyPr>
          <a:lstStyle/>
          <a:p>
            <a:pPr algn="just" fontAlgn="base"/>
            <a:r>
              <a:rPr lang="es-ES" sz="2000" b="1" dirty="0"/>
              <a:t>INDH</a:t>
            </a:r>
            <a:r>
              <a:rPr lang="es-ES" sz="2000" dirty="0"/>
              <a:t>:  (El Instituto Nacional de Derechos Humanos) </a:t>
            </a:r>
            <a:r>
              <a:rPr lang="es-ES" sz="2000" b="0" i="0" dirty="0">
                <a:effectLst/>
              </a:rPr>
              <a:t>es una corporación autónoma de derecho público creada por la Ley </a:t>
            </a:r>
            <a:r>
              <a:rPr lang="es-ES" sz="2000" b="0" i="0" dirty="0" err="1">
                <a:effectLst/>
              </a:rPr>
              <a:t>N°</a:t>
            </a:r>
            <a:r>
              <a:rPr lang="es-ES" sz="2000" b="0" i="0" dirty="0">
                <a:effectLst/>
              </a:rPr>
              <a:t> 20.405 destinada a promover y proteger los derechos humanos de todos las personas que habitan en Chile. A diferencia de otras instituciones públicas, el INDH no está bajo la autoridad del Poder Ejecutivo (Presidente/a de la República), Legislativo (Congreso Nacional) o Judicial (Tribunales de Justicia), y aunque se financia con fondos públicos, es autónomo e independiente.</a:t>
            </a:r>
          </a:p>
          <a:p>
            <a:endParaRPr lang="es-CL" sz="2000" dirty="0"/>
          </a:p>
        </p:txBody>
      </p:sp>
      <p:sp>
        <p:nvSpPr>
          <p:cNvPr id="2" name="CuadroTexto 1">
            <a:extLst>
              <a:ext uri="{FF2B5EF4-FFF2-40B4-BE49-F238E27FC236}">
                <a16:creationId xmlns:a16="http://schemas.microsoft.com/office/drawing/2014/main" id="{CD44CAD6-6FC2-4CC7-B93F-1D0F6F015C39}"/>
              </a:ext>
            </a:extLst>
          </p:cNvPr>
          <p:cNvSpPr txBox="1"/>
          <p:nvPr/>
        </p:nvSpPr>
        <p:spPr>
          <a:xfrm>
            <a:off x="1139683" y="3737113"/>
            <a:ext cx="10177673" cy="3477875"/>
          </a:xfrm>
          <a:prstGeom prst="rect">
            <a:avLst/>
          </a:prstGeom>
          <a:noFill/>
        </p:spPr>
        <p:txBody>
          <a:bodyPr wrap="square" rtlCol="0">
            <a:spAutoFit/>
          </a:bodyPr>
          <a:lstStyle/>
          <a:p>
            <a:r>
              <a:rPr lang="es-ES" sz="2000" b="1" dirty="0"/>
              <a:t>Averigua la función que cumplen las siguientes instituciones y organismos</a:t>
            </a:r>
            <a:r>
              <a:rPr lang="es-ES" sz="2000" dirty="0"/>
              <a:t>:</a:t>
            </a:r>
          </a:p>
          <a:p>
            <a:r>
              <a:rPr lang="es-ES" sz="2000" dirty="0"/>
              <a:t>-Organización de Defensa popular (ODEP)                           -JUNAEB</a:t>
            </a:r>
          </a:p>
          <a:p>
            <a:r>
              <a:rPr lang="es-ES" sz="2000" dirty="0"/>
              <a:t>-SENAME                                                                                     - JUNJI</a:t>
            </a:r>
          </a:p>
          <a:p>
            <a:r>
              <a:rPr lang="es-ES" sz="2000" dirty="0"/>
              <a:t>-SENAMA                                                                                     - UNESCO</a:t>
            </a:r>
          </a:p>
          <a:p>
            <a:r>
              <a:rPr lang="es-ES" sz="2000" dirty="0"/>
              <a:t>-OPD                                                                                              - UNICEF</a:t>
            </a:r>
          </a:p>
          <a:p>
            <a:r>
              <a:rPr lang="es-ES" sz="2000" dirty="0"/>
              <a:t>-Subsecretaria de la niñez</a:t>
            </a:r>
          </a:p>
          <a:p>
            <a:r>
              <a:rPr lang="es-ES" sz="2000" dirty="0"/>
              <a:t>-Oficinas municipales de niñez/infancia/ juventud</a:t>
            </a:r>
          </a:p>
          <a:p>
            <a:endParaRPr lang="es-ES" sz="2000" dirty="0"/>
          </a:p>
          <a:p>
            <a:endParaRPr lang="es-ES" sz="2000" dirty="0"/>
          </a:p>
          <a:p>
            <a:endParaRPr lang="es-ES" sz="2000" dirty="0"/>
          </a:p>
          <a:p>
            <a:endParaRPr lang="es-CL" sz="2000" dirty="0"/>
          </a:p>
        </p:txBody>
      </p:sp>
    </p:spTree>
    <p:extLst>
      <p:ext uri="{BB962C8B-B14F-4D97-AF65-F5344CB8AC3E}">
        <p14:creationId xmlns:p14="http://schemas.microsoft.com/office/powerpoint/2010/main" val="2697907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redondeadas 4">
            <a:extLst>
              <a:ext uri="{FF2B5EF4-FFF2-40B4-BE49-F238E27FC236}">
                <a16:creationId xmlns:a16="http://schemas.microsoft.com/office/drawing/2014/main" id="{252CA489-F55D-44B6-8778-2B756D42F373}"/>
              </a:ext>
            </a:extLst>
          </p:cNvPr>
          <p:cNvSpPr/>
          <p:nvPr/>
        </p:nvSpPr>
        <p:spPr>
          <a:xfrm rot="10800000" flipH="1" flipV="1">
            <a:off x="1073425" y="978788"/>
            <a:ext cx="4426226" cy="2438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solidFill>
                  <a:schemeClr val="tx1"/>
                </a:solidFill>
              </a:rPr>
              <a:t>Ernesto fue de compras con su hijo de dos años. Cuando salieron de la tienda, la alarma se activó y los guardias procedieron a detenerlo y agredirlo, cuando en realidad su hijo sacó por accidente un juguete del mostrador.</a:t>
            </a:r>
            <a:endParaRPr lang="es-CL" sz="2000" dirty="0">
              <a:solidFill>
                <a:schemeClr val="tx1"/>
              </a:solidFill>
            </a:endParaRPr>
          </a:p>
        </p:txBody>
      </p:sp>
      <p:sp>
        <p:nvSpPr>
          <p:cNvPr id="6" name="Rectángulo: esquinas redondeadas 5">
            <a:extLst>
              <a:ext uri="{FF2B5EF4-FFF2-40B4-BE49-F238E27FC236}">
                <a16:creationId xmlns:a16="http://schemas.microsoft.com/office/drawing/2014/main" id="{0E2D625B-E29F-4F00-B2FD-6C0F04E86000}"/>
              </a:ext>
            </a:extLst>
          </p:cNvPr>
          <p:cNvSpPr/>
          <p:nvPr/>
        </p:nvSpPr>
        <p:spPr>
          <a:xfrm rot="10800000" flipH="1" flipV="1">
            <a:off x="6195392" y="978787"/>
            <a:ext cx="4890051" cy="243840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solidFill>
                  <a:schemeClr val="tx1"/>
                </a:solidFill>
              </a:rPr>
              <a:t>Camila es una joven que padece de leucemia. Su única opción para proteger su vida es un trasplante de médula, sin embargo, este se le ha negado tres veces en un hospital.</a:t>
            </a:r>
            <a:endParaRPr lang="es-CL" sz="2000" dirty="0">
              <a:solidFill>
                <a:schemeClr val="tx1"/>
              </a:solidFill>
            </a:endParaRPr>
          </a:p>
        </p:txBody>
      </p:sp>
      <p:sp>
        <p:nvSpPr>
          <p:cNvPr id="7" name="Rectángulo: esquinas redondeadas 6">
            <a:extLst>
              <a:ext uri="{FF2B5EF4-FFF2-40B4-BE49-F238E27FC236}">
                <a16:creationId xmlns:a16="http://schemas.microsoft.com/office/drawing/2014/main" id="{86BEB32A-C8D9-458D-B0BD-493DC9C217E9}"/>
              </a:ext>
            </a:extLst>
          </p:cNvPr>
          <p:cNvSpPr/>
          <p:nvPr/>
        </p:nvSpPr>
        <p:spPr>
          <a:xfrm rot="10800000" flipH="1" flipV="1">
            <a:off x="3551582" y="3544956"/>
            <a:ext cx="5088836" cy="22197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solidFill>
                  <a:schemeClr val="tx1"/>
                </a:solidFill>
              </a:rPr>
              <a:t>Hace dos meses, un criadero de animales se instalo cerca de una villa residencial. Los vecinos se quejan de los malos olores y constantes ruidos producidos por la maquinaria y los malos tratos a los animales.</a:t>
            </a:r>
            <a:endParaRPr lang="es-CL" sz="2000" dirty="0">
              <a:solidFill>
                <a:schemeClr val="tx1"/>
              </a:solidFill>
            </a:endParaRPr>
          </a:p>
        </p:txBody>
      </p:sp>
      <p:sp>
        <p:nvSpPr>
          <p:cNvPr id="8" name="CuadroTexto 7">
            <a:extLst>
              <a:ext uri="{FF2B5EF4-FFF2-40B4-BE49-F238E27FC236}">
                <a16:creationId xmlns:a16="http://schemas.microsoft.com/office/drawing/2014/main" id="{8912DD7F-574F-444D-82BC-FFEB3365D375}"/>
              </a:ext>
            </a:extLst>
          </p:cNvPr>
          <p:cNvSpPr txBox="1"/>
          <p:nvPr/>
        </p:nvSpPr>
        <p:spPr>
          <a:xfrm>
            <a:off x="1073425" y="389355"/>
            <a:ext cx="6308035" cy="461665"/>
          </a:xfrm>
          <a:prstGeom prst="rect">
            <a:avLst/>
          </a:prstGeom>
          <a:noFill/>
        </p:spPr>
        <p:txBody>
          <a:bodyPr wrap="square" rtlCol="0">
            <a:spAutoFit/>
          </a:bodyPr>
          <a:lstStyle/>
          <a:p>
            <a:r>
              <a:rPr lang="es-ES" sz="2400" b="1" dirty="0"/>
              <a:t>Actividad </a:t>
            </a:r>
            <a:r>
              <a:rPr lang="es-ES" b="1" dirty="0"/>
              <a:t>  : </a:t>
            </a:r>
            <a:r>
              <a:rPr lang="es-ES" sz="2400" b="1" dirty="0"/>
              <a:t>¡Ahora aplica tus conocimientos¡</a:t>
            </a:r>
            <a:endParaRPr lang="es-CL" sz="2400" b="1" dirty="0"/>
          </a:p>
        </p:txBody>
      </p:sp>
      <p:sp>
        <p:nvSpPr>
          <p:cNvPr id="9" name="CuadroTexto 8">
            <a:extLst>
              <a:ext uri="{FF2B5EF4-FFF2-40B4-BE49-F238E27FC236}">
                <a16:creationId xmlns:a16="http://schemas.microsoft.com/office/drawing/2014/main" id="{323C3C5E-5D39-44A3-90A9-34133DFB4A66}"/>
              </a:ext>
            </a:extLst>
          </p:cNvPr>
          <p:cNvSpPr txBox="1"/>
          <p:nvPr/>
        </p:nvSpPr>
        <p:spPr>
          <a:xfrm>
            <a:off x="1192696" y="5764697"/>
            <a:ext cx="10217426" cy="707886"/>
          </a:xfrm>
          <a:prstGeom prst="rect">
            <a:avLst/>
          </a:prstGeom>
          <a:noFill/>
        </p:spPr>
        <p:txBody>
          <a:bodyPr wrap="square" rtlCol="0">
            <a:spAutoFit/>
          </a:bodyPr>
          <a:lstStyle/>
          <a:p>
            <a:r>
              <a:rPr lang="es-ES" sz="2000" b="1" dirty="0"/>
              <a:t>1.-Lee las siguientes situaciones y establece si en cada una de ellas se debe aplicar un recurso de protección o un recurso de amparo. Justifica tus respuestas.</a:t>
            </a:r>
            <a:endParaRPr lang="es-CL" sz="2000" b="1" dirty="0"/>
          </a:p>
        </p:txBody>
      </p:sp>
    </p:spTree>
    <p:extLst>
      <p:ext uri="{BB962C8B-B14F-4D97-AF65-F5344CB8AC3E}">
        <p14:creationId xmlns:p14="http://schemas.microsoft.com/office/powerpoint/2010/main" val="1843828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262F0AA-FCF6-41D9-86E8-7CA252E227EF}"/>
              </a:ext>
            </a:extLst>
          </p:cNvPr>
          <p:cNvSpPr/>
          <p:nvPr/>
        </p:nvSpPr>
        <p:spPr>
          <a:xfrm rot="10800000" flipH="1" flipV="1">
            <a:off x="1470991" y="787469"/>
            <a:ext cx="9541565" cy="656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¿Por qué los derechos tienen deberes y responsabilidades asociados?</a:t>
            </a:r>
            <a:endParaRPr lang="es-CL" sz="2400" b="1" dirty="0"/>
          </a:p>
        </p:txBody>
      </p:sp>
      <p:pic>
        <p:nvPicPr>
          <p:cNvPr id="6" name="Imagen 5">
            <a:extLst>
              <a:ext uri="{FF2B5EF4-FFF2-40B4-BE49-F238E27FC236}">
                <a16:creationId xmlns:a16="http://schemas.microsoft.com/office/drawing/2014/main" id="{8C2A28DA-6F59-4444-8DC3-2F5495F26071}"/>
              </a:ext>
            </a:extLst>
          </p:cNvPr>
          <p:cNvPicPr>
            <a:picLocks noChangeAspect="1"/>
          </p:cNvPicPr>
          <p:nvPr/>
        </p:nvPicPr>
        <p:blipFill>
          <a:blip r:embed="rId2"/>
          <a:stretch>
            <a:fillRect/>
          </a:stretch>
        </p:blipFill>
        <p:spPr>
          <a:xfrm>
            <a:off x="524636" y="1444115"/>
            <a:ext cx="11142728" cy="5023610"/>
          </a:xfrm>
          <a:prstGeom prst="rect">
            <a:avLst/>
          </a:prstGeom>
        </p:spPr>
      </p:pic>
      <p:sp>
        <p:nvSpPr>
          <p:cNvPr id="7" name="Rectángulo 6">
            <a:extLst>
              <a:ext uri="{FF2B5EF4-FFF2-40B4-BE49-F238E27FC236}">
                <a16:creationId xmlns:a16="http://schemas.microsoft.com/office/drawing/2014/main" id="{621DB728-7EFD-4B0C-9BB7-F19FB1F7635B}"/>
              </a:ext>
            </a:extLst>
          </p:cNvPr>
          <p:cNvSpPr/>
          <p:nvPr/>
        </p:nvSpPr>
        <p:spPr>
          <a:xfrm>
            <a:off x="10721009" y="1444114"/>
            <a:ext cx="848140" cy="22565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Tree>
    <p:extLst>
      <p:ext uri="{BB962C8B-B14F-4D97-AF65-F5344CB8AC3E}">
        <p14:creationId xmlns:p14="http://schemas.microsoft.com/office/powerpoint/2010/main" val="2312084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AB996CF-C517-4A5D-9064-7BDCBECB8046}"/>
              </a:ext>
            </a:extLst>
          </p:cNvPr>
          <p:cNvSpPr/>
          <p:nvPr/>
        </p:nvSpPr>
        <p:spPr>
          <a:xfrm>
            <a:off x="3776868" y="384312"/>
            <a:ext cx="3525079" cy="4638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¿Cómo voy?</a:t>
            </a:r>
            <a:endParaRPr lang="es-CL" sz="2400" b="1" dirty="0"/>
          </a:p>
        </p:txBody>
      </p:sp>
      <p:sp>
        <p:nvSpPr>
          <p:cNvPr id="5" name="CuadroTexto 4">
            <a:extLst>
              <a:ext uri="{FF2B5EF4-FFF2-40B4-BE49-F238E27FC236}">
                <a16:creationId xmlns:a16="http://schemas.microsoft.com/office/drawing/2014/main" id="{3E85D546-8A6E-4D86-ADF7-55BAA56F9258}"/>
              </a:ext>
            </a:extLst>
          </p:cNvPr>
          <p:cNvSpPr txBox="1"/>
          <p:nvPr/>
        </p:nvSpPr>
        <p:spPr>
          <a:xfrm>
            <a:off x="1166191" y="1073426"/>
            <a:ext cx="9581321" cy="707886"/>
          </a:xfrm>
          <a:prstGeom prst="rect">
            <a:avLst/>
          </a:prstGeom>
          <a:noFill/>
        </p:spPr>
        <p:txBody>
          <a:bodyPr wrap="square" rtlCol="0">
            <a:spAutoFit/>
          </a:bodyPr>
          <a:lstStyle/>
          <a:p>
            <a:r>
              <a:rPr lang="es-ES" sz="2000" dirty="0"/>
              <a:t>1.- Lee cada uno de los siguientes derechos.</a:t>
            </a:r>
          </a:p>
          <a:p>
            <a:r>
              <a:rPr lang="es-ES" sz="2000" dirty="0"/>
              <a:t>2.- Desarrolla en tu cuaderno las actividades que se plantean a continuación.</a:t>
            </a:r>
            <a:endParaRPr lang="es-CL" sz="2000" dirty="0"/>
          </a:p>
        </p:txBody>
      </p:sp>
      <p:pic>
        <p:nvPicPr>
          <p:cNvPr id="7" name="Imagen 6">
            <a:extLst>
              <a:ext uri="{FF2B5EF4-FFF2-40B4-BE49-F238E27FC236}">
                <a16:creationId xmlns:a16="http://schemas.microsoft.com/office/drawing/2014/main" id="{881D3863-1318-4D67-B888-F0F3AA18479D}"/>
              </a:ext>
            </a:extLst>
          </p:cNvPr>
          <p:cNvPicPr>
            <a:picLocks noChangeAspect="1"/>
          </p:cNvPicPr>
          <p:nvPr/>
        </p:nvPicPr>
        <p:blipFill>
          <a:blip r:embed="rId2"/>
          <a:stretch>
            <a:fillRect/>
          </a:stretch>
        </p:blipFill>
        <p:spPr>
          <a:xfrm>
            <a:off x="808383" y="2009553"/>
            <a:ext cx="10813774" cy="4464135"/>
          </a:xfrm>
          <a:prstGeom prst="rect">
            <a:avLst/>
          </a:prstGeom>
        </p:spPr>
      </p:pic>
    </p:spTree>
    <p:extLst>
      <p:ext uri="{BB962C8B-B14F-4D97-AF65-F5344CB8AC3E}">
        <p14:creationId xmlns:p14="http://schemas.microsoft.com/office/powerpoint/2010/main" val="3709532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00D06F-0C42-41F2-82C3-9113B2E74D89}"/>
              </a:ext>
            </a:extLst>
          </p:cNvPr>
          <p:cNvPicPr>
            <a:picLocks noChangeAspect="1"/>
          </p:cNvPicPr>
          <p:nvPr/>
        </p:nvPicPr>
        <p:blipFill>
          <a:blip r:embed="rId2"/>
          <a:stretch>
            <a:fillRect/>
          </a:stretch>
        </p:blipFill>
        <p:spPr>
          <a:xfrm>
            <a:off x="927653" y="437322"/>
            <a:ext cx="9965634" cy="5685182"/>
          </a:xfrm>
          <a:prstGeom prst="rect">
            <a:avLst/>
          </a:prstGeom>
        </p:spPr>
      </p:pic>
    </p:spTree>
    <p:extLst>
      <p:ext uri="{BB962C8B-B14F-4D97-AF65-F5344CB8AC3E}">
        <p14:creationId xmlns:p14="http://schemas.microsoft.com/office/powerpoint/2010/main" val="2268616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832CFF9-4880-4A3C-ABD7-B5F712703ADC}"/>
              </a:ext>
            </a:extLst>
          </p:cNvPr>
          <p:cNvPicPr>
            <a:picLocks noChangeAspect="1"/>
          </p:cNvPicPr>
          <p:nvPr/>
        </p:nvPicPr>
        <p:blipFill>
          <a:blip r:embed="rId2"/>
          <a:stretch>
            <a:fillRect/>
          </a:stretch>
        </p:blipFill>
        <p:spPr>
          <a:xfrm>
            <a:off x="675861" y="756037"/>
            <a:ext cx="10217425" cy="5557959"/>
          </a:xfrm>
          <a:prstGeom prst="rect">
            <a:avLst/>
          </a:prstGeom>
        </p:spPr>
      </p:pic>
    </p:spTree>
    <p:extLst>
      <p:ext uri="{BB962C8B-B14F-4D97-AF65-F5344CB8AC3E}">
        <p14:creationId xmlns:p14="http://schemas.microsoft.com/office/powerpoint/2010/main" val="16669916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401</Words>
  <Application>Microsoft Office PowerPoint</Application>
  <PresentationFormat>Panorámica</PresentationFormat>
  <Paragraphs>25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¿Cómo defendemos nuestros derechos?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defendemos nuestros derechos?</dc:title>
  <dc:creator>etna vivar</dc:creator>
  <cp:lastModifiedBy>etna vivar</cp:lastModifiedBy>
  <cp:revision>5</cp:revision>
  <dcterms:created xsi:type="dcterms:W3CDTF">2021-08-02T07:23:30Z</dcterms:created>
  <dcterms:modified xsi:type="dcterms:W3CDTF">2021-08-06T02:45:15Z</dcterms:modified>
</cp:coreProperties>
</file>