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4" r:id="rId8"/>
    <p:sldId id="263" r:id="rId9"/>
    <p:sldId id="267" r:id="rId10"/>
    <p:sldId id="268" r:id="rId11"/>
    <p:sldId id="269" r:id="rId12"/>
    <p:sldId id="266" r:id="rId13"/>
    <p:sldId id="265" r:id="rId14"/>
    <p:sldId id="270" r:id="rId15"/>
    <p:sldId id="271" r:id="rId16"/>
    <p:sldId id="272" r:id="rId17"/>
    <p:sldId id="274"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7/21/2020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7/21/2020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conomia en el virreinato | Historia del Perú">
            <a:extLst>
              <a:ext uri="{FF2B5EF4-FFF2-40B4-BE49-F238E27FC236}">
                <a16:creationId xmlns:a16="http://schemas.microsoft.com/office/drawing/2014/main" id="{5819BFA2-5294-4D0D-BD68-5CB1673B5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062" y="2819399"/>
            <a:ext cx="6595442" cy="329772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51EC0D2-75C9-4428-9B69-7D3BC9BC1BCE}"/>
              </a:ext>
            </a:extLst>
          </p:cNvPr>
          <p:cNvSpPr txBox="1"/>
          <p:nvPr/>
        </p:nvSpPr>
        <p:spPr>
          <a:xfrm flipH="1">
            <a:off x="1736035" y="2107096"/>
            <a:ext cx="8110328" cy="584775"/>
          </a:xfrm>
          <a:prstGeom prst="rect">
            <a:avLst/>
          </a:prstGeom>
          <a:noFill/>
        </p:spPr>
        <p:txBody>
          <a:bodyPr wrap="square" rtlCol="0">
            <a:spAutoFit/>
          </a:bodyPr>
          <a:lstStyle/>
          <a:p>
            <a:r>
              <a:rPr lang="es-ES" sz="3200" dirty="0"/>
              <a:t>               LA ECONOMIA COLONIAL</a:t>
            </a:r>
            <a:endParaRPr lang="es-CL" sz="3200" dirty="0"/>
          </a:p>
        </p:txBody>
      </p:sp>
      <p:sp>
        <p:nvSpPr>
          <p:cNvPr id="6" name="CuadroTexto 5">
            <a:extLst>
              <a:ext uri="{FF2B5EF4-FFF2-40B4-BE49-F238E27FC236}">
                <a16:creationId xmlns:a16="http://schemas.microsoft.com/office/drawing/2014/main" id="{71E6983A-6B41-4212-ADA8-607354AFA6D0}"/>
              </a:ext>
            </a:extLst>
          </p:cNvPr>
          <p:cNvSpPr txBox="1"/>
          <p:nvPr/>
        </p:nvSpPr>
        <p:spPr>
          <a:xfrm>
            <a:off x="7991061" y="3684104"/>
            <a:ext cx="3697356" cy="923330"/>
          </a:xfrm>
          <a:prstGeom prst="rect">
            <a:avLst/>
          </a:prstGeom>
          <a:noFill/>
        </p:spPr>
        <p:txBody>
          <a:bodyPr wrap="square" rtlCol="0">
            <a:spAutoFit/>
          </a:bodyPr>
          <a:lstStyle/>
          <a:p>
            <a:r>
              <a:rPr lang="es-ES" dirty="0"/>
              <a:t>Historia, Geografía y Cs. Sociales</a:t>
            </a:r>
          </a:p>
          <a:p>
            <a:r>
              <a:rPr lang="es-ES" dirty="0"/>
              <a:t>Profesora: Etna Vivar N.</a:t>
            </a:r>
          </a:p>
          <a:p>
            <a:r>
              <a:rPr lang="es-ES" dirty="0"/>
              <a:t>Curso: 8°Año Básico</a:t>
            </a:r>
            <a:endParaRPr lang="es-CL" dirty="0"/>
          </a:p>
        </p:txBody>
      </p:sp>
    </p:spTree>
    <p:extLst>
      <p:ext uri="{BB962C8B-B14F-4D97-AF65-F5344CB8AC3E}">
        <p14:creationId xmlns:p14="http://schemas.microsoft.com/office/powerpoint/2010/main" val="372025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onomía informal Piratas Corsarios Contrabando. - ppt descargar">
            <a:extLst>
              <a:ext uri="{FF2B5EF4-FFF2-40B4-BE49-F238E27FC236}">
                <a16:creationId xmlns:a16="http://schemas.microsoft.com/office/drawing/2014/main" id="{36B3E269-2727-4599-A42F-2F6F4E053A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97" y="159026"/>
            <a:ext cx="11675164" cy="654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3E2C7E34-0DD7-4ECF-9EBD-2E8D0BF5D9F9}"/>
              </a:ext>
            </a:extLst>
          </p:cNvPr>
          <p:cNvSpPr/>
          <p:nvPr/>
        </p:nvSpPr>
        <p:spPr>
          <a:xfrm>
            <a:off x="3882887" y="1431235"/>
            <a:ext cx="45719" cy="45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4" name="Rectángulo: esquinas redondeadas 3">
            <a:extLst>
              <a:ext uri="{FF2B5EF4-FFF2-40B4-BE49-F238E27FC236}">
                <a16:creationId xmlns:a16="http://schemas.microsoft.com/office/drawing/2014/main" id="{359ED3AA-B128-46DD-BE46-67773EFFDA93}"/>
              </a:ext>
            </a:extLst>
          </p:cNvPr>
          <p:cNvSpPr/>
          <p:nvPr/>
        </p:nvSpPr>
        <p:spPr>
          <a:xfrm>
            <a:off x="1312178" y="1203787"/>
            <a:ext cx="9779679" cy="29684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a:t>
            </a:r>
            <a:r>
              <a:rPr lang="es-ES" sz="2400" dirty="0">
                <a:solidFill>
                  <a:schemeClr val="tx1"/>
                </a:solidFill>
              </a:rPr>
              <a:t>España estableció un sistema tributario para beneficio casi exclusivo de la metrópolis. Los impuestos principales eran la alcabala sobre la venta bruta; el almojarifazgo o derecho de aduana sobre las mercancías importadas o exportadas y el quinto real sobre el producto de las minas.  Todo ello causaba la natural irritación a los habitantes de las colonias, que a veces se rebelaban o que buscaban una válvula de escape en el contrabando”</a:t>
            </a:r>
          </a:p>
          <a:p>
            <a:pPr algn="just"/>
            <a:r>
              <a:rPr lang="es-ES" sz="2400" dirty="0" err="1">
                <a:solidFill>
                  <a:schemeClr val="tx1"/>
                </a:solidFill>
              </a:rPr>
              <a:t>Marbán</a:t>
            </a:r>
            <a:r>
              <a:rPr lang="es-ES" sz="2400" dirty="0">
                <a:solidFill>
                  <a:schemeClr val="tx1"/>
                </a:solidFill>
              </a:rPr>
              <a:t>, </a:t>
            </a:r>
            <a:r>
              <a:rPr lang="es-ES" sz="2400" dirty="0" err="1">
                <a:solidFill>
                  <a:schemeClr val="tx1"/>
                </a:solidFill>
              </a:rPr>
              <a:t>Ediberto</a:t>
            </a:r>
            <a:r>
              <a:rPr lang="es-ES" sz="2400" dirty="0">
                <a:solidFill>
                  <a:schemeClr val="tx1"/>
                </a:solidFill>
              </a:rPr>
              <a:t> (1963) Historia de América (Adaptación)</a:t>
            </a:r>
            <a:endParaRPr lang="es-CL" sz="2400" dirty="0">
              <a:solidFill>
                <a:schemeClr val="tx1"/>
              </a:solidFill>
            </a:endParaRPr>
          </a:p>
        </p:txBody>
      </p:sp>
      <p:sp>
        <p:nvSpPr>
          <p:cNvPr id="5" name="CuadroTexto 4">
            <a:extLst>
              <a:ext uri="{FF2B5EF4-FFF2-40B4-BE49-F238E27FC236}">
                <a16:creationId xmlns:a16="http://schemas.microsoft.com/office/drawing/2014/main" id="{80C9ED21-C380-4D06-9C03-1314B2F130B0}"/>
              </a:ext>
            </a:extLst>
          </p:cNvPr>
          <p:cNvSpPr txBox="1"/>
          <p:nvPr/>
        </p:nvSpPr>
        <p:spPr>
          <a:xfrm>
            <a:off x="1987826" y="609600"/>
            <a:ext cx="9104031" cy="461665"/>
          </a:xfrm>
          <a:prstGeom prst="rect">
            <a:avLst/>
          </a:prstGeom>
          <a:noFill/>
        </p:spPr>
        <p:txBody>
          <a:bodyPr wrap="none" rtlCol="0">
            <a:spAutoFit/>
          </a:bodyPr>
          <a:lstStyle/>
          <a:p>
            <a:r>
              <a:rPr lang="es-ES" sz="2400" dirty="0">
                <a:solidFill>
                  <a:srgbClr val="C00000"/>
                </a:solidFill>
              </a:rPr>
              <a:t>Lee la siguiente fuente Histórica respecto al contrabando en la Colonia:</a:t>
            </a:r>
            <a:endParaRPr lang="es-CL" sz="2400" dirty="0">
              <a:solidFill>
                <a:srgbClr val="C00000"/>
              </a:solidFill>
            </a:endParaRPr>
          </a:p>
        </p:txBody>
      </p:sp>
      <p:sp>
        <p:nvSpPr>
          <p:cNvPr id="6" name="CuadroTexto 5">
            <a:extLst>
              <a:ext uri="{FF2B5EF4-FFF2-40B4-BE49-F238E27FC236}">
                <a16:creationId xmlns:a16="http://schemas.microsoft.com/office/drawing/2014/main" id="{FDF9F4BC-A178-4800-98EC-C33E2AF45F3C}"/>
              </a:ext>
            </a:extLst>
          </p:cNvPr>
          <p:cNvSpPr txBox="1"/>
          <p:nvPr/>
        </p:nvSpPr>
        <p:spPr>
          <a:xfrm>
            <a:off x="1113183" y="4611757"/>
            <a:ext cx="9779679" cy="1200329"/>
          </a:xfrm>
          <a:prstGeom prst="rect">
            <a:avLst/>
          </a:prstGeom>
          <a:noFill/>
        </p:spPr>
        <p:txBody>
          <a:bodyPr wrap="square" rtlCol="0">
            <a:spAutoFit/>
          </a:bodyPr>
          <a:lstStyle/>
          <a:p>
            <a:r>
              <a:rPr lang="es-ES" sz="2400" dirty="0"/>
              <a:t>1.-¿Qué factores habrán contribuido al surgimiento del contrabando?</a:t>
            </a:r>
          </a:p>
          <a:p>
            <a:r>
              <a:rPr lang="es-ES" sz="2400" dirty="0"/>
              <a:t>2.- ¿Cuáles eran los impuestos coloniales? ¿Por qué eran rechazados por los colonos?</a:t>
            </a:r>
            <a:endParaRPr lang="es-CL" sz="2400" dirty="0"/>
          </a:p>
        </p:txBody>
      </p:sp>
    </p:spTree>
    <p:extLst>
      <p:ext uri="{BB962C8B-B14F-4D97-AF65-F5344CB8AC3E}">
        <p14:creationId xmlns:p14="http://schemas.microsoft.com/office/powerpoint/2010/main" val="201808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formas borbónicas">
            <a:extLst>
              <a:ext uri="{FF2B5EF4-FFF2-40B4-BE49-F238E27FC236}">
                <a16:creationId xmlns:a16="http://schemas.microsoft.com/office/drawing/2014/main" id="{0A2A3A33-6F15-4E7A-B1E7-DB12F3305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159026"/>
            <a:ext cx="11635409" cy="645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6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 monopolio comercial_y_sociedad_colonial">
            <a:extLst>
              <a:ext uri="{FF2B5EF4-FFF2-40B4-BE49-F238E27FC236}">
                <a16:creationId xmlns:a16="http://schemas.microsoft.com/office/drawing/2014/main" id="{F3120906-2C3D-46C9-A2D3-DE15A0E0C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69"/>
            <a:ext cx="11648661" cy="638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6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PT - EL LEGADO ESPAÑOL PowerPoint Presentation, free download ...">
            <a:extLst>
              <a:ext uri="{FF2B5EF4-FFF2-40B4-BE49-F238E27FC236}">
                <a16:creationId xmlns:a16="http://schemas.microsoft.com/office/drawing/2014/main" id="{749047AE-2777-40FF-9BF6-6611F960A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1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3D35E8E7-04DF-4010-AD67-BA8014705B5D}"/>
              </a:ext>
            </a:extLst>
          </p:cNvPr>
          <p:cNvSpPr/>
          <p:nvPr/>
        </p:nvSpPr>
        <p:spPr>
          <a:xfrm>
            <a:off x="2464904" y="118937"/>
            <a:ext cx="6983895" cy="8749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Economía extractiva y regiones productivas en América colonial</a:t>
            </a:r>
            <a:endParaRPr lang="es-CL" sz="2400" b="1" dirty="0"/>
          </a:p>
        </p:txBody>
      </p:sp>
      <p:sp>
        <p:nvSpPr>
          <p:cNvPr id="3" name="Rectángulo: esquinas redondeadas 2">
            <a:extLst>
              <a:ext uri="{FF2B5EF4-FFF2-40B4-BE49-F238E27FC236}">
                <a16:creationId xmlns:a16="http://schemas.microsoft.com/office/drawing/2014/main" id="{5053EE08-295F-44CB-B19A-128A142BC362}"/>
              </a:ext>
            </a:extLst>
          </p:cNvPr>
          <p:cNvSpPr/>
          <p:nvPr/>
        </p:nvSpPr>
        <p:spPr>
          <a:xfrm>
            <a:off x="516835" y="1179112"/>
            <a:ext cx="3710608" cy="404887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solidFill>
                  <a:schemeClr val="tx1"/>
                </a:solidFill>
              </a:rPr>
              <a:t>La economía se organizó en torno a actividades </a:t>
            </a:r>
            <a:r>
              <a:rPr lang="es-ES" sz="2400" b="1" dirty="0">
                <a:solidFill>
                  <a:schemeClr val="tx1"/>
                </a:solidFill>
              </a:rPr>
              <a:t>extractivas,</a:t>
            </a:r>
            <a:r>
              <a:rPr lang="es-ES" sz="2400" dirty="0">
                <a:solidFill>
                  <a:schemeClr val="tx1"/>
                </a:solidFill>
              </a:rPr>
              <a:t> dedicadas a la producción de </a:t>
            </a:r>
            <a:r>
              <a:rPr lang="es-ES" sz="2400" b="1" dirty="0">
                <a:solidFill>
                  <a:schemeClr val="tx1"/>
                </a:solidFill>
              </a:rPr>
              <a:t>materias</a:t>
            </a:r>
            <a:r>
              <a:rPr lang="es-ES" sz="2400" dirty="0">
                <a:solidFill>
                  <a:schemeClr val="tx1"/>
                </a:solidFill>
              </a:rPr>
              <a:t> </a:t>
            </a:r>
            <a:r>
              <a:rPr lang="es-ES" sz="2400" b="1" dirty="0">
                <a:solidFill>
                  <a:schemeClr val="tx1"/>
                </a:solidFill>
              </a:rPr>
              <a:t>primas,</a:t>
            </a:r>
            <a:r>
              <a:rPr lang="es-ES" sz="2400" dirty="0">
                <a:solidFill>
                  <a:schemeClr val="tx1"/>
                </a:solidFill>
              </a:rPr>
              <a:t> principalmente relacionadas con la minería, agricultura y la ganadería. </a:t>
            </a:r>
            <a:endParaRPr lang="es-CL" sz="2400" dirty="0">
              <a:solidFill>
                <a:schemeClr val="tx1"/>
              </a:solidFill>
            </a:endParaRPr>
          </a:p>
        </p:txBody>
      </p:sp>
      <p:sp>
        <p:nvSpPr>
          <p:cNvPr id="4" name="Flecha: a la derecha 3">
            <a:extLst>
              <a:ext uri="{FF2B5EF4-FFF2-40B4-BE49-F238E27FC236}">
                <a16:creationId xmlns:a16="http://schemas.microsoft.com/office/drawing/2014/main" id="{A87D158E-57A0-4C80-BC0A-CF04FEC4A53D}"/>
              </a:ext>
            </a:extLst>
          </p:cNvPr>
          <p:cNvSpPr/>
          <p:nvPr/>
        </p:nvSpPr>
        <p:spPr>
          <a:xfrm>
            <a:off x="4406346" y="1636644"/>
            <a:ext cx="861392"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Flecha: a la derecha 4">
            <a:extLst>
              <a:ext uri="{FF2B5EF4-FFF2-40B4-BE49-F238E27FC236}">
                <a16:creationId xmlns:a16="http://schemas.microsoft.com/office/drawing/2014/main" id="{2CC6F8EF-288D-47CD-BA6A-8608190EAA74}"/>
              </a:ext>
            </a:extLst>
          </p:cNvPr>
          <p:cNvSpPr/>
          <p:nvPr/>
        </p:nvSpPr>
        <p:spPr>
          <a:xfrm>
            <a:off x="4406345" y="3190128"/>
            <a:ext cx="861393"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Flecha: a la derecha 5">
            <a:extLst>
              <a:ext uri="{FF2B5EF4-FFF2-40B4-BE49-F238E27FC236}">
                <a16:creationId xmlns:a16="http://schemas.microsoft.com/office/drawing/2014/main" id="{611C9097-40A1-4E7B-9843-7325320DF323}"/>
              </a:ext>
            </a:extLst>
          </p:cNvPr>
          <p:cNvSpPr/>
          <p:nvPr/>
        </p:nvSpPr>
        <p:spPr>
          <a:xfrm>
            <a:off x="4310267" y="4570340"/>
            <a:ext cx="861393"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ángulo: esquinas redondeadas 6">
            <a:extLst>
              <a:ext uri="{FF2B5EF4-FFF2-40B4-BE49-F238E27FC236}">
                <a16:creationId xmlns:a16="http://schemas.microsoft.com/office/drawing/2014/main" id="{E43782A4-2A4E-43E2-A661-6C9B2BA9FC75}"/>
              </a:ext>
            </a:extLst>
          </p:cNvPr>
          <p:cNvSpPr/>
          <p:nvPr/>
        </p:nvSpPr>
        <p:spPr>
          <a:xfrm>
            <a:off x="5294242" y="1366629"/>
            <a:ext cx="2160105" cy="1205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Minería de plata y oro</a:t>
            </a:r>
            <a:endParaRPr lang="es-CL" sz="2400" dirty="0"/>
          </a:p>
        </p:txBody>
      </p:sp>
      <p:sp>
        <p:nvSpPr>
          <p:cNvPr id="8" name="Rectángulo: esquinas redondeadas 7">
            <a:extLst>
              <a:ext uri="{FF2B5EF4-FFF2-40B4-BE49-F238E27FC236}">
                <a16:creationId xmlns:a16="http://schemas.microsoft.com/office/drawing/2014/main" id="{7AF01E73-9570-4A4A-8BB5-3D11470A20A1}"/>
              </a:ext>
            </a:extLst>
          </p:cNvPr>
          <p:cNvSpPr/>
          <p:nvPr/>
        </p:nvSpPr>
        <p:spPr>
          <a:xfrm>
            <a:off x="5294242" y="2905537"/>
            <a:ext cx="2160105" cy="120594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Plantaciones</a:t>
            </a:r>
            <a:endParaRPr lang="es-CL" sz="2400" dirty="0">
              <a:solidFill>
                <a:schemeClr val="tx1"/>
              </a:solidFill>
            </a:endParaRPr>
          </a:p>
        </p:txBody>
      </p:sp>
      <p:sp>
        <p:nvSpPr>
          <p:cNvPr id="9" name="Rectángulo: esquinas redondeadas 8">
            <a:extLst>
              <a:ext uri="{FF2B5EF4-FFF2-40B4-BE49-F238E27FC236}">
                <a16:creationId xmlns:a16="http://schemas.microsoft.com/office/drawing/2014/main" id="{D88B3E79-648F-4144-99A3-63527AA34CD3}"/>
              </a:ext>
            </a:extLst>
          </p:cNvPr>
          <p:cNvSpPr/>
          <p:nvPr/>
        </p:nvSpPr>
        <p:spPr>
          <a:xfrm>
            <a:off x="5254484" y="4444445"/>
            <a:ext cx="2160106" cy="12059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Estancias y Haciendas</a:t>
            </a:r>
            <a:endParaRPr lang="es-CL" sz="2400" dirty="0">
              <a:solidFill>
                <a:schemeClr val="tx1"/>
              </a:solidFill>
            </a:endParaRPr>
          </a:p>
        </p:txBody>
      </p:sp>
      <p:sp>
        <p:nvSpPr>
          <p:cNvPr id="10" name="Flecha: a la derecha 9">
            <a:extLst>
              <a:ext uri="{FF2B5EF4-FFF2-40B4-BE49-F238E27FC236}">
                <a16:creationId xmlns:a16="http://schemas.microsoft.com/office/drawing/2014/main" id="{2839F7BF-52F6-46F3-B250-401CB785D268}"/>
              </a:ext>
            </a:extLst>
          </p:cNvPr>
          <p:cNvSpPr/>
          <p:nvPr/>
        </p:nvSpPr>
        <p:spPr>
          <a:xfrm>
            <a:off x="7659754" y="1636644"/>
            <a:ext cx="861392"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Flecha: a la derecha 10">
            <a:extLst>
              <a:ext uri="{FF2B5EF4-FFF2-40B4-BE49-F238E27FC236}">
                <a16:creationId xmlns:a16="http://schemas.microsoft.com/office/drawing/2014/main" id="{3852AEEA-8F4B-4B69-A7CA-5F6D2A68C546}"/>
              </a:ext>
            </a:extLst>
          </p:cNvPr>
          <p:cNvSpPr/>
          <p:nvPr/>
        </p:nvSpPr>
        <p:spPr>
          <a:xfrm>
            <a:off x="7619996" y="3269971"/>
            <a:ext cx="861392"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a la derecha 11">
            <a:extLst>
              <a:ext uri="{FF2B5EF4-FFF2-40B4-BE49-F238E27FC236}">
                <a16:creationId xmlns:a16="http://schemas.microsoft.com/office/drawing/2014/main" id="{84C197B7-5933-412C-A6BD-2F6E1FC23CB6}"/>
              </a:ext>
            </a:extLst>
          </p:cNvPr>
          <p:cNvSpPr/>
          <p:nvPr/>
        </p:nvSpPr>
        <p:spPr>
          <a:xfrm>
            <a:off x="7537172" y="5173314"/>
            <a:ext cx="861392" cy="4770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ángulo: esquinas redondeadas 12">
            <a:extLst>
              <a:ext uri="{FF2B5EF4-FFF2-40B4-BE49-F238E27FC236}">
                <a16:creationId xmlns:a16="http://schemas.microsoft.com/office/drawing/2014/main" id="{F1B8444D-A12B-4BC5-9C1B-209E5D60906E}"/>
              </a:ext>
            </a:extLst>
          </p:cNvPr>
          <p:cNvSpPr/>
          <p:nvPr/>
        </p:nvSpPr>
        <p:spPr>
          <a:xfrm>
            <a:off x="8547648" y="1033668"/>
            <a:ext cx="3472074" cy="1749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t>La principal actividad minera en América fue la extracción de plata en ciudades de zacatecas y de Potosí.</a:t>
            </a:r>
            <a:endParaRPr lang="es-CL" sz="2400" dirty="0"/>
          </a:p>
        </p:txBody>
      </p:sp>
      <p:sp>
        <p:nvSpPr>
          <p:cNvPr id="14" name="Rectángulo: esquinas redondeadas 13">
            <a:extLst>
              <a:ext uri="{FF2B5EF4-FFF2-40B4-BE49-F238E27FC236}">
                <a16:creationId xmlns:a16="http://schemas.microsoft.com/office/drawing/2014/main" id="{80064E4E-F424-432D-98ED-CED578C06EC7}"/>
              </a:ext>
            </a:extLst>
          </p:cNvPr>
          <p:cNvSpPr/>
          <p:nvPr/>
        </p:nvSpPr>
        <p:spPr>
          <a:xfrm>
            <a:off x="8507891" y="2995158"/>
            <a:ext cx="3472074" cy="174912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t>En el siglo XVIII, toma importancia la Agricultura.  En zonas tropicales (azúcar, algodón, tabaco, café)</a:t>
            </a:r>
            <a:endParaRPr lang="es-CL" sz="2400" dirty="0"/>
          </a:p>
        </p:txBody>
      </p:sp>
      <p:sp>
        <p:nvSpPr>
          <p:cNvPr id="15" name="Rectángulo: esquinas redondeadas 14">
            <a:extLst>
              <a:ext uri="{FF2B5EF4-FFF2-40B4-BE49-F238E27FC236}">
                <a16:creationId xmlns:a16="http://schemas.microsoft.com/office/drawing/2014/main" id="{B2ADC323-7885-4012-B6A9-58A33D99266F}"/>
              </a:ext>
            </a:extLst>
          </p:cNvPr>
          <p:cNvSpPr/>
          <p:nvPr/>
        </p:nvSpPr>
        <p:spPr>
          <a:xfrm>
            <a:off x="8547648" y="4877298"/>
            <a:ext cx="3432317" cy="1749121"/>
          </a:xfrm>
          <a:prstGeom prst="round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a:t>Las Estancias dedicadas a la producción de ganado.</a:t>
            </a:r>
          </a:p>
          <a:p>
            <a:pPr algn="just"/>
            <a:r>
              <a:rPr lang="es-ES" sz="2400" dirty="0"/>
              <a:t>Las haciendas dedicadas a producción agrícola y ganadero.</a:t>
            </a:r>
            <a:endParaRPr lang="es-CL" sz="2400" dirty="0"/>
          </a:p>
        </p:txBody>
      </p:sp>
    </p:spTree>
    <p:extLst>
      <p:ext uri="{BB962C8B-B14F-4D97-AF65-F5344CB8AC3E}">
        <p14:creationId xmlns:p14="http://schemas.microsoft.com/office/powerpoint/2010/main" val="202174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6821570-352B-4654-B6DE-C6D6D8923F34}"/>
              </a:ext>
            </a:extLst>
          </p:cNvPr>
          <p:cNvSpPr/>
          <p:nvPr/>
        </p:nvSpPr>
        <p:spPr>
          <a:xfrm>
            <a:off x="2464904" y="118937"/>
            <a:ext cx="6983895" cy="8749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Grupos sociales en la Hacienda</a:t>
            </a:r>
            <a:endParaRPr lang="es-CL" sz="2400" b="1" dirty="0"/>
          </a:p>
        </p:txBody>
      </p:sp>
      <p:pic>
        <p:nvPicPr>
          <p:cNvPr id="2050" name="Picture 2" descr="Organización y economía colonial, clase 6 y7.">
            <a:extLst>
              <a:ext uri="{FF2B5EF4-FFF2-40B4-BE49-F238E27FC236}">
                <a16:creationId xmlns:a16="http://schemas.microsoft.com/office/drawing/2014/main" id="{7EFD824A-DCF0-487E-84E1-6EF5C6BB0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26" y="842962"/>
            <a:ext cx="11370365" cy="571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30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AC272A-DF53-4B9F-A4AB-563192AC8935}"/>
              </a:ext>
            </a:extLst>
          </p:cNvPr>
          <p:cNvSpPr/>
          <p:nvPr/>
        </p:nvSpPr>
        <p:spPr>
          <a:xfrm rot="10800000" flipV="1">
            <a:off x="2820896" y="234493"/>
            <a:ext cx="6679096" cy="7594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Vida cotidiana y relaciones de género en la Hacienda</a:t>
            </a:r>
            <a:endParaRPr lang="es-CL" sz="2400" b="1" dirty="0"/>
          </a:p>
        </p:txBody>
      </p:sp>
      <p:sp>
        <p:nvSpPr>
          <p:cNvPr id="3" name="Rectángulo: esquinas redondeadas 2">
            <a:extLst>
              <a:ext uri="{FF2B5EF4-FFF2-40B4-BE49-F238E27FC236}">
                <a16:creationId xmlns:a16="http://schemas.microsoft.com/office/drawing/2014/main" id="{560B1FC2-83C3-4FFC-B1C2-76C00D02B085}"/>
              </a:ext>
            </a:extLst>
          </p:cNvPr>
          <p:cNvSpPr/>
          <p:nvPr/>
        </p:nvSpPr>
        <p:spPr>
          <a:xfrm flipH="1">
            <a:off x="880601" y="1219199"/>
            <a:ext cx="3545621" cy="3458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t>Desde el siglo XVII, la Hacienda fue la principal unidad productiva de la Colonia. Consistía en una propiedad o finca de gran extensión de uso primordialmente agrícola y ganadero.</a:t>
            </a:r>
            <a:endParaRPr lang="es-CL" sz="2000" dirty="0"/>
          </a:p>
        </p:txBody>
      </p:sp>
      <p:pic>
        <p:nvPicPr>
          <p:cNvPr id="4098" name="Picture 2" descr="Sociedad colonial">
            <a:extLst>
              <a:ext uri="{FF2B5EF4-FFF2-40B4-BE49-F238E27FC236}">
                <a16:creationId xmlns:a16="http://schemas.microsoft.com/office/drawing/2014/main" id="{7B727B3B-8862-4937-9DA0-99F7E36EE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74" y="1330093"/>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7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 Colonia en Chile”. - ppt video online descargar">
            <a:extLst>
              <a:ext uri="{FF2B5EF4-FFF2-40B4-BE49-F238E27FC236}">
                <a16:creationId xmlns:a16="http://schemas.microsoft.com/office/drawing/2014/main" id="{3F9E89AE-91D8-4717-B063-AA97764B4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48" y="874644"/>
            <a:ext cx="6225208" cy="4668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1B60FA55-C352-4408-989A-C94075BC54A0}"/>
              </a:ext>
            </a:extLst>
          </p:cNvPr>
          <p:cNvSpPr/>
          <p:nvPr/>
        </p:nvSpPr>
        <p:spPr>
          <a:xfrm>
            <a:off x="2650435" y="145775"/>
            <a:ext cx="6052930" cy="62285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t>Formas de trabajo en la Colonia</a:t>
            </a:r>
            <a:endParaRPr lang="es-CL" sz="2400" b="1" dirty="0"/>
          </a:p>
        </p:txBody>
      </p:sp>
      <p:pic>
        <p:nvPicPr>
          <p:cNvPr id="3076" name="Picture 4" descr="Orgullo afrodescendiente en Brasil. Zumbi y Palmares | Blog Africa ...">
            <a:extLst>
              <a:ext uri="{FF2B5EF4-FFF2-40B4-BE49-F238E27FC236}">
                <a16:creationId xmlns:a16="http://schemas.microsoft.com/office/drawing/2014/main" id="{7443747C-6825-4069-B925-C41D42EA4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356" y="4711846"/>
            <a:ext cx="3247450" cy="2111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ncomendero | Marcos Pariona López | Flickr">
            <a:extLst>
              <a:ext uri="{FF2B5EF4-FFF2-40B4-BE49-F238E27FC236}">
                <a16:creationId xmlns:a16="http://schemas.microsoft.com/office/drawing/2014/main" id="{E1DFA373-5B62-465A-A7F1-E90BC7643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858" y="165861"/>
            <a:ext cx="2754740" cy="22564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 mita era un sistema de trabajos de origen incaico. Existencia ...">
            <a:extLst>
              <a:ext uri="{FF2B5EF4-FFF2-40B4-BE49-F238E27FC236}">
                <a16:creationId xmlns:a16="http://schemas.microsoft.com/office/drawing/2014/main" id="{42A5B5FA-0ABD-48C3-A426-F18C7C65B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183" y="2455405"/>
            <a:ext cx="3670052" cy="225644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3E36F344-1B57-4273-AAFC-B17D2677BF18}"/>
              </a:ext>
            </a:extLst>
          </p:cNvPr>
          <p:cNvSpPr/>
          <p:nvPr/>
        </p:nvSpPr>
        <p:spPr>
          <a:xfrm>
            <a:off x="583763" y="5503792"/>
            <a:ext cx="6718852" cy="120843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b="1" dirty="0"/>
              <a:t>La Esclavitud</a:t>
            </a:r>
            <a:r>
              <a:rPr lang="es-ES" dirty="0"/>
              <a:t>: Fue el primero de los trabajos en emplearse en América. Primero fueron los indígenas, luego cuando éstos murieron, fueron reemplazados por los negros traídos del África.</a:t>
            </a:r>
            <a:endParaRPr lang="es-CL" dirty="0"/>
          </a:p>
        </p:txBody>
      </p:sp>
    </p:spTree>
    <p:extLst>
      <p:ext uri="{BB962C8B-B14F-4D97-AF65-F5344CB8AC3E}">
        <p14:creationId xmlns:p14="http://schemas.microsoft.com/office/powerpoint/2010/main" val="3835310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E381499-75C4-4E2E-96C5-4EE0929F2227}"/>
              </a:ext>
            </a:extLst>
          </p:cNvPr>
          <p:cNvSpPr txBox="1"/>
          <p:nvPr/>
        </p:nvSpPr>
        <p:spPr>
          <a:xfrm>
            <a:off x="742122" y="834887"/>
            <a:ext cx="10946295" cy="4462760"/>
          </a:xfrm>
          <a:prstGeom prst="rect">
            <a:avLst/>
          </a:prstGeom>
          <a:noFill/>
        </p:spPr>
        <p:txBody>
          <a:bodyPr wrap="square" rtlCol="0">
            <a:spAutoFit/>
          </a:bodyPr>
          <a:lstStyle/>
          <a:p>
            <a:pPr algn="just"/>
            <a:r>
              <a:rPr lang="es-ES" sz="2000" b="1" dirty="0">
                <a:solidFill>
                  <a:srgbClr val="FF0000"/>
                </a:solidFill>
              </a:rPr>
              <a:t>                                                       </a:t>
            </a:r>
            <a:r>
              <a:rPr lang="es-ES" sz="2400" b="1" dirty="0">
                <a:solidFill>
                  <a:srgbClr val="FF0000"/>
                </a:solidFill>
              </a:rPr>
              <a:t>Introducción</a:t>
            </a:r>
          </a:p>
          <a:p>
            <a:pPr algn="just"/>
            <a:r>
              <a:rPr lang="es-ES" sz="2400" dirty="0"/>
              <a:t>En esta unidad revisaremos el sistema económico que llevó a cabo España con sus colonias americanas en los siglos XVI al XVIII. Para ello, debes utilizar el uso de fuentes escritas e interpretación de mapas de la época colonial. Además de recordar los contenidos vistos de la edad Moderna, época en la cual se inicia la colonización de América.</a:t>
            </a:r>
          </a:p>
          <a:p>
            <a:pPr algn="just"/>
            <a:endParaRPr lang="es-ES" sz="2000" b="1" dirty="0">
              <a:solidFill>
                <a:srgbClr val="FF0000"/>
              </a:solidFill>
            </a:endParaRPr>
          </a:p>
          <a:p>
            <a:pPr algn="just"/>
            <a:r>
              <a:rPr lang="es-ES" sz="2000" b="1" dirty="0">
                <a:solidFill>
                  <a:srgbClr val="FF0000"/>
                </a:solidFill>
              </a:rPr>
              <a:t>O.A: </a:t>
            </a:r>
            <a:r>
              <a:rPr lang="es-ES" sz="2000" dirty="0"/>
              <a:t>Explicar la importancia de los mercados americanos en el comercio atlántico de los siglos XVII y XVIII, considerando el monopolio comercial, la exportación de materias primas, las distintas regiones productivas, el tráfico y empleo masivo de mano de obra esclava y el desarrollo de rutas comerciales.</a:t>
            </a:r>
          </a:p>
          <a:p>
            <a:pPr algn="just"/>
            <a:endParaRPr lang="es-ES" sz="2000" dirty="0"/>
          </a:p>
          <a:p>
            <a:pPr algn="just"/>
            <a:r>
              <a:rPr lang="es-ES" sz="2000" b="1" dirty="0">
                <a:solidFill>
                  <a:srgbClr val="FF0000"/>
                </a:solidFill>
              </a:rPr>
              <a:t>Habilidades a lograr: </a:t>
            </a:r>
            <a:r>
              <a:rPr lang="es-ES" sz="2000" dirty="0"/>
              <a:t>Analizar, interpretar datos e información geográfica y fuentes, pensamiento crítico.</a:t>
            </a:r>
            <a:endParaRPr lang="es-CL" sz="2000" dirty="0"/>
          </a:p>
        </p:txBody>
      </p:sp>
    </p:spTree>
    <p:extLst>
      <p:ext uri="{BB962C8B-B14F-4D97-AF65-F5344CB8AC3E}">
        <p14:creationId xmlns:p14="http://schemas.microsoft.com/office/powerpoint/2010/main" val="196196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AE222C-218D-4ECA-881A-427479F181CA}"/>
              </a:ext>
            </a:extLst>
          </p:cNvPr>
          <p:cNvPicPr>
            <a:picLocks noChangeAspect="1"/>
          </p:cNvPicPr>
          <p:nvPr/>
        </p:nvPicPr>
        <p:blipFill>
          <a:blip r:embed="rId2"/>
          <a:stretch>
            <a:fillRect/>
          </a:stretch>
        </p:blipFill>
        <p:spPr>
          <a:xfrm>
            <a:off x="1245703" y="2014330"/>
            <a:ext cx="9687339" cy="3962400"/>
          </a:xfrm>
          <a:prstGeom prst="rect">
            <a:avLst/>
          </a:prstGeom>
        </p:spPr>
      </p:pic>
      <p:sp>
        <p:nvSpPr>
          <p:cNvPr id="4" name="CuadroTexto 3">
            <a:extLst>
              <a:ext uri="{FF2B5EF4-FFF2-40B4-BE49-F238E27FC236}">
                <a16:creationId xmlns:a16="http://schemas.microsoft.com/office/drawing/2014/main" id="{A5B93376-4BDC-4872-AC1D-93C5075F9B45}"/>
              </a:ext>
            </a:extLst>
          </p:cNvPr>
          <p:cNvSpPr txBox="1"/>
          <p:nvPr/>
        </p:nvSpPr>
        <p:spPr>
          <a:xfrm>
            <a:off x="543339" y="357809"/>
            <a:ext cx="10005391" cy="1569660"/>
          </a:xfrm>
          <a:prstGeom prst="rect">
            <a:avLst/>
          </a:prstGeom>
          <a:noFill/>
        </p:spPr>
        <p:txBody>
          <a:bodyPr wrap="square" rtlCol="0">
            <a:spAutoFit/>
          </a:bodyPr>
          <a:lstStyle/>
          <a:p>
            <a:r>
              <a:rPr lang="es-ES" sz="2400" b="1" dirty="0">
                <a:solidFill>
                  <a:srgbClr val="C00000"/>
                </a:solidFill>
              </a:rPr>
              <a:t>Observa los  siguientes gráficos de las Actividades Económicas de Chile Actual: </a:t>
            </a:r>
          </a:p>
          <a:p>
            <a:r>
              <a:rPr lang="es-ES" sz="2400" dirty="0"/>
              <a:t>1.-¿Qué actividades económicas principales tiene Chile?</a:t>
            </a:r>
          </a:p>
          <a:p>
            <a:r>
              <a:rPr lang="es-ES" sz="2400" dirty="0"/>
              <a:t>2.-¿A qué sector de la Economía corresponden?</a:t>
            </a:r>
            <a:endParaRPr lang="es-CL" sz="2400" dirty="0"/>
          </a:p>
        </p:txBody>
      </p:sp>
    </p:spTree>
    <p:extLst>
      <p:ext uri="{BB962C8B-B14F-4D97-AF65-F5344CB8AC3E}">
        <p14:creationId xmlns:p14="http://schemas.microsoft.com/office/powerpoint/2010/main" val="416459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2399D04-933F-472C-B6CB-874D0EA3FD61}"/>
              </a:ext>
            </a:extLst>
          </p:cNvPr>
          <p:cNvSpPr txBox="1"/>
          <p:nvPr/>
        </p:nvSpPr>
        <p:spPr>
          <a:xfrm>
            <a:off x="689113" y="756758"/>
            <a:ext cx="10813774" cy="6800836"/>
          </a:xfrm>
          <a:prstGeom prst="rect">
            <a:avLst/>
          </a:prstGeom>
          <a:noFill/>
        </p:spPr>
        <p:txBody>
          <a:bodyPr wrap="square">
            <a:spAutoFit/>
          </a:bodyPr>
          <a:lstStyle/>
          <a:p>
            <a:pPr>
              <a:lnSpc>
                <a:spcPct val="115000"/>
              </a:lnSpc>
              <a:spcAft>
                <a:spcPts val="1000"/>
              </a:spcAft>
            </a:pPr>
            <a:r>
              <a:rPr lang="es-CL"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Antecedentes.-</a:t>
            </a:r>
          </a:p>
          <a:p>
            <a:pPr algn="just"/>
            <a:r>
              <a:rPr lang="es-CL" sz="2000" dirty="0">
                <a:effectLst/>
                <a:latin typeface="Calibri" panose="020F0502020204030204" pitchFamily="34" charset="0"/>
                <a:ea typeface="Calibri" panose="020F0502020204030204" pitchFamily="34" charset="0"/>
                <a:cs typeface="Times New Roman" panose="02020603050405020304" pitchFamily="18" charset="0"/>
              </a:rPr>
              <a:t>En pleno auge del mercantilismo, la colonización de América tuvo como principal objetivo la explotación de recursos y la </a:t>
            </a:r>
            <a:r>
              <a:rPr lang="es-CL"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extracción de metales preciosos</a:t>
            </a:r>
            <a:r>
              <a:rPr lang="es-CL" sz="2000" dirty="0">
                <a:effectLst/>
                <a:latin typeface="Calibri" panose="020F0502020204030204" pitchFamily="34" charset="0"/>
                <a:ea typeface="Calibri" panose="020F0502020204030204" pitchFamily="34" charset="0"/>
                <a:cs typeface="Times New Roman" panose="02020603050405020304" pitchFamily="18" charset="0"/>
              </a:rPr>
              <a:t>. A partir de las posesiones de tierra por parte de los conquistadores, se establecieron distintas regiones y unidades productivas y, al mismo tiempo, diferentes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sistemas de trabajo</a:t>
            </a:r>
            <a:r>
              <a:rPr lang="es-CL" sz="2000" dirty="0">
                <a:effectLst/>
                <a:latin typeface="Calibri" panose="020F0502020204030204" pitchFamily="34" charset="0"/>
                <a:ea typeface="Calibri" panose="020F0502020204030204" pitchFamily="34" charset="0"/>
                <a:cs typeface="Times New Roman" panose="02020603050405020304" pitchFamily="18" charset="0"/>
              </a:rPr>
              <a:t>. Este complejo proceso se dio en un contexto de intensificación de las relaciones comerciales internacionales, en el que América se incorporó como un continente caracterizado por la exportación de productos que iban desde el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oro y la plata</a:t>
            </a:r>
            <a:r>
              <a:rPr lang="es-CL" sz="2000" dirty="0">
                <a:effectLst/>
                <a:latin typeface="Calibri" panose="020F0502020204030204" pitchFamily="34" charset="0"/>
                <a:ea typeface="Calibri" panose="020F0502020204030204" pitchFamily="34" charset="0"/>
                <a:cs typeface="Times New Roman" panose="02020603050405020304" pitchFamily="18" charset="0"/>
              </a:rPr>
              <a:t> hasta el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algodón, azúcar, tabaco y café.</a:t>
            </a:r>
          </a:p>
          <a:p>
            <a:endParaRPr lang="es-CL" sz="2000" b="1" dirty="0">
              <a:latin typeface="Calibri" panose="020F0502020204030204" pitchFamily="34" charset="0"/>
              <a:ea typeface="Calibri" panose="020F0502020204030204" pitchFamily="34" charset="0"/>
              <a:cs typeface="Times New Roman" panose="02020603050405020304" pitchFamily="18" charset="0"/>
            </a:endParaRPr>
          </a:p>
          <a:p>
            <a:r>
              <a:rPr lang="es-CL"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Conceptos básicos:</a:t>
            </a:r>
            <a:endParaRPr lang="es-CL"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L" sz="2000" b="1" dirty="0">
              <a:latin typeface="Calibri" panose="020F0502020204030204" pitchFamily="34" charset="0"/>
              <a:ea typeface="Calibri" panose="020F0502020204030204" pitchFamily="34" charset="0"/>
              <a:cs typeface="Times New Roman" panose="02020603050405020304" pitchFamily="18" charset="0"/>
            </a:endParaRPr>
          </a:p>
          <a:p>
            <a:r>
              <a:rPr lang="es-CL"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Mercantilismo: </a:t>
            </a:r>
            <a:r>
              <a:rPr lang="es-CL" sz="2000" dirty="0">
                <a:effectLst/>
                <a:latin typeface="Calibri" panose="020F0502020204030204" pitchFamily="34" charset="0"/>
                <a:ea typeface="Calibri" panose="020F0502020204030204" pitchFamily="34" charset="0"/>
                <a:cs typeface="Times New Roman" panose="02020603050405020304" pitchFamily="18" charset="0"/>
              </a:rPr>
              <a:t>Sistema económico que postulaba que la riqueza de un país dependía de la cantidad de metales preciosos que pudiera acumular (oro y plat</a:t>
            </a:r>
            <a:r>
              <a:rPr lang="es-CL" sz="2000" dirty="0">
                <a:latin typeface="Calibri" panose="020F0502020204030204" pitchFamily="34" charset="0"/>
                <a:ea typeface="Calibri" panose="020F0502020204030204" pitchFamily="34" charset="0"/>
                <a:cs typeface="Times New Roman" panose="02020603050405020304" pitchFamily="18" charset="0"/>
              </a:rPr>
              <a:t>a).</a:t>
            </a:r>
          </a:p>
          <a:p>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s-CL"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Exportación</a:t>
            </a:r>
            <a:r>
              <a:rPr lang="es-CL" sz="2000" b="1" dirty="0">
                <a:latin typeface="Calibri" panose="020F0502020204030204" pitchFamily="34" charset="0"/>
                <a:ea typeface="Calibri" panose="020F0502020204030204" pitchFamily="34" charset="0"/>
                <a:cs typeface="Times New Roman" panose="02020603050405020304" pitchFamily="18" charset="0"/>
              </a:rPr>
              <a:t>: </a:t>
            </a:r>
            <a:r>
              <a:rPr lang="es-ES" sz="2000" b="0" i="0" dirty="0">
                <a:solidFill>
                  <a:srgbClr val="4D5156"/>
                </a:solidFill>
                <a:effectLst/>
                <a:latin typeface="arial" panose="020B0604020202020204" pitchFamily="34" charset="0"/>
              </a:rPr>
              <a:t> </a:t>
            </a:r>
            <a:r>
              <a:rPr lang="es-ES" sz="2000" b="0" i="0" dirty="0">
                <a:effectLst/>
                <a:latin typeface="Calibri" panose="020F0502020204030204" pitchFamily="34" charset="0"/>
                <a:cs typeface="Calibri" panose="020F0502020204030204" pitchFamily="34" charset="0"/>
              </a:rPr>
              <a:t>se define como el envío de un producto o servicio a un país extranjero con fines comerciales.</a:t>
            </a:r>
          </a:p>
          <a:p>
            <a:br>
              <a:rPr lang="es-ES" sz="2000" b="0" i="0" dirty="0">
                <a:solidFill>
                  <a:srgbClr val="222222"/>
                </a:solidFill>
                <a:effectLst/>
                <a:latin typeface="arial" panose="020B0604020202020204" pitchFamily="34" charset="0"/>
              </a:rPr>
            </a:br>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L"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CL" sz="2000" b="1" dirty="0">
              <a:latin typeface="Calibri" panose="020F0502020204030204" pitchFamily="34" charset="0"/>
              <a:ea typeface="Calibri" panose="020F0502020204030204" pitchFamily="34" charset="0"/>
              <a:cs typeface="Times New Roman" panose="02020603050405020304" pitchFamily="18" charset="0"/>
            </a:endParaRPr>
          </a:p>
          <a:p>
            <a:endParaRPr lang="es-CL" sz="2000" dirty="0"/>
          </a:p>
        </p:txBody>
      </p:sp>
    </p:spTree>
    <p:extLst>
      <p:ext uri="{BB962C8B-B14F-4D97-AF65-F5344CB8AC3E}">
        <p14:creationId xmlns:p14="http://schemas.microsoft.com/office/powerpoint/2010/main" val="167043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2C18D2-72C5-4342-BEC5-0A093D2F552A}"/>
              </a:ext>
            </a:extLst>
          </p:cNvPr>
          <p:cNvSpPr txBox="1"/>
          <p:nvPr/>
        </p:nvSpPr>
        <p:spPr>
          <a:xfrm>
            <a:off x="384313" y="477078"/>
            <a:ext cx="5552662" cy="3102131"/>
          </a:xfrm>
          <a:prstGeom prst="rect">
            <a:avLst/>
          </a:prstGeom>
          <a:noFill/>
        </p:spPr>
        <p:txBody>
          <a:bodyPr wrap="square">
            <a:spAutoFit/>
          </a:bodyPr>
          <a:lstStyle/>
          <a:p>
            <a:pPr algn="just">
              <a:lnSpc>
                <a:spcPct val="115000"/>
              </a:lnSpc>
              <a:spcAft>
                <a:spcPts val="1000"/>
              </a:spcAft>
            </a:pPr>
            <a:r>
              <a:rPr lang="es-CL"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América y el comercio atlántico</a:t>
            </a:r>
          </a:p>
          <a:p>
            <a:pPr algn="just">
              <a:lnSpc>
                <a:spcPct val="115000"/>
              </a:lnSpc>
              <a:spcAft>
                <a:spcPts val="1000"/>
              </a:spcAft>
            </a:pPr>
            <a:r>
              <a:rPr lang="es-CL" sz="2000" dirty="0">
                <a:effectLst/>
                <a:latin typeface="Calibri" panose="020F0502020204030204" pitchFamily="34" charset="0"/>
                <a:ea typeface="Calibri" panose="020F0502020204030204" pitchFamily="34" charset="0"/>
                <a:cs typeface="Times New Roman" panose="02020603050405020304" pitchFamily="18" charset="0"/>
              </a:rPr>
              <a:t>Una particularidad entre el comercio de los siglos XVII y XVIII fue la relación entre Europa, África y América, que dio origen al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Triángulo comercial atlántico</a:t>
            </a:r>
            <a:r>
              <a:rPr lang="es-CL" sz="2000" dirty="0">
                <a:effectLst/>
                <a:latin typeface="Calibri" panose="020F0502020204030204" pitchFamily="34" charset="0"/>
                <a:ea typeface="Calibri" panose="020F0502020204030204" pitchFamily="34" charset="0"/>
                <a:cs typeface="Times New Roman" panose="02020603050405020304" pitchFamily="18" charset="0"/>
              </a:rPr>
              <a:t>”. Esto se debió a las relaciones entre las metrópolis y sus colonias, cuyo intercambio incluía no solo productos, sino también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mano de obra</a:t>
            </a:r>
            <a:r>
              <a:rPr lang="es-CL" sz="2000" dirty="0">
                <a:effectLst/>
                <a:latin typeface="Calibri" panose="020F0502020204030204" pitchFamily="34" charset="0"/>
                <a:ea typeface="Calibri" panose="020F0502020204030204" pitchFamily="34" charset="0"/>
                <a:cs typeface="Times New Roman" panose="02020603050405020304" pitchFamily="18" charset="0"/>
              </a:rPr>
              <a:t> </a:t>
            </a:r>
            <a:r>
              <a:rPr lang="es-CL" sz="2000" b="1" dirty="0">
                <a:effectLst/>
                <a:latin typeface="Calibri" panose="020F0502020204030204" pitchFamily="34" charset="0"/>
                <a:ea typeface="Calibri" panose="020F0502020204030204" pitchFamily="34" charset="0"/>
                <a:cs typeface="Times New Roman" panose="02020603050405020304" pitchFamily="18" charset="0"/>
              </a:rPr>
              <a:t>esclava </a:t>
            </a:r>
            <a:r>
              <a:rPr lang="es-CL" sz="2000" dirty="0">
                <a:effectLst/>
                <a:latin typeface="Calibri" panose="020F0502020204030204" pitchFamily="34" charset="0"/>
                <a:ea typeface="Calibri" panose="020F0502020204030204" pitchFamily="34" charset="0"/>
                <a:cs typeface="Times New Roman" panose="02020603050405020304" pitchFamily="18" charset="0"/>
              </a:rPr>
              <a:t>proveniente del África Occidental</a:t>
            </a:r>
            <a:r>
              <a:rPr lang="es-CL" sz="1800" dirty="0">
                <a:effectLst/>
                <a:latin typeface="Calibri" panose="020F0502020204030204" pitchFamily="34" charset="0"/>
                <a:ea typeface="Calibri" panose="020F0502020204030204" pitchFamily="34" charset="0"/>
                <a:cs typeface="Times New Roman" panose="02020603050405020304" pitchFamily="18" charset="0"/>
              </a:rPr>
              <a:t>.</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Qué fue el comercio triangular para la económia mundial">
            <a:extLst>
              <a:ext uri="{FF2B5EF4-FFF2-40B4-BE49-F238E27FC236}">
                <a16:creationId xmlns:a16="http://schemas.microsoft.com/office/drawing/2014/main" id="{76284D39-C4B5-470B-A856-3BC2A517FD3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888" y="3508421"/>
            <a:ext cx="5102087" cy="3141302"/>
          </a:xfrm>
          <a:prstGeom prst="rect">
            <a:avLst/>
          </a:prstGeom>
          <a:noFill/>
          <a:ln>
            <a:noFill/>
          </a:ln>
        </p:spPr>
      </p:pic>
      <p:pic>
        <p:nvPicPr>
          <p:cNvPr id="2050" name="Picture 2" descr="Chile Liberal: Esclavitud, doscientos años después">
            <a:extLst>
              <a:ext uri="{FF2B5EF4-FFF2-40B4-BE49-F238E27FC236}">
                <a16:creationId xmlns:a16="http://schemas.microsoft.com/office/drawing/2014/main" id="{D0E7510A-B58B-426F-90F3-371C8B035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565" y="1042930"/>
            <a:ext cx="4863547" cy="326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2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sita\Desktop\el-monopolio-comercial-2-728.jpg">
            <a:extLst>
              <a:ext uri="{FF2B5EF4-FFF2-40B4-BE49-F238E27FC236}">
                <a16:creationId xmlns:a16="http://schemas.microsoft.com/office/drawing/2014/main" id="{44952D92-0015-4BA0-8FC8-88E9F841C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75" y="119268"/>
            <a:ext cx="10654748" cy="62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ivel: Segundo Medio Profesora: Paulina Parra Rojas - ppt descargar">
            <a:extLst>
              <a:ext uri="{FF2B5EF4-FFF2-40B4-BE49-F238E27FC236}">
                <a16:creationId xmlns:a16="http://schemas.microsoft.com/office/drawing/2014/main" id="{BDB19051-F25D-4788-9053-9FACB2E87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2" y="145774"/>
            <a:ext cx="11317356" cy="649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6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osita\Desktop\economa-y-sociedad-5-638.jpg">
            <a:extLst>
              <a:ext uri="{FF2B5EF4-FFF2-40B4-BE49-F238E27FC236}">
                <a16:creationId xmlns:a16="http://schemas.microsoft.com/office/drawing/2014/main" id="{AD513D6B-D3FB-48B1-98EC-BA15DF4C7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9" y="185529"/>
            <a:ext cx="11728174" cy="629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97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venth Grade – LSII: K-8 Spanish">
            <a:extLst>
              <a:ext uri="{FF2B5EF4-FFF2-40B4-BE49-F238E27FC236}">
                <a16:creationId xmlns:a16="http://schemas.microsoft.com/office/drawing/2014/main" id="{505CC831-202D-40CD-AC98-7ED72EF3F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451" y="1469263"/>
            <a:ext cx="9316278"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36E8639-968C-41BF-94CE-61288C992957}"/>
              </a:ext>
            </a:extLst>
          </p:cNvPr>
          <p:cNvSpPr txBox="1"/>
          <p:nvPr/>
        </p:nvSpPr>
        <p:spPr>
          <a:xfrm>
            <a:off x="1762539" y="452303"/>
            <a:ext cx="8256103" cy="830997"/>
          </a:xfrm>
          <a:prstGeom prst="rect">
            <a:avLst/>
          </a:prstGeom>
          <a:noFill/>
        </p:spPr>
        <p:txBody>
          <a:bodyPr wrap="square" rtlCol="0">
            <a:spAutoFit/>
          </a:bodyPr>
          <a:lstStyle/>
          <a:p>
            <a:r>
              <a:rPr lang="es-ES" sz="2400" b="1" dirty="0">
                <a:solidFill>
                  <a:srgbClr val="C00000"/>
                </a:solidFill>
              </a:rPr>
              <a:t>¿Qué productos intercambiaron comercialmente  España y américa?</a:t>
            </a:r>
            <a:endParaRPr lang="es-CL" sz="2400" b="1" dirty="0">
              <a:solidFill>
                <a:srgbClr val="C00000"/>
              </a:solidFill>
            </a:endParaRPr>
          </a:p>
        </p:txBody>
      </p:sp>
    </p:spTree>
    <p:extLst>
      <p:ext uri="{BB962C8B-B14F-4D97-AF65-F5344CB8AC3E}">
        <p14:creationId xmlns:p14="http://schemas.microsoft.com/office/powerpoint/2010/main" val="1301981423"/>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391</TotalTime>
  <Words>746</Words>
  <Application>Microsoft Office PowerPoint</Application>
  <PresentationFormat>Panorámica</PresentationFormat>
  <Paragraphs>45</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Arial</vt:lpstr>
      <vt:lpstr>Calibri</vt:lpstr>
      <vt:lpstr>Gill Sans MT</vt:lpstr>
      <vt:lpstr>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Economía colonial</dc:title>
  <dc:creator>Etna</dc:creator>
  <cp:lastModifiedBy>Etna</cp:lastModifiedBy>
  <cp:revision>30</cp:revision>
  <dcterms:created xsi:type="dcterms:W3CDTF">2020-07-20T04:48:11Z</dcterms:created>
  <dcterms:modified xsi:type="dcterms:W3CDTF">2020-07-22T06:53:30Z</dcterms:modified>
</cp:coreProperties>
</file>