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65" r:id="rId6"/>
    <p:sldId id="268" r:id="rId7"/>
    <p:sldId id="261" r:id="rId8"/>
    <p:sldId id="266" r:id="rId9"/>
    <p:sldId id="269" r:id="rId10"/>
    <p:sldId id="262" r:id="rId11"/>
    <p:sldId id="267" r:id="rId12"/>
    <p:sldId id="263" r:id="rId13"/>
    <p:sldId id="264" r:id="rId14"/>
    <p:sldId id="259" r:id="rId15"/>
    <p:sldId id="270" r:id="rId16"/>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fld id="{D93A6153-625A-4227-A796-5E31823CFB12}" type="datetimeFigureOut">
              <a:rPr lang="es-CL" smtClean="0"/>
              <a:t>15-06-2020</a:t>
            </a:fld>
            <a:endParaRPr lang="es-CL"/>
          </a:p>
        </p:txBody>
      </p:sp>
      <p:sp>
        <p:nvSpPr>
          <p:cNvPr id="8" name="7 Marcador de pie de página"/>
          <p:cNvSpPr>
            <a:spLocks noGrp="1"/>
          </p:cNvSpPr>
          <p:nvPr>
            <p:ph type="ftr" sz="quarter" idx="11"/>
          </p:nvPr>
        </p:nvSpPr>
        <p:spPr/>
        <p:txBody>
          <a:bodyPr/>
          <a:lstStyle>
            <a:extLst/>
          </a:lstStyle>
          <a:p>
            <a:endParaRPr lang="es-CL"/>
          </a:p>
        </p:txBody>
      </p:sp>
      <p:sp>
        <p:nvSpPr>
          <p:cNvPr id="11" name="10 Marcador de número de diapositiva"/>
          <p:cNvSpPr>
            <a:spLocks noGrp="1"/>
          </p:cNvSpPr>
          <p:nvPr>
            <p:ph type="sldNum" sz="quarter" idx="12"/>
          </p:nvPr>
        </p:nvSpPr>
        <p:spPr/>
        <p:txBody>
          <a:bodyPr/>
          <a:lstStyle>
            <a:extLst/>
          </a:lstStyle>
          <a:p>
            <a:fld id="{F06274CF-98D0-4778-BB0C-613130936892}" type="slidenum">
              <a:rPr lang="es-CL" smtClean="0"/>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93A6153-625A-4227-A796-5E31823CFB12}" type="datetimeFigureOut">
              <a:rPr lang="es-CL" smtClean="0"/>
              <a:t>15-06-2020</a:t>
            </a:fld>
            <a:endParaRPr lang="es-CL"/>
          </a:p>
        </p:txBody>
      </p:sp>
      <p:sp>
        <p:nvSpPr>
          <p:cNvPr id="5" name="4 Marcador de pie de página"/>
          <p:cNvSpPr>
            <a:spLocks noGrp="1"/>
          </p:cNvSpPr>
          <p:nvPr>
            <p:ph type="ftr" sz="quarter" idx="11"/>
          </p:nvPr>
        </p:nvSpPr>
        <p:spPr/>
        <p:txBody>
          <a:bodyPr/>
          <a:lstStyle>
            <a:extLst/>
          </a:lstStyle>
          <a:p>
            <a:endParaRPr lang="es-CL"/>
          </a:p>
        </p:txBody>
      </p:sp>
      <p:sp>
        <p:nvSpPr>
          <p:cNvPr id="6" name="5 Marcador de número de diapositiva"/>
          <p:cNvSpPr>
            <a:spLocks noGrp="1"/>
          </p:cNvSpPr>
          <p:nvPr>
            <p:ph type="sldNum" sz="quarter" idx="12"/>
          </p:nvPr>
        </p:nvSpPr>
        <p:spPr/>
        <p:txBody>
          <a:bodyPr/>
          <a:lstStyle>
            <a:extLst/>
          </a:lstStyle>
          <a:p>
            <a:fld id="{F06274CF-98D0-4778-BB0C-613130936892}" type="slidenum">
              <a:rPr lang="es-CL" smtClean="0"/>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93A6153-625A-4227-A796-5E31823CFB12}" type="datetimeFigureOut">
              <a:rPr lang="es-CL" smtClean="0"/>
              <a:t>15-06-2020</a:t>
            </a:fld>
            <a:endParaRPr lang="es-CL"/>
          </a:p>
        </p:txBody>
      </p:sp>
      <p:sp>
        <p:nvSpPr>
          <p:cNvPr id="5" name="4 Marcador de pie de página"/>
          <p:cNvSpPr>
            <a:spLocks noGrp="1"/>
          </p:cNvSpPr>
          <p:nvPr>
            <p:ph type="ftr" sz="quarter" idx="11"/>
          </p:nvPr>
        </p:nvSpPr>
        <p:spPr/>
        <p:txBody>
          <a:bodyPr/>
          <a:lstStyle>
            <a:extLst/>
          </a:lstStyle>
          <a:p>
            <a:endParaRPr lang="es-CL"/>
          </a:p>
        </p:txBody>
      </p:sp>
      <p:sp>
        <p:nvSpPr>
          <p:cNvPr id="6" name="5 Marcador de número de diapositiva"/>
          <p:cNvSpPr>
            <a:spLocks noGrp="1"/>
          </p:cNvSpPr>
          <p:nvPr>
            <p:ph type="sldNum" sz="quarter" idx="12"/>
          </p:nvPr>
        </p:nvSpPr>
        <p:spPr/>
        <p:txBody>
          <a:bodyPr/>
          <a:lstStyle>
            <a:extLst/>
          </a:lstStyle>
          <a:p>
            <a:fld id="{F06274CF-98D0-4778-BB0C-613130936892}" type="slidenum">
              <a:rPr lang="es-CL" smtClean="0"/>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93A6153-625A-4227-A796-5E31823CFB12}" type="datetimeFigureOut">
              <a:rPr lang="es-CL" smtClean="0"/>
              <a:t>15-06-2020</a:t>
            </a:fld>
            <a:endParaRPr lang="es-CL"/>
          </a:p>
        </p:txBody>
      </p:sp>
      <p:sp>
        <p:nvSpPr>
          <p:cNvPr id="5" name="4 Marcador de pie de página"/>
          <p:cNvSpPr>
            <a:spLocks noGrp="1"/>
          </p:cNvSpPr>
          <p:nvPr>
            <p:ph type="ftr" sz="quarter" idx="11"/>
          </p:nvPr>
        </p:nvSpPr>
        <p:spPr/>
        <p:txBody>
          <a:bodyPr/>
          <a:lstStyle>
            <a:extLst/>
          </a:lstStyle>
          <a:p>
            <a:endParaRPr lang="es-CL"/>
          </a:p>
        </p:txBody>
      </p:sp>
      <p:sp>
        <p:nvSpPr>
          <p:cNvPr id="6" name="5 Marcador de número de diapositiva"/>
          <p:cNvSpPr>
            <a:spLocks noGrp="1"/>
          </p:cNvSpPr>
          <p:nvPr>
            <p:ph type="sldNum" sz="quarter" idx="12"/>
          </p:nvPr>
        </p:nvSpPr>
        <p:spPr/>
        <p:txBody>
          <a:bodyPr/>
          <a:lstStyle>
            <a:extLst/>
          </a:lstStyle>
          <a:p>
            <a:fld id="{F06274CF-98D0-4778-BB0C-613130936892}" type="slidenum">
              <a:rPr lang="es-CL" smtClean="0"/>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D93A6153-625A-4227-A796-5E31823CFB12}" type="datetimeFigureOut">
              <a:rPr lang="es-CL" smtClean="0"/>
              <a:t>15-06-2020</a:t>
            </a:fld>
            <a:endParaRPr lang="es-CL"/>
          </a:p>
        </p:txBody>
      </p:sp>
      <p:sp>
        <p:nvSpPr>
          <p:cNvPr id="5" name="4 Marcador de pie de página"/>
          <p:cNvSpPr>
            <a:spLocks noGrp="1"/>
          </p:cNvSpPr>
          <p:nvPr>
            <p:ph type="ftr" sz="quarter" idx="11"/>
          </p:nvPr>
        </p:nvSpPr>
        <p:spPr/>
        <p:txBody>
          <a:bodyPr/>
          <a:lstStyle>
            <a:extLst/>
          </a:lstStyle>
          <a:p>
            <a:endParaRPr lang="es-CL"/>
          </a:p>
        </p:txBody>
      </p:sp>
      <p:sp>
        <p:nvSpPr>
          <p:cNvPr id="6" name="5 Marcador de número de diapositiva"/>
          <p:cNvSpPr>
            <a:spLocks noGrp="1"/>
          </p:cNvSpPr>
          <p:nvPr>
            <p:ph type="sldNum" sz="quarter" idx="12"/>
          </p:nvPr>
        </p:nvSpPr>
        <p:spPr/>
        <p:txBody>
          <a:bodyPr/>
          <a:lstStyle>
            <a:extLst/>
          </a:lstStyle>
          <a:p>
            <a:fld id="{F06274CF-98D0-4778-BB0C-613130936892}" type="slidenum">
              <a:rPr lang="es-CL" smtClean="0"/>
              <a:t>‹Nº›</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D93A6153-625A-4227-A796-5E31823CFB12}" type="datetimeFigureOut">
              <a:rPr lang="es-CL" smtClean="0"/>
              <a:t>15-06-2020</a:t>
            </a:fld>
            <a:endParaRPr lang="es-CL"/>
          </a:p>
        </p:txBody>
      </p:sp>
      <p:sp>
        <p:nvSpPr>
          <p:cNvPr id="6" name="5 Marcador de pie de página"/>
          <p:cNvSpPr>
            <a:spLocks noGrp="1"/>
          </p:cNvSpPr>
          <p:nvPr>
            <p:ph type="ftr" sz="quarter" idx="11"/>
          </p:nvPr>
        </p:nvSpPr>
        <p:spPr/>
        <p:txBody>
          <a:bodyPr/>
          <a:lstStyle>
            <a:extLst/>
          </a:lstStyle>
          <a:p>
            <a:endParaRPr lang="es-CL"/>
          </a:p>
        </p:txBody>
      </p:sp>
      <p:sp>
        <p:nvSpPr>
          <p:cNvPr id="7" name="6 Marcador de número de diapositiva"/>
          <p:cNvSpPr>
            <a:spLocks noGrp="1"/>
          </p:cNvSpPr>
          <p:nvPr>
            <p:ph type="sldNum" sz="quarter" idx="12"/>
          </p:nvPr>
        </p:nvSpPr>
        <p:spPr/>
        <p:txBody>
          <a:bodyPr/>
          <a:lstStyle>
            <a:extLst/>
          </a:lstStyle>
          <a:p>
            <a:fld id="{F06274CF-98D0-4778-BB0C-613130936892}" type="slidenum">
              <a:rPr lang="es-CL" smtClean="0"/>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D93A6153-625A-4227-A796-5E31823CFB12}" type="datetimeFigureOut">
              <a:rPr lang="es-CL" smtClean="0"/>
              <a:t>15-06-2020</a:t>
            </a:fld>
            <a:endParaRPr lang="es-CL"/>
          </a:p>
        </p:txBody>
      </p:sp>
      <p:sp>
        <p:nvSpPr>
          <p:cNvPr id="8" name="7 Marcador de pie de página"/>
          <p:cNvSpPr>
            <a:spLocks noGrp="1"/>
          </p:cNvSpPr>
          <p:nvPr>
            <p:ph type="ftr" sz="quarter" idx="11"/>
          </p:nvPr>
        </p:nvSpPr>
        <p:spPr/>
        <p:txBody>
          <a:bodyPr/>
          <a:lstStyle>
            <a:extLst/>
          </a:lstStyle>
          <a:p>
            <a:endParaRPr lang="es-CL"/>
          </a:p>
        </p:txBody>
      </p:sp>
      <p:sp>
        <p:nvSpPr>
          <p:cNvPr id="9" name="8 Marcador de número de diapositiva"/>
          <p:cNvSpPr>
            <a:spLocks noGrp="1"/>
          </p:cNvSpPr>
          <p:nvPr>
            <p:ph type="sldNum" sz="quarter" idx="12"/>
          </p:nvPr>
        </p:nvSpPr>
        <p:spPr/>
        <p:txBody>
          <a:bodyPr/>
          <a:lstStyle>
            <a:extLst/>
          </a:lstStyle>
          <a:p>
            <a:fld id="{F06274CF-98D0-4778-BB0C-613130936892}" type="slidenum">
              <a:rPr lang="es-CL" smtClean="0"/>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D93A6153-625A-4227-A796-5E31823CFB12}" type="datetimeFigureOut">
              <a:rPr lang="es-CL" smtClean="0"/>
              <a:t>15-06-2020</a:t>
            </a:fld>
            <a:endParaRPr lang="es-CL"/>
          </a:p>
        </p:txBody>
      </p:sp>
      <p:sp>
        <p:nvSpPr>
          <p:cNvPr id="4" name="3 Marcador de pie de página"/>
          <p:cNvSpPr>
            <a:spLocks noGrp="1"/>
          </p:cNvSpPr>
          <p:nvPr>
            <p:ph type="ftr" sz="quarter" idx="11"/>
          </p:nvPr>
        </p:nvSpPr>
        <p:spPr/>
        <p:txBody>
          <a:bodyPr/>
          <a:lstStyle>
            <a:extLst/>
          </a:lstStyle>
          <a:p>
            <a:endParaRPr lang="es-CL"/>
          </a:p>
        </p:txBody>
      </p:sp>
      <p:sp>
        <p:nvSpPr>
          <p:cNvPr id="5" name="4 Marcador de número de diapositiva"/>
          <p:cNvSpPr>
            <a:spLocks noGrp="1"/>
          </p:cNvSpPr>
          <p:nvPr>
            <p:ph type="sldNum" sz="quarter" idx="12"/>
          </p:nvPr>
        </p:nvSpPr>
        <p:spPr/>
        <p:txBody>
          <a:bodyPr/>
          <a:lstStyle>
            <a:extLst/>
          </a:lstStyle>
          <a:p>
            <a:fld id="{F06274CF-98D0-4778-BB0C-613130936892}" type="slidenum">
              <a:rPr lang="es-CL" smtClean="0"/>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D93A6153-625A-4227-A796-5E31823CFB12}" type="datetimeFigureOut">
              <a:rPr lang="es-CL" smtClean="0"/>
              <a:t>15-06-2020</a:t>
            </a:fld>
            <a:endParaRPr lang="es-CL"/>
          </a:p>
        </p:txBody>
      </p:sp>
      <p:sp>
        <p:nvSpPr>
          <p:cNvPr id="3" name="2 Marcador de pie de página"/>
          <p:cNvSpPr>
            <a:spLocks noGrp="1"/>
          </p:cNvSpPr>
          <p:nvPr>
            <p:ph type="ftr" sz="quarter" idx="11"/>
          </p:nvPr>
        </p:nvSpPr>
        <p:spPr/>
        <p:txBody>
          <a:bodyPr/>
          <a:lstStyle>
            <a:extLst/>
          </a:lstStyle>
          <a:p>
            <a:endParaRPr lang="es-CL"/>
          </a:p>
        </p:txBody>
      </p:sp>
      <p:sp>
        <p:nvSpPr>
          <p:cNvPr id="4" name="3 Marcador de número de diapositiva"/>
          <p:cNvSpPr>
            <a:spLocks noGrp="1"/>
          </p:cNvSpPr>
          <p:nvPr>
            <p:ph type="sldNum" sz="quarter" idx="12"/>
          </p:nvPr>
        </p:nvSpPr>
        <p:spPr/>
        <p:txBody>
          <a:bodyPr/>
          <a:lstStyle>
            <a:extLst/>
          </a:lstStyle>
          <a:p>
            <a:fld id="{F06274CF-98D0-4778-BB0C-613130936892}" type="slidenum">
              <a:rPr lang="es-CL" smtClean="0"/>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D93A6153-625A-4227-A796-5E31823CFB12}" type="datetimeFigureOut">
              <a:rPr lang="es-CL" smtClean="0"/>
              <a:t>15-06-2020</a:t>
            </a:fld>
            <a:endParaRPr lang="es-CL"/>
          </a:p>
        </p:txBody>
      </p:sp>
      <p:sp>
        <p:nvSpPr>
          <p:cNvPr id="6" name="5 Marcador de pie de página"/>
          <p:cNvSpPr>
            <a:spLocks noGrp="1"/>
          </p:cNvSpPr>
          <p:nvPr>
            <p:ph type="ftr" sz="quarter" idx="11"/>
          </p:nvPr>
        </p:nvSpPr>
        <p:spPr/>
        <p:txBody>
          <a:bodyPr/>
          <a:lstStyle>
            <a:extLst/>
          </a:lstStyle>
          <a:p>
            <a:endParaRPr lang="es-CL"/>
          </a:p>
        </p:txBody>
      </p:sp>
      <p:sp>
        <p:nvSpPr>
          <p:cNvPr id="7" name="6 Marcador de número de diapositiva"/>
          <p:cNvSpPr>
            <a:spLocks noGrp="1"/>
          </p:cNvSpPr>
          <p:nvPr>
            <p:ph type="sldNum" sz="quarter" idx="12"/>
          </p:nvPr>
        </p:nvSpPr>
        <p:spPr/>
        <p:txBody>
          <a:bodyPr/>
          <a:lstStyle>
            <a:extLst/>
          </a:lstStyle>
          <a:p>
            <a:fld id="{F06274CF-98D0-4778-BB0C-613130936892}" type="slidenum">
              <a:rPr lang="es-CL" smtClean="0"/>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D93A6153-625A-4227-A796-5E31823CFB12}" type="datetimeFigureOut">
              <a:rPr lang="es-CL" smtClean="0"/>
              <a:t>15-06-2020</a:t>
            </a:fld>
            <a:endParaRPr lang="es-CL"/>
          </a:p>
        </p:txBody>
      </p:sp>
      <p:sp>
        <p:nvSpPr>
          <p:cNvPr id="6" name="5 Marcador de pie de página"/>
          <p:cNvSpPr>
            <a:spLocks noGrp="1"/>
          </p:cNvSpPr>
          <p:nvPr>
            <p:ph type="ftr" sz="quarter" idx="11"/>
          </p:nvPr>
        </p:nvSpPr>
        <p:spPr/>
        <p:txBody>
          <a:bodyPr/>
          <a:lstStyle>
            <a:extLst/>
          </a:lstStyle>
          <a:p>
            <a:endParaRPr lang="es-CL"/>
          </a:p>
        </p:txBody>
      </p:sp>
      <p:sp>
        <p:nvSpPr>
          <p:cNvPr id="7" name="6 Marcador de número de diapositiva"/>
          <p:cNvSpPr>
            <a:spLocks noGrp="1"/>
          </p:cNvSpPr>
          <p:nvPr>
            <p:ph type="sldNum" sz="quarter" idx="12"/>
          </p:nvPr>
        </p:nvSpPr>
        <p:spPr/>
        <p:txBody>
          <a:bodyPr/>
          <a:lstStyle>
            <a:extLst/>
          </a:lstStyle>
          <a:p>
            <a:fld id="{F06274CF-98D0-4778-BB0C-613130936892}" type="slidenum">
              <a:rPr lang="es-CL" smtClean="0"/>
              <a:t>‹Nº›</a:t>
            </a:fld>
            <a:endParaRPr lang="es-CL"/>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smtClean="0"/>
              <a:t>Haga clic en el icono para agregar una imagen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93A6153-625A-4227-A796-5E31823CFB12}" type="datetimeFigureOut">
              <a:rPr lang="es-CL" smtClean="0"/>
              <a:t>15-06-2020</a:t>
            </a:fld>
            <a:endParaRPr lang="es-CL"/>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CL"/>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06274CF-98D0-4778-BB0C-613130936892}" type="slidenum">
              <a:rPr lang="es-CL" smtClean="0"/>
              <a:t>‹Nº›</a:t>
            </a:fld>
            <a:endParaRPr lang="es-C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55576" y="1988840"/>
            <a:ext cx="7992888" cy="523220"/>
          </a:xfrm>
          <a:prstGeom prst="rect">
            <a:avLst/>
          </a:prstGeom>
          <a:noFill/>
        </p:spPr>
        <p:txBody>
          <a:bodyPr wrap="square" rtlCol="0">
            <a:spAutoFit/>
          </a:bodyPr>
          <a:lstStyle/>
          <a:p>
            <a:r>
              <a:rPr lang="es-CL" sz="2800" b="1" dirty="0" smtClean="0"/>
              <a:t>Breve  </a:t>
            </a:r>
            <a:r>
              <a:rPr lang="es-CL" sz="2800" b="1" dirty="0" smtClean="0"/>
              <a:t>Historia de Chile en el Siglo </a:t>
            </a:r>
            <a:r>
              <a:rPr lang="es-CL" sz="2800" b="1" dirty="0" smtClean="0"/>
              <a:t>XIX</a:t>
            </a:r>
            <a:endParaRPr lang="es-CL" sz="2800" b="1" dirty="0"/>
          </a:p>
        </p:txBody>
      </p:sp>
      <p:sp>
        <p:nvSpPr>
          <p:cNvPr id="6" name="5 CuadroTexto"/>
          <p:cNvSpPr txBox="1"/>
          <p:nvPr/>
        </p:nvSpPr>
        <p:spPr>
          <a:xfrm>
            <a:off x="5148064" y="5157192"/>
            <a:ext cx="3312368" cy="1200329"/>
          </a:xfrm>
          <a:prstGeom prst="rect">
            <a:avLst/>
          </a:prstGeom>
          <a:noFill/>
        </p:spPr>
        <p:txBody>
          <a:bodyPr wrap="square" rtlCol="0">
            <a:spAutoFit/>
          </a:bodyPr>
          <a:lstStyle/>
          <a:p>
            <a:r>
              <a:rPr lang="es-CL" b="1" dirty="0" smtClean="0"/>
              <a:t>Historia, Geografía y Cs. Sociales  </a:t>
            </a:r>
          </a:p>
          <a:p>
            <a:r>
              <a:rPr lang="es-CL" dirty="0" smtClean="0"/>
              <a:t>Prof. Etna Vivar Navarro</a:t>
            </a:r>
          </a:p>
          <a:p>
            <a:r>
              <a:rPr lang="es-CL" dirty="0" smtClean="0"/>
              <a:t>Curso: 6° Básico </a:t>
            </a:r>
            <a:endParaRPr lang="es-CL" dirty="0"/>
          </a:p>
        </p:txBody>
      </p:sp>
      <p:sp>
        <p:nvSpPr>
          <p:cNvPr id="2" name="AutoShape 2" descr="Plaza de Armas de Santiago, 1850 - Memoria Chilena, Biblioteca Nacional de  Chi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1036" name="Picture 12" descr="Operaciones militares de la Guerra del Pacífico (1879-1884) - Wikicharl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780928"/>
            <a:ext cx="2726158" cy="223563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volución industrial y su impacto en Ch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780928"/>
            <a:ext cx="3083156" cy="2334847"/>
          </a:xfrm>
          <a:prstGeom prst="rect">
            <a:avLst/>
          </a:prstGeom>
          <a:noFill/>
          <a:extLst>
            <a:ext uri="{909E8E84-426E-40DD-AFC4-6F175D3DCCD1}">
              <a14:hiddenFill xmlns:a14="http://schemas.microsoft.com/office/drawing/2010/main">
                <a:solidFill>
                  <a:srgbClr val="FFFFFF"/>
                </a:solidFill>
              </a14:hiddenFill>
            </a:ext>
          </a:extLst>
        </p:spPr>
      </p:pic>
      <p:pic>
        <p:nvPicPr>
          <p:cNvPr id="14" name="13 Imagen" descr="Descripción: Descripción: 222 (1)"/>
          <p:cNvPicPr/>
          <p:nvPr/>
        </p:nvPicPr>
        <p:blipFill>
          <a:blip r:embed="rId4">
            <a:extLst>
              <a:ext uri="{28A0092B-C50C-407E-A947-70E740481C1C}">
                <a14:useLocalDpi xmlns:a14="http://schemas.microsoft.com/office/drawing/2010/main" val="0"/>
              </a:ext>
            </a:extLst>
          </a:blip>
          <a:srcRect/>
          <a:stretch>
            <a:fillRect/>
          </a:stretch>
        </p:blipFill>
        <p:spPr bwMode="auto">
          <a:xfrm>
            <a:off x="460375" y="692696"/>
            <a:ext cx="1951385" cy="432048"/>
          </a:xfrm>
          <a:prstGeom prst="rect">
            <a:avLst/>
          </a:prstGeom>
          <a:noFill/>
          <a:ln>
            <a:noFill/>
          </a:ln>
        </p:spPr>
      </p:pic>
    </p:spTree>
    <p:extLst>
      <p:ext uri="{BB962C8B-B14F-4D97-AF65-F5344CB8AC3E}">
        <p14:creationId xmlns:p14="http://schemas.microsoft.com/office/powerpoint/2010/main" val="3674700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ETNA VIVAR\Desktop\Captura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39" y="352128"/>
            <a:ext cx="8418302" cy="559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149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1340768"/>
            <a:ext cx="7920880" cy="5232202"/>
          </a:xfrm>
          <a:prstGeom prst="rect">
            <a:avLst/>
          </a:prstGeom>
          <a:noFill/>
        </p:spPr>
        <p:txBody>
          <a:bodyPr wrap="square" rtlCol="0">
            <a:spAutoFit/>
          </a:bodyPr>
          <a:lstStyle/>
          <a:p>
            <a:endParaRPr lang="es-CL" dirty="0" smtClean="0"/>
          </a:p>
          <a:p>
            <a:pPr algn="just"/>
            <a:r>
              <a:rPr lang="es-MX" dirty="0"/>
              <a:t> </a:t>
            </a:r>
            <a:r>
              <a:rPr lang="es-MX" sz="2000" dirty="0" smtClean="0"/>
              <a:t>La República Liberal, se </a:t>
            </a:r>
            <a:r>
              <a:rPr lang="es-MX" sz="2000" dirty="0"/>
              <a:t>extendió desde 1861 hasta 1891, estuvo caracterizado por una mayor estabilidad política y permitió una extensión del territorio hacia </a:t>
            </a:r>
            <a:r>
              <a:rPr lang="es-MX" sz="2000" dirty="0" smtClean="0"/>
              <a:t>el sur y</a:t>
            </a:r>
            <a:r>
              <a:rPr lang="es-MX" sz="2000" dirty="0"/>
              <a:t> el norte.</a:t>
            </a:r>
            <a:endParaRPr lang="es-CL" sz="2000" dirty="0"/>
          </a:p>
          <a:p>
            <a:pPr algn="just"/>
            <a:r>
              <a:rPr lang="es-CL" sz="2000" dirty="0" smtClean="0"/>
              <a:t>Durante este período los liberales realizaron reformas a la Constitución de 1833, ampliando las libertades individuales y restándole poder al Ejecutivo. </a:t>
            </a:r>
          </a:p>
          <a:p>
            <a:endParaRPr lang="es-CL" dirty="0"/>
          </a:p>
          <a:p>
            <a:r>
              <a:rPr lang="es-CL" sz="2000" b="1" dirty="0" smtClean="0">
                <a:solidFill>
                  <a:srgbClr val="C00000"/>
                </a:solidFill>
              </a:rPr>
              <a:t>Principales hechos:</a:t>
            </a:r>
          </a:p>
          <a:p>
            <a:endParaRPr lang="es-CL" sz="2000" dirty="0"/>
          </a:p>
          <a:p>
            <a:r>
              <a:rPr lang="es-CL" sz="2000" dirty="0" smtClean="0"/>
              <a:t>Ocupación de la Araucanía ( 1860-1883)</a:t>
            </a:r>
          </a:p>
          <a:p>
            <a:r>
              <a:rPr lang="es-CL" sz="2000" dirty="0" smtClean="0"/>
              <a:t>Guerra del Pacífico (1879-1883)</a:t>
            </a:r>
          </a:p>
          <a:p>
            <a:r>
              <a:rPr lang="es-CL" sz="2000" dirty="0" smtClean="0"/>
              <a:t>Promulgación de Leyes Laicas (1880-1884)</a:t>
            </a:r>
          </a:p>
          <a:p>
            <a:r>
              <a:rPr lang="es-CL" sz="2000" dirty="0" smtClean="0"/>
              <a:t>Anexión de la Isla de Pascua (1888)</a:t>
            </a:r>
          </a:p>
          <a:p>
            <a:r>
              <a:rPr lang="es-CL" sz="2000" dirty="0" smtClean="0"/>
              <a:t>Guerra civil de 1891y muerte de José Manuel Balmaceda</a:t>
            </a:r>
          </a:p>
          <a:p>
            <a:endParaRPr lang="es-CL" sz="2000" dirty="0"/>
          </a:p>
          <a:p>
            <a:endParaRPr lang="es-CL" dirty="0"/>
          </a:p>
        </p:txBody>
      </p:sp>
      <p:sp>
        <p:nvSpPr>
          <p:cNvPr id="5" name="4 Rectángulo"/>
          <p:cNvSpPr/>
          <p:nvPr/>
        </p:nvSpPr>
        <p:spPr>
          <a:xfrm>
            <a:off x="1475656" y="412660"/>
            <a:ext cx="5832648" cy="72008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2000" b="1" dirty="0" smtClean="0">
                <a:solidFill>
                  <a:schemeClr val="tx1"/>
                </a:solidFill>
              </a:rPr>
              <a:t>          República Liberal  (1861- 1891)</a:t>
            </a:r>
          </a:p>
        </p:txBody>
      </p:sp>
    </p:spTree>
    <p:extLst>
      <p:ext uri="{BB962C8B-B14F-4D97-AF65-F5344CB8AC3E}">
        <p14:creationId xmlns:p14="http://schemas.microsoft.com/office/powerpoint/2010/main" val="837184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QUÉ APRENDIMOS HOY? ¿Qué consecuencias trajo para Chile la guerra del pacífico? ¿Qué hecho detonó el conflicto? ¿Qué 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89326"/>
            <a:ext cx="8424936" cy="6136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893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   Una vez finalizada la    guerra, el ejército    instruido por el gobierno    de Domingo Santa María    retoma en for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40329"/>
            <a:ext cx="8280920" cy="5508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745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55576" y="404664"/>
            <a:ext cx="7344816" cy="12241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b="1" dirty="0" smtClean="0">
                <a:solidFill>
                  <a:schemeClr val="tx1"/>
                </a:solidFill>
              </a:rPr>
              <a:t>Actividad</a:t>
            </a:r>
            <a:r>
              <a:rPr lang="es-CL" dirty="0" smtClean="0">
                <a:solidFill>
                  <a:schemeClr val="tx1"/>
                </a:solidFill>
              </a:rPr>
              <a:t>: </a:t>
            </a:r>
            <a:r>
              <a:rPr lang="es-CL" b="1" dirty="0" smtClean="0">
                <a:solidFill>
                  <a:srgbClr val="C00000"/>
                </a:solidFill>
              </a:rPr>
              <a:t>1) </a:t>
            </a:r>
            <a:r>
              <a:rPr lang="es-CL" dirty="0" smtClean="0">
                <a:solidFill>
                  <a:schemeClr val="tx1"/>
                </a:solidFill>
              </a:rPr>
              <a:t>Completa en tu cuaderno ordenando del  1 al 8, del hecho más antiguo al más reciente ,según corresponde del Siglo XIX . </a:t>
            </a:r>
            <a:r>
              <a:rPr lang="es-CL" b="1" dirty="0" smtClean="0">
                <a:solidFill>
                  <a:srgbClr val="C00000"/>
                </a:solidFill>
              </a:rPr>
              <a:t>2) </a:t>
            </a:r>
            <a:r>
              <a:rPr lang="es-CL" dirty="0" smtClean="0">
                <a:solidFill>
                  <a:schemeClr val="tx1"/>
                </a:solidFill>
              </a:rPr>
              <a:t>Identifica al Período que corresponde</a:t>
            </a:r>
            <a:endParaRPr lang="es-CL" dirty="0">
              <a:solidFill>
                <a:schemeClr val="tx1"/>
              </a:solidFill>
            </a:endParaRPr>
          </a:p>
        </p:txBody>
      </p:sp>
      <p:sp>
        <p:nvSpPr>
          <p:cNvPr id="6" name="5 CuadroTexto"/>
          <p:cNvSpPr txBox="1"/>
          <p:nvPr/>
        </p:nvSpPr>
        <p:spPr>
          <a:xfrm>
            <a:off x="467544" y="1484784"/>
            <a:ext cx="8208912" cy="6494085"/>
          </a:xfrm>
          <a:prstGeom prst="rect">
            <a:avLst/>
          </a:prstGeom>
          <a:noFill/>
        </p:spPr>
        <p:txBody>
          <a:bodyPr wrap="square" rtlCol="0">
            <a:spAutoFit/>
          </a:bodyPr>
          <a:lstStyle/>
          <a:p>
            <a:r>
              <a:rPr lang="es-CL" b="1" dirty="0" smtClean="0"/>
              <a:t>                                                </a:t>
            </a:r>
          </a:p>
          <a:p>
            <a:r>
              <a:rPr lang="es-CL" sz="2000" b="1" dirty="0" smtClean="0"/>
              <a:t>………Abolición de la esclavitud.</a:t>
            </a:r>
          </a:p>
          <a:p>
            <a:endParaRPr lang="es-CL" b="1" dirty="0"/>
          </a:p>
          <a:p>
            <a:r>
              <a:rPr lang="es-CL" b="1" dirty="0" smtClean="0"/>
              <a:t>…….. Guerra del Pacífico</a:t>
            </a:r>
          </a:p>
          <a:p>
            <a:endParaRPr lang="es-CL" b="1" dirty="0"/>
          </a:p>
          <a:p>
            <a:r>
              <a:rPr lang="es-CL" b="1" dirty="0" smtClean="0"/>
              <a:t>…….. Batalla de </a:t>
            </a:r>
            <a:r>
              <a:rPr lang="es-CL" b="1" dirty="0" err="1" smtClean="0"/>
              <a:t>Lircay</a:t>
            </a:r>
            <a:endParaRPr lang="es-CL" b="1" dirty="0" smtClean="0"/>
          </a:p>
          <a:p>
            <a:endParaRPr lang="es-CL" b="1" dirty="0"/>
          </a:p>
          <a:p>
            <a:r>
              <a:rPr lang="es-CL" b="1" dirty="0" smtClean="0"/>
              <a:t>…….. Muerte de Don Diego Portales</a:t>
            </a:r>
          </a:p>
          <a:p>
            <a:endParaRPr lang="es-CL" b="1" dirty="0"/>
          </a:p>
          <a:p>
            <a:r>
              <a:rPr lang="es-CL" b="1" dirty="0" smtClean="0"/>
              <a:t>………Pacificación de la Araucanía</a:t>
            </a:r>
          </a:p>
          <a:p>
            <a:endParaRPr lang="es-CL" b="1" dirty="0" smtClean="0"/>
          </a:p>
          <a:p>
            <a:r>
              <a:rPr lang="es-CL" b="1" dirty="0" smtClean="0"/>
              <a:t>………Constitución de 1833</a:t>
            </a:r>
          </a:p>
          <a:p>
            <a:endParaRPr lang="es-CL" b="1" dirty="0"/>
          </a:p>
          <a:p>
            <a:r>
              <a:rPr lang="es-CL" b="1" dirty="0" smtClean="0"/>
              <a:t>………Creación de la Universidad de Chile </a:t>
            </a:r>
          </a:p>
          <a:p>
            <a:endParaRPr lang="es-CL" b="1" dirty="0"/>
          </a:p>
          <a:p>
            <a:r>
              <a:rPr lang="es-CL" b="1" dirty="0" smtClean="0"/>
              <a:t>………Descubrimiento de mineral de Plata de </a:t>
            </a:r>
            <a:r>
              <a:rPr lang="es-CL" b="1" dirty="0" err="1" smtClean="0"/>
              <a:t>Chañarcillo</a:t>
            </a:r>
            <a:r>
              <a:rPr lang="es-CL" b="1" dirty="0" smtClean="0"/>
              <a:t>.</a:t>
            </a:r>
          </a:p>
          <a:p>
            <a:endParaRPr lang="es-CL" b="1" dirty="0"/>
          </a:p>
          <a:p>
            <a:endParaRPr lang="es-CL" b="1" dirty="0" smtClean="0"/>
          </a:p>
          <a:p>
            <a:endParaRPr lang="es-CL" b="1" dirty="0"/>
          </a:p>
          <a:p>
            <a:endParaRPr lang="es-CL" b="1" dirty="0" smtClean="0"/>
          </a:p>
          <a:p>
            <a:endParaRPr lang="es-CL" b="1" dirty="0"/>
          </a:p>
          <a:p>
            <a:endParaRPr lang="es-CL" b="1" dirty="0" smtClean="0"/>
          </a:p>
          <a:p>
            <a:endParaRPr lang="es-CL" b="1" dirty="0"/>
          </a:p>
        </p:txBody>
      </p:sp>
    </p:spTree>
    <p:extLst>
      <p:ext uri="{BB962C8B-B14F-4D97-AF65-F5344CB8AC3E}">
        <p14:creationId xmlns:p14="http://schemas.microsoft.com/office/powerpoint/2010/main" val="3242529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27584" y="908720"/>
            <a:ext cx="7488833" cy="4401205"/>
          </a:xfrm>
          <a:prstGeom prst="rect">
            <a:avLst/>
          </a:prstGeom>
          <a:noFill/>
        </p:spPr>
        <p:txBody>
          <a:bodyPr wrap="square" rtlCol="0">
            <a:spAutoFit/>
          </a:bodyPr>
          <a:lstStyle/>
          <a:p>
            <a:r>
              <a:rPr lang="es-CL" sz="2000" b="1" dirty="0" smtClean="0">
                <a:solidFill>
                  <a:srgbClr val="C00000"/>
                </a:solidFill>
              </a:rPr>
              <a:t>3.- </a:t>
            </a:r>
            <a:r>
              <a:rPr lang="es-CL" sz="2000" dirty="0" smtClean="0"/>
              <a:t>Investiga en forma breve  a lo menos 5 de los hechos ocurridos en Chile en el siglo XIX.  Anótalos en tu cuaderno para que participes de la revisión de la tarea en clases. </a:t>
            </a:r>
          </a:p>
          <a:p>
            <a:endParaRPr lang="es-CL" sz="2000" dirty="0"/>
          </a:p>
          <a:p>
            <a:r>
              <a:rPr lang="es-CL" sz="2000" b="1" dirty="0" smtClean="0">
                <a:solidFill>
                  <a:srgbClr val="C00000"/>
                </a:solidFill>
              </a:rPr>
              <a:t>4.</a:t>
            </a:r>
            <a:r>
              <a:rPr lang="es-CL" sz="2000" dirty="0" smtClean="0"/>
              <a:t>- Investiga personajes asociados a la época y qué rol cumplieron en el período:</a:t>
            </a:r>
          </a:p>
          <a:p>
            <a:endParaRPr lang="es-CL" sz="2000" dirty="0"/>
          </a:p>
          <a:p>
            <a:pPr marL="457200" indent="-457200">
              <a:buAutoNum type="alphaUcParenR"/>
            </a:pPr>
            <a:r>
              <a:rPr lang="es-CL" sz="2000" dirty="0" smtClean="0"/>
              <a:t>Diego Portales</a:t>
            </a:r>
          </a:p>
          <a:p>
            <a:pPr marL="457200" indent="-457200">
              <a:buAutoNum type="alphaUcParenR"/>
            </a:pPr>
            <a:r>
              <a:rPr lang="es-CL" sz="2000" dirty="0" smtClean="0"/>
              <a:t>José Victorino </a:t>
            </a:r>
            <a:r>
              <a:rPr lang="es-CL" sz="2000" dirty="0" err="1" smtClean="0"/>
              <a:t>Lastarria</a:t>
            </a:r>
            <a:r>
              <a:rPr lang="es-CL" sz="2000" dirty="0" smtClean="0"/>
              <a:t>.</a:t>
            </a:r>
          </a:p>
          <a:p>
            <a:pPr marL="457200" indent="-457200">
              <a:buAutoNum type="alphaUcParenR"/>
            </a:pPr>
            <a:r>
              <a:rPr lang="es-CL" sz="2000" dirty="0" smtClean="0"/>
              <a:t>Benjamín Vicuña Mackenna</a:t>
            </a:r>
          </a:p>
          <a:p>
            <a:pPr marL="457200" indent="-457200">
              <a:buAutoNum type="alphaUcParenR"/>
            </a:pPr>
            <a:r>
              <a:rPr lang="es-CL" sz="2000" dirty="0" smtClean="0"/>
              <a:t>Manuel Baquedano</a:t>
            </a:r>
          </a:p>
          <a:p>
            <a:pPr marL="457200" indent="-457200">
              <a:buAutoNum type="alphaUcParenR"/>
            </a:pPr>
            <a:r>
              <a:rPr lang="es-CL" sz="2000" dirty="0" smtClean="0"/>
              <a:t>José Manuel Balmaceda</a:t>
            </a:r>
          </a:p>
          <a:p>
            <a:pPr marL="457200" indent="-457200">
              <a:buAutoNum type="alphaUcParenR"/>
            </a:pPr>
            <a:r>
              <a:rPr lang="es-CL" sz="2000" dirty="0" smtClean="0"/>
              <a:t>Andrés Bello.</a:t>
            </a:r>
            <a:endParaRPr lang="es-CL" sz="2000" dirty="0"/>
          </a:p>
        </p:txBody>
      </p:sp>
      <p:pic>
        <p:nvPicPr>
          <p:cNvPr id="4098" name="Picture 2" descr="Imágenes de emojis, emoticones para imprimir y divertirse | Información  imáge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3789040"/>
            <a:ext cx="2081808" cy="2081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043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2920" y="530352"/>
            <a:ext cx="8183880" cy="3186680"/>
          </a:xfrm>
        </p:spPr>
        <p:txBody>
          <a:bodyPr/>
          <a:lstStyle/>
          <a:p>
            <a:pPr marL="0" indent="0">
              <a:buNone/>
            </a:pPr>
            <a:r>
              <a:rPr lang="es-CL" b="1" dirty="0" smtClean="0"/>
              <a:t>  </a:t>
            </a:r>
            <a:endParaRPr lang="es-MX" sz="2000" dirty="0"/>
          </a:p>
          <a:p>
            <a:pPr marL="0" indent="0">
              <a:buNone/>
            </a:pPr>
            <a:r>
              <a:rPr lang="es-MX" sz="2000" b="1" dirty="0" smtClean="0"/>
              <a:t>    </a:t>
            </a:r>
            <a:r>
              <a:rPr lang="es-MX" b="1" dirty="0" smtClean="0">
                <a:solidFill>
                  <a:srgbClr val="C00000"/>
                </a:solidFill>
              </a:rPr>
              <a:t>Objetivo de clase: </a:t>
            </a:r>
          </a:p>
          <a:p>
            <a:r>
              <a:rPr lang="es-MX" sz="2000" dirty="0" smtClean="0"/>
              <a:t>Reconocer e investigar algunos hechos destacados de la Historia de Chile en el siglo XIX, haciendo uso de la línea de tiempo.</a:t>
            </a:r>
            <a:endParaRPr lang="es-MX" sz="2000" dirty="0" smtClean="0"/>
          </a:p>
          <a:p>
            <a:endParaRPr lang="es-MX" sz="2000" dirty="0"/>
          </a:p>
          <a:p>
            <a:r>
              <a:rPr lang="es-MX" sz="2000" b="1" dirty="0" smtClean="0"/>
              <a:t>Habilidades</a:t>
            </a:r>
            <a:r>
              <a:rPr lang="es-MX" sz="2000" dirty="0" smtClean="0"/>
              <a:t>: Ubicación </a:t>
            </a:r>
            <a:r>
              <a:rPr lang="es-MX" sz="2000" dirty="0" err="1" smtClean="0"/>
              <a:t>témporo</a:t>
            </a:r>
            <a:r>
              <a:rPr lang="es-MX" sz="2000" dirty="0" smtClean="0"/>
              <a:t>-espacial, comprensión lectora.</a:t>
            </a:r>
            <a:endParaRPr lang="es-MX" sz="2000" dirty="0" smtClean="0"/>
          </a:p>
        </p:txBody>
      </p:sp>
      <p:pic>
        <p:nvPicPr>
          <p:cNvPr id="2050" name="Picture 2" descr="HISTORIA CARTOGRÁFICA RESUMIDA DE LOS LÍMITES DE CH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9590" y="3356992"/>
            <a:ext cx="3256586"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26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istoria de Chile, siglo X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640959"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087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ETNA VIVAR\Desktop\Captur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08929"/>
            <a:ext cx="8352928"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276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55576" y="1628800"/>
            <a:ext cx="7776864" cy="4093428"/>
          </a:xfrm>
          <a:prstGeom prst="rect">
            <a:avLst/>
          </a:prstGeom>
          <a:noFill/>
        </p:spPr>
        <p:txBody>
          <a:bodyPr wrap="square" rtlCol="0">
            <a:spAutoFit/>
          </a:bodyPr>
          <a:lstStyle/>
          <a:p>
            <a:r>
              <a:rPr lang="es-CL" sz="2000" dirty="0" smtClean="0"/>
              <a:t>Este período recibe ese nombre porque durante  su desarrollo, Chile se gobernó con distintos Ensayos constitucionales (1823, 1826, 1828) buscando una forma de gobierno adecuada para nuestro país. Fue un período de inestabilidad política y terminó con una Revolución en la cual ganan los Conservadores.</a:t>
            </a:r>
          </a:p>
          <a:p>
            <a:endParaRPr lang="es-CL" sz="2000" dirty="0"/>
          </a:p>
          <a:p>
            <a:r>
              <a:rPr lang="es-CL" sz="2000" b="1" dirty="0" smtClean="0">
                <a:solidFill>
                  <a:srgbClr val="C00000"/>
                </a:solidFill>
              </a:rPr>
              <a:t>Principales hechos:</a:t>
            </a:r>
          </a:p>
          <a:p>
            <a:endParaRPr lang="es-CL" sz="2000" dirty="0"/>
          </a:p>
          <a:p>
            <a:pPr marL="285750" indent="-285750">
              <a:buFont typeface="Wingdings" pitchFamily="2" charset="2"/>
              <a:buChar char="q"/>
            </a:pPr>
            <a:r>
              <a:rPr lang="es-CL" sz="2000" dirty="0" smtClean="0"/>
              <a:t>Constitución Moralista de 1823</a:t>
            </a:r>
          </a:p>
          <a:p>
            <a:pPr marL="285750" indent="-285750">
              <a:buFont typeface="Wingdings" pitchFamily="2" charset="2"/>
              <a:buChar char="q"/>
            </a:pPr>
            <a:r>
              <a:rPr lang="es-CL" sz="2000" dirty="0" smtClean="0"/>
              <a:t>Abolición de la esclavitud (23 junio 1823</a:t>
            </a:r>
          </a:p>
          <a:p>
            <a:pPr marL="285750" indent="-285750">
              <a:buFont typeface="Wingdings" pitchFamily="2" charset="2"/>
              <a:buChar char="q"/>
            </a:pPr>
            <a:r>
              <a:rPr lang="es-CL" sz="2000" dirty="0" smtClean="0"/>
              <a:t>Conquista de Chiloé (1826)</a:t>
            </a:r>
          </a:p>
          <a:p>
            <a:pPr marL="285750" indent="-285750">
              <a:buFont typeface="Wingdings" pitchFamily="2" charset="2"/>
              <a:buChar char="q"/>
            </a:pPr>
            <a:r>
              <a:rPr lang="es-CL" sz="2000" dirty="0" smtClean="0"/>
              <a:t>Revolución de 1829.</a:t>
            </a:r>
            <a:endParaRPr lang="es-CL" sz="2000" dirty="0"/>
          </a:p>
        </p:txBody>
      </p:sp>
      <p:sp>
        <p:nvSpPr>
          <p:cNvPr id="5" name="4 Rectángulo"/>
          <p:cNvSpPr/>
          <p:nvPr/>
        </p:nvSpPr>
        <p:spPr>
          <a:xfrm>
            <a:off x="1115616" y="692696"/>
            <a:ext cx="6840760" cy="72008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2000" b="1" dirty="0" smtClean="0">
                <a:solidFill>
                  <a:schemeClr val="tx1"/>
                </a:solidFill>
              </a:rPr>
              <a:t>Período de Ensayos Constitucionales (1823-1831</a:t>
            </a:r>
            <a:r>
              <a:rPr lang="es-CL" b="1" dirty="0" smtClean="0">
                <a:solidFill>
                  <a:schemeClr val="tx1"/>
                </a:solidFill>
              </a:rPr>
              <a:t>)</a:t>
            </a:r>
          </a:p>
        </p:txBody>
      </p:sp>
    </p:spTree>
    <p:extLst>
      <p:ext uri="{BB962C8B-B14F-4D97-AF65-F5344CB8AC3E}">
        <p14:creationId xmlns:p14="http://schemas.microsoft.com/office/powerpoint/2010/main" val="3466867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istoria Por Días on Twitter: &quot;01/05/1834: en el Imperio británic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1796105"/>
            <a:ext cx="4163385" cy="403244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Guerra civil 1829 batalla de lirc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2647" y="1923303"/>
            <a:ext cx="4237825" cy="3905251"/>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619672" y="764704"/>
            <a:ext cx="5832648" cy="72008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smtClean="0">
                <a:solidFill>
                  <a:schemeClr val="tx1"/>
                </a:solidFill>
              </a:rPr>
              <a:t>Hechos destacados  del período</a:t>
            </a:r>
            <a:endParaRPr lang="es-CL" sz="2400" b="1" dirty="0">
              <a:solidFill>
                <a:schemeClr val="tx1"/>
              </a:solidFill>
            </a:endParaRPr>
          </a:p>
        </p:txBody>
      </p:sp>
    </p:spTree>
    <p:extLst>
      <p:ext uri="{BB962C8B-B14F-4D97-AF65-F5344CB8AC3E}">
        <p14:creationId xmlns:p14="http://schemas.microsoft.com/office/powerpoint/2010/main" val="4172753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ETNA VIVAR\Desktop\Captura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496944"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708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1196752"/>
            <a:ext cx="8136904" cy="4985980"/>
          </a:xfrm>
          <a:prstGeom prst="rect">
            <a:avLst/>
          </a:prstGeom>
          <a:noFill/>
        </p:spPr>
        <p:txBody>
          <a:bodyPr wrap="square" rtlCol="0">
            <a:spAutoFit/>
          </a:bodyPr>
          <a:lstStyle/>
          <a:p>
            <a:pPr marL="285750" indent="-285750">
              <a:buFont typeface="Wingdings" pitchFamily="2" charset="2"/>
              <a:buChar char="q"/>
            </a:pPr>
            <a:endParaRPr lang="es-CL" dirty="0" smtClean="0"/>
          </a:p>
          <a:p>
            <a:pPr marL="285750" indent="-285750" algn="just">
              <a:buFont typeface="Wingdings" pitchFamily="2" charset="2"/>
              <a:buChar char="q"/>
            </a:pPr>
            <a:r>
              <a:rPr lang="es-MX" sz="2000" dirty="0"/>
              <a:t>Entre 1831 y 1861, tuvo lugar el periodo de la </a:t>
            </a:r>
            <a:r>
              <a:rPr lang="es-MX" sz="2000" dirty="0" smtClean="0"/>
              <a:t>República Conservadora. </a:t>
            </a:r>
            <a:r>
              <a:rPr lang="es-MX" sz="2000" dirty="0"/>
              <a:t>Estuvo marcado por la puesta en vigor de la </a:t>
            </a:r>
            <a:r>
              <a:rPr lang="es-MX" sz="2000" b="1" dirty="0" smtClean="0"/>
              <a:t>Constitución de 1833</a:t>
            </a:r>
            <a:r>
              <a:rPr lang="es-MX" sz="2000" dirty="0" smtClean="0"/>
              <a:t>,  </a:t>
            </a:r>
            <a:r>
              <a:rPr lang="es-MX" sz="2000" dirty="0"/>
              <a:t>establecida </a:t>
            </a:r>
            <a:r>
              <a:rPr lang="es-MX" sz="2000" dirty="0" smtClean="0"/>
              <a:t>con las ideas de don </a:t>
            </a:r>
            <a:r>
              <a:rPr lang="es-MX" sz="2000" dirty="0"/>
              <a:t> </a:t>
            </a:r>
            <a:r>
              <a:rPr lang="es-MX" sz="2000" b="1" dirty="0" smtClean="0"/>
              <a:t>Diego Portales</a:t>
            </a:r>
            <a:r>
              <a:rPr lang="es-MX" sz="2000" dirty="0" smtClean="0"/>
              <a:t>, </a:t>
            </a:r>
            <a:r>
              <a:rPr lang="es-MX" sz="2000" dirty="0"/>
              <a:t>con un gobierno fuerte y centralizador. A pesar de algunos intentos de subversión, se mantuvo la estabilidad institucional y el país conoció la prosperidad </a:t>
            </a:r>
            <a:r>
              <a:rPr lang="es-MX" sz="2000" dirty="0" smtClean="0"/>
              <a:t>económica (primeros tren y barco a vapor, minería de Plata, carbón y cobre, etc.) </a:t>
            </a:r>
            <a:r>
              <a:rPr lang="es-MX" sz="2000" b="1" dirty="0" smtClean="0"/>
              <a:t>Gobiernos decenales.</a:t>
            </a:r>
            <a:r>
              <a:rPr lang="es-MX" sz="2000" dirty="0" smtClean="0"/>
              <a:t> ( tres gobiernos de 10 años cada uno)</a:t>
            </a:r>
            <a:endParaRPr lang="es-CL" sz="2000" dirty="0" smtClean="0"/>
          </a:p>
          <a:p>
            <a:pPr marL="285750" indent="-285750">
              <a:buFont typeface="Wingdings" pitchFamily="2" charset="2"/>
              <a:buChar char="q"/>
            </a:pPr>
            <a:r>
              <a:rPr lang="es-CL" sz="2000" b="1" dirty="0" smtClean="0">
                <a:solidFill>
                  <a:srgbClr val="C00000"/>
                </a:solidFill>
              </a:rPr>
              <a:t>Principales hechos</a:t>
            </a:r>
            <a:r>
              <a:rPr lang="es-CL" sz="2000" b="1" dirty="0" smtClean="0"/>
              <a:t>:</a:t>
            </a:r>
          </a:p>
          <a:p>
            <a:pPr marL="285750" indent="-285750">
              <a:buFont typeface="Wingdings" pitchFamily="2" charset="2"/>
              <a:buChar char="q"/>
            </a:pPr>
            <a:r>
              <a:rPr lang="es-CL" sz="2000" dirty="0" smtClean="0"/>
              <a:t>Constitución de 1833</a:t>
            </a:r>
          </a:p>
          <a:p>
            <a:pPr marL="285750" indent="-285750">
              <a:buFont typeface="Wingdings" pitchFamily="2" charset="2"/>
              <a:buChar char="q"/>
            </a:pPr>
            <a:r>
              <a:rPr lang="es-CL" sz="2000" dirty="0" smtClean="0"/>
              <a:t>El asesinato de Diego Portales (1837)</a:t>
            </a:r>
          </a:p>
          <a:p>
            <a:pPr marL="285750" indent="-285750">
              <a:buFont typeface="Wingdings" pitchFamily="2" charset="2"/>
              <a:buChar char="q"/>
            </a:pPr>
            <a:r>
              <a:rPr lang="es-CL" sz="2000" dirty="0" smtClean="0"/>
              <a:t>Guerra contra la Confederación Perú-boliviana(1836-1839</a:t>
            </a:r>
          </a:p>
          <a:p>
            <a:pPr marL="285750" indent="-285750">
              <a:buFont typeface="Wingdings" pitchFamily="2" charset="2"/>
              <a:buChar char="q"/>
            </a:pPr>
            <a:r>
              <a:rPr lang="es-CL" sz="2000" dirty="0" smtClean="0"/>
              <a:t>Creación de la Universidad de Chile (1842)</a:t>
            </a:r>
          </a:p>
          <a:p>
            <a:pPr marL="285750" indent="-285750">
              <a:buFont typeface="Wingdings" pitchFamily="2" charset="2"/>
              <a:buChar char="q"/>
            </a:pPr>
            <a:r>
              <a:rPr lang="es-CL" sz="2000" dirty="0" smtClean="0"/>
              <a:t>Toma de posesión del Estrecho de Magallanes (1843)</a:t>
            </a:r>
            <a:endParaRPr lang="es-CL" sz="2000" dirty="0"/>
          </a:p>
        </p:txBody>
      </p:sp>
      <p:sp>
        <p:nvSpPr>
          <p:cNvPr id="5" name="4 Rectángulo"/>
          <p:cNvSpPr/>
          <p:nvPr/>
        </p:nvSpPr>
        <p:spPr>
          <a:xfrm>
            <a:off x="1058888" y="412660"/>
            <a:ext cx="6840760" cy="72008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b="1" dirty="0" smtClean="0">
                <a:solidFill>
                  <a:schemeClr val="tx1"/>
                </a:solidFill>
              </a:rPr>
              <a:t>          </a:t>
            </a:r>
            <a:r>
              <a:rPr lang="es-CL" sz="2000" b="1" dirty="0" smtClean="0">
                <a:solidFill>
                  <a:schemeClr val="tx1"/>
                </a:solidFill>
              </a:rPr>
              <a:t>República Conservadora (1831- 1861)</a:t>
            </a:r>
          </a:p>
        </p:txBody>
      </p:sp>
    </p:spTree>
    <p:extLst>
      <p:ext uri="{BB962C8B-B14F-4D97-AF65-F5344CB8AC3E}">
        <p14:creationId xmlns:p14="http://schemas.microsoft.com/office/powerpoint/2010/main" val="4040381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pública autoritaria o República conservado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020" y="404664"/>
            <a:ext cx="3313096" cy="331236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Universidad de Chile, 174 años Construyendo Educación Superio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0793" y="404665"/>
            <a:ext cx="4213655" cy="3162066"/>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istoria del ferrocarril en Chile - Wikipedia, la enciclopedia lib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717031"/>
            <a:ext cx="3600400" cy="2736305"/>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Mina chañarcill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0794" y="3717031"/>
            <a:ext cx="4213654" cy="2872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7679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214</TotalTime>
  <Words>327</Words>
  <Application>Microsoft Office PowerPoint</Application>
  <PresentationFormat>Presentación en pantalla (4:3)</PresentationFormat>
  <Paragraphs>72</Paragraphs>
  <Slides>15</Slides>
  <Notes>0</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Aspecto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ETNA VIVAR</dc:creator>
  <cp:lastModifiedBy>ETNA VIVAR</cp:lastModifiedBy>
  <cp:revision>19</cp:revision>
  <dcterms:created xsi:type="dcterms:W3CDTF">2020-06-15T05:21:27Z</dcterms:created>
  <dcterms:modified xsi:type="dcterms:W3CDTF">2020-06-16T01:38:01Z</dcterms:modified>
</cp:coreProperties>
</file>