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7" r:id="rId3"/>
    <p:sldId id="275" r:id="rId4"/>
    <p:sldId id="276" r:id="rId5"/>
    <p:sldId id="277" r:id="rId6"/>
    <p:sldId id="271" r:id="rId7"/>
    <p:sldId id="278" r:id="rId8"/>
    <p:sldId id="273" r:id="rId9"/>
    <p:sldId id="270" r:id="rId10"/>
    <p:sldId id="269" r:id="rId11"/>
    <p:sldId id="265" r:id="rId12"/>
    <p:sldId id="264" r:id="rId13"/>
    <p:sldId id="266" r:id="rId14"/>
    <p:sldId id="279" r:id="rId15"/>
    <p:sldId id="280" r:id="rId16"/>
    <p:sldId id="281" r:id="rId17"/>
    <p:sldId id="272" r:id="rId18"/>
    <p:sldId id="282" r:id="rId19"/>
    <p:sldId id="284" r:id="rId20"/>
    <p:sldId id="268" r:id="rId21"/>
    <p:sldId id="285" r:id="rId22"/>
    <p:sldId id="261" r:id="rId23"/>
    <p:sldId id="259" r:id="rId24"/>
    <p:sldId id="260" r:id="rId25"/>
    <p:sldId id="263" r:id="rId26"/>
    <p:sldId id="256" r:id="rId27"/>
    <p:sldId id="257" r:id="rId28"/>
    <p:sldId id="25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D239C3-8F11-4FF8-84B3-0CA80D96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Los cambios políticos, sociales </a:t>
            </a:r>
            <a:r>
              <a:rPr lang="es-CL" sz="3200" smtClean="0"/>
              <a:t>y económicos </a:t>
            </a:r>
            <a:r>
              <a:rPr lang="es-CL" sz="3200" dirty="0" smtClean="0"/>
              <a:t>en </a:t>
            </a:r>
            <a:r>
              <a:rPr lang="es-CL" sz="3200" dirty="0"/>
              <a:t>la Edad moderna</a:t>
            </a:r>
          </a:p>
        </p:txBody>
      </p:sp>
      <p:pic>
        <p:nvPicPr>
          <p:cNvPr id="10242" name="Picture 2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F74F5C8E-F995-43F3-8B52-7F455146583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43" y="2931188"/>
            <a:ext cx="535821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79D2EE69-75D9-45DF-AB27-20CEF629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6" y="2214694"/>
            <a:ext cx="3511827" cy="37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9DC5FE43-4FF1-4F01-BB7C-8CF561FA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84" y="0"/>
            <a:ext cx="122272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D289F1-4550-410A-88B0-72BB1FF7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7D98D3F5-B316-41F9-8B35-51C97379BBA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3D452A-0F82-43FD-A57A-C2340A7B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194" name="Picture 2" descr="Imagen relacionada">
            <a:extLst>
              <a:ext uri="{FF2B5EF4-FFF2-40B4-BE49-F238E27FC236}">
                <a16:creationId xmlns:a16="http://schemas.microsoft.com/office/drawing/2014/main" xmlns="" id="{30C9D9FD-2B59-457F-BC9E-92F5E28DDBC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14308"/>
            <a:ext cx="12192001" cy="80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244F10-8F96-4A95-ABBA-0DA16CD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59AF3A81-FFCD-446D-9307-79354914D5F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ita guiada a Versalles : Palacio y Trianons - PARISCity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" y="936978"/>
            <a:ext cx="5565423" cy="47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lacio de Versalles en Versalles: 82 opiniones y 828 f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78" y="936978"/>
            <a:ext cx="5441939" cy="47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886419" y="429658"/>
            <a:ext cx="550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EL PALACIO DE VERSALLES, RESIDENCIA DE LUIS XIV</a:t>
            </a:r>
            <a:endParaRPr lang="es-C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6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ligran los jardines del Palacio de Versalles - El Intransigen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3" y="561860"/>
            <a:ext cx="9753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4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3843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Luis XIV y El culto a la majestad real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27961" y="1454227"/>
            <a:ext cx="10649639" cy="4336973"/>
          </a:xfrm>
        </p:spPr>
        <p:txBody>
          <a:bodyPr/>
          <a:lstStyle/>
          <a:p>
            <a:r>
              <a:rPr lang="es-MX" dirty="0" smtClean="0"/>
              <a:t>La </a:t>
            </a:r>
            <a:r>
              <a:rPr lang="es-MX" dirty="0"/>
              <a:t>férrea convicción de Luis XIV, respecto a que él era el representante de Dios, lo había llenado de orgullo. Para identificarse, tomó como emblema un Sol resplandeciente, de donde nació el sobrenombre de </a:t>
            </a:r>
            <a:r>
              <a:rPr lang="es-MX" b="1" dirty="0">
                <a:solidFill>
                  <a:srgbClr val="C00000"/>
                </a:solidFill>
              </a:rPr>
              <a:t>Rey Sol</a:t>
            </a:r>
            <a:r>
              <a:rPr lang="es-MX" dirty="0"/>
              <a:t>.</a:t>
            </a:r>
          </a:p>
          <a:p>
            <a:r>
              <a:rPr lang="es-MX" dirty="0"/>
              <a:t>Fue tanta la adoración que creó entre sus súbditos, que organizó el culto de la majestad real, por el cual actividades cotidianas, como comer, levantarse o pasear, se convirtieron en verdaderas ceremonias públicas regidas por un estricto reglamento.</a:t>
            </a:r>
          </a:p>
          <a:p>
            <a:r>
              <a:rPr lang="es-MX" dirty="0"/>
              <a:t>El monarca se levantaba a las ocho de la mañana, luego de lo cual ingresaban en su habitación grupos de cortesanos. Los más favorecidos eran admitidos incluso cuando el rey salía de su cama y se ponía bata o traje de </a:t>
            </a:r>
            <a:r>
              <a:rPr lang="es-MX" dirty="0" smtClean="0"/>
              <a:t>mañana……</a:t>
            </a:r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743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19D210-1E0A-410D-9BCF-290CF074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6386" name="Picture 2" descr="Resultado de imagen para el absolutismo en la edad moderna">
            <a:extLst>
              <a:ext uri="{FF2B5EF4-FFF2-40B4-BE49-F238E27FC236}">
                <a16:creationId xmlns:a16="http://schemas.microsoft.com/office/drawing/2014/main" xmlns="" id="{CEF59893-E257-4B0A-AE14-34F8BC58F7F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031"/>
            <a:ext cx="12192001" cy="68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383" y="506776"/>
            <a:ext cx="10374843" cy="804231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Carlos I (Carlos V) y Felipe II</a:t>
            </a:r>
            <a:endParaRPr lang="es-CL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ETNA VIVAR\Desktop\Captur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" y="1354667"/>
            <a:ext cx="5898341" cy="44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TNA VIVAR\Desktop\Captur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12" y="1354668"/>
            <a:ext cx="5432288" cy="44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0168" y="5905042"/>
            <a:ext cx="1087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              Frase típica del rey : «En mi reino jamás se pone el sol»</a:t>
            </a:r>
            <a:endParaRPr lang="es-C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4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TNA VIVAR\Desktop\Captur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" y="352156"/>
            <a:ext cx="11325340" cy="62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7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9991AD-4A72-43BB-B86C-429FF855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2290" name="Picture 2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B2353509-F975-4856-B9AD-0C3131CF06D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0DB9D8-42B2-4F63-A040-FFA18642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8434" name="Picture 2" descr="Resultado de imagen para monarquia parlamentaria en inglaterra en  la edad moderna">
            <a:extLst>
              <a:ext uri="{FF2B5EF4-FFF2-40B4-BE49-F238E27FC236}">
                <a16:creationId xmlns:a16="http://schemas.microsoft.com/office/drawing/2014/main" xmlns="" id="{12000BFF-8AB2-4821-A5DB-5BF7CB98F43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1518" y="618517"/>
            <a:ext cx="10286708" cy="824693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C00000"/>
                </a:solidFill>
              </a:rPr>
              <a:t>Cambios sociales en la Edad Moderna</a:t>
            </a:r>
            <a:endParaRPr lang="es-CL" sz="3200" dirty="0">
              <a:solidFill>
                <a:srgbClr val="C00000"/>
              </a:solidFill>
            </a:endParaRPr>
          </a:p>
        </p:txBody>
      </p:sp>
      <p:pic>
        <p:nvPicPr>
          <p:cNvPr id="4" name="3 Imagen" descr="MATERIALES Y APUNTES: 8 ª AÑO Basico actividaes y contenid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04" y="1377108"/>
            <a:ext cx="7579604" cy="5163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Llamada de flecha a la derecha"/>
          <p:cNvSpPr/>
          <p:nvPr/>
        </p:nvSpPr>
        <p:spPr>
          <a:xfrm>
            <a:off x="815248" y="1905918"/>
            <a:ext cx="3040656" cy="2996588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La sociedad  mantuvo su división en </a:t>
            </a:r>
            <a:r>
              <a:rPr lang="es-CL" b="1" dirty="0" smtClean="0">
                <a:solidFill>
                  <a:srgbClr val="C00000"/>
                </a:solidFill>
              </a:rPr>
              <a:t>Estamentos.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Sin embargo,  el </a:t>
            </a:r>
            <a:r>
              <a:rPr lang="es-CL" b="1" dirty="0" smtClean="0">
                <a:solidFill>
                  <a:schemeClr val="tx1"/>
                </a:solidFill>
              </a:rPr>
              <a:t>estamento</a:t>
            </a:r>
            <a:r>
              <a:rPr lang="es-CL" dirty="0" smtClean="0">
                <a:solidFill>
                  <a:schemeClr val="tx1"/>
                </a:solidFill>
              </a:rPr>
              <a:t> de los </a:t>
            </a:r>
            <a:r>
              <a:rPr lang="es-CL" b="1" dirty="0" smtClean="0">
                <a:solidFill>
                  <a:srgbClr val="C00000"/>
                </a:solidFill>
              </a:rPr>
              <a:t>Burgueses</a:t>
            </a:r>
            <a:r>
              <a:rPr lang="es-CL" dirty="0" smtClean="0">
                <a:solidFill>
                  <a:schemeClr val="tx1"/>
                </a:solidFill>
              </a:rPr>
              <a:t> obtuvo mayor poder económico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8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pt de monarquÃ­a y mercantilismo en la edad moderna">
            <a:extLst>
              <a:ext uri="{FF2B5EF4-FFF2-40B4-BE49-F238E27FC236}">
                <a16:creationId xmlns:a16="http://schemas.microsoft.com/office/drawing/2014/main" xmlns="" id="{947DBE3F-FF9A-4FFB-BB51-9264632E281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2BEEE5-2889-4A41-9108-6FDBF15B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Resultado de imagen para ppt de monarquÃ­a y mercantilismo en la edad moderna">
            <a:extLst>
              <a:ext uri="{FF2B5EF4-FFF2-40B4-BE49-F238E27FC236}">
                <a16:creationId xmlns:a16="http://schemas.microsoft.com/office/drawing/2014/main" xmlns="" id="{AF6037C3-C3DC-4A13-AE63-C23D549CA1B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>
            <a:extLst>
              <a:ext uri="{FF2B5EF4-FFF2-40B4-BE49-F238E27FC236}">
                <a16:creationId xmlns:a16="http://schemas.microsoft.com/office/drawing/2014/main" xmlns="" id="{BF820620-04D0-4AE1-A4E4-77BEC58A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0"/>
            <a:ext cx="1005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F29EA-F047-41E5-9B73-9CF3066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Resultado de imagen para absolutismo y mercantilismo en la edad moderna">
            <a:extLst>
              <a:ext uri="{FF2B5EF4-FFF2-40B4-BE49-F238E27FC236}">
                <a16:creationId xmlns:a16="http://schemas.microsoft.com/office/drawing/2014/main" xmlns="" id="{5D9B25B9-7C56-4EC8-AEB5-924B7F65350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7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E1F375-04DF-451B-9CA9-20AAA948B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84" y="1300785"/>
            <a:ext cx="11397722" cy="250921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801EA92-7E88-454B-84C4-110D43349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A8244AA9-763A-4765-8835-EB0A028A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78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2AD459-69FB-4E64-978D-99CD1FE5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3634" y="618517"/>
            <a:ext cx="13819268" cy="159617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209109-E285-4EF8-B531-720F2F46F6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xmlns="" id="{A0EFDF47-513A-4BBB-8491-95A53A67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9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EC10AB-A7D5-4FB4-8A19-137E090F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F4C6F35A-A8AA-4D7B-BC4D-5FC3D873FF7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6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7099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Las Transformaciones políticas en la Edad Moderna</a:t>
            </a:r>
            <a:endParaRPr lang="es-CL" sz="24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4248" y="1803042"/>
            <a:ext cx="10388958" cy="41856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/>
              <a:t>Los cambios en el ámbito político que se produjeron en Europa entre los siglos XIV y XV permitieron la formación del </a:t>
            </a:r>
            <a:r>
              <a:rPr lang="es-CL" b="1" dirty="0"/>
              <a:t>Estado moderno</a:t>
            </a:r>
            <a:r>
              <a:rPr lang="es-CL" dirty="0"/>
              <a:t>. Este transformó el orden feudal predominante en Europa desde la Edad media.</a:t>
            </a:r>
          </a:p>
          <a:p>
            <a:pPr algn="just"/>
            <a:r>
              <a:rPr lang="es-CL" dirty="0"/>
              <a:t>El Estado moderno no se expresó de la misma manera ni al mismo tiempo en los distintos territorios de Europa. </a:t>
            </a:r>
            <a:r>
              <a:rPr lang="es-CL" b="1" dirty="0"/>
              <a:t>En Francia, España e Inglaterra</a:t>
            </a:r>
            <a:r>
              <a:rPr lang="es-CL" dirty="0"/>
              <a:t>, diversos factores permitieron la consolidación de </a:t>
            </a:r>
            <a:r>
              <a:rPr lang="es-CL" b="1" dirty="0">
                <a:solidFill>
                  <a:srgbClr val="C00000"/>
                </a:solidFill>
              </a:rPr>
              <a:t>monarquías nacionales</a:t>
            </a:r>
            <a:r>
              <a:rPr lang="es-CL" b="1" dirty="0"/>
              <a:t>. </a:t>
            </a:r>
            <a:r>
              <a:rPr lang="es-CL" dirty="0"/>
              <a:t>Entre estos destaca la alianza que los monarcas establecieron con la </a:t>
            </a:r>
            <a:r>
              <a:rPr lang="es-CL" b="1" dirty="0"/>
              <a:t>Burguesía</a:t>
            </a:r>
            <a:r>
              <a:rPr lang="es-CL" dirty="0"/>
              <a:t>, clase social formada principalmente por comerciantes, que buscaba obtener mayores libertades para realizar sus actividades </a:t>
            </a:r>
            <a:r>
              <a:rPr lang="es-CL" dirty="0" smtClean="0"/>
              <a:t>mercantiles.</a:t>
            </a:r>
          </a:p>
          <a:p>
            <a:pPr algn="just"/>
            <a:r>
              <a:rPr lang="es-CL" dirty="0" smtClean="0"/>
              <a:t> </a:t>
            </a:r>
            <a:r>
              <a:rPr lang="es-CL" dirty="0"/>
              <a:t>A partir de la reactivación del comercio, las ciudades del norte de la península itálica, como </a:t>
            </a:r>
            <a:r>
              <a:rPr lang="es-CL" b="1" dirty="0"/>
              <a:t>Florencia y Venecia</a:t>
            </a:r>
            <a:r>
              <a:rPr lang="es-CL" dirty="0"/>
              <a:t>, se enriquecieron. Esta situación, les permitió constituirse como </a:t>
            </a:r>
            <a:r>
              <a:rPr lang="es-CL" b="1" dirty="0">
                <a:solidFill>
                  <a:srgbClr val="C00000"/>
                </a:solidFill>
              </a:rPr>
              <a:t>ciudades-estado</a:t>
            </a:r>
            <a:r>
              <a:rPr lang="es-CL" dirty="0"/>
              <a:t>, muchas de las cuales se organizaron en </a:t>
            </a:r>
            <a:r>
              <a:rPr lang="es-CL" b="1" dirty="0">
                <a:solidFill>
                  <a:srgbClr val="C00000"/>
                </a:solidFill>
              </a:rPr>
              <a:t>Repúblicas.</a:t>
            </a:r>
            <a:endParaRPr lang="es-CL" dirty="0">
              <a:solidFill>
                <a:srgbClr val="C00000"/>
              </a:solidFill>
            </a:endParaRP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36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1341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El Estado Moderno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914400" y="1468191"/>
            <a:ext cx="10298806" cy="4623515"/>
          </a:xfrm>
        </p:spPr>
        <p:txBody>
          <a:bodyPr>
            <a:normAutofit fontScale="25000" lnSpcReduction="20000"/>
          </a:bodyPr>
          <a:lstStyle/>
          <a:p>
            <a:endParaRPr lang="es-CL" b="1" dirty="0" smtClean="0">
              <a:solidFill>
                <a:srgbClr val="C00000"/>
              </a:solidFill>
            </a:endParaRPr>
          </a:p>
          <a:p>
            <a:endParaRPr lang="es-CL" b="1" dirty="0">
              <a:solidFill>
                <a:srgbClr val="C00000"/>
              </a:solidFill>
            </a:endParaRPr>
          </a:p>
          <a:p>
            <a:r>
              <a:rPr lang="es-CL" sz="7200" b="1" dirty="0" smtClean="0">
                <a:solidFill>
                  <a:srgbClr val="C00000"/>
                </a:solidFill>
              </a:rPr>
              <a:t>El estado Moderno </a:t>
            </a:r>
            <a:r>
              <a:rPr lang="es-CL" sz="7200" dirty="0" smtClean="0"/>
              <a:t>: Forma de organización política que se caracterizó por tener un gobierno centralizado, un territorio con fronteras definidas y un sentido de pertenencia de sus habitantes.</a:t>
            </a:r>
          </a:p>
          <a:p>
            <a:r>
              <a:rPr lang="es-CL" sz="7200" b="1" dirty="0" smtClean="0">
                <a:solidFill>
                  <a:srgbClr val="C00000"/>
                </a:solidFill>
              </a:rPr>
              <a:t>Factores que favorecieron el surgimiento de los Estados monárquicos</a:t>
            </a:r>
            <a:r>
              <a:rPr lang="es-CL" sz="7200" dirty="0" smtClean="0"/>
              <a:t>:</a:t>
            </a:r>
          </a:p>
          <a:p>
            <a:r>
              <a:rPr lang="es-CL" sz="7200" dirty="0" smtClean="0"/>
              <a:t>El Aumento del poder de los reyes.</a:t>
            </a:r>
          </a:p>
          <a:p>
            <a:r>
              <a:rPr lang="es-CL" sz="7200" dirty="0" smtClean="0"/>
              <a:t>La alianza con la burguesía.</a:t>
            </a:r>
          </a:p>
          <a:p>
            <a:r>
              <a:rPr lang="es-CL" sz="7200" dirty="0" smtClean="0"/>
              <a:t>El dominio y control de los territorios</a:t>
            </a:r>
            <a:r>
              <a:rPr lang="es-CL" sz="5500" dirty="0" smtClean="0"/>
              <a:t>.</a:t>
            </a:r>
            <a:r>
              <a:rPr lang="es-CL" sz="5500" dirty="0"/>
              <a:t> </a:t>
            </a:r>
            <a:endParaRPr lang="es-CL" sz="5500" dirty="0" smtClean="0"/>
          </a:p>
          <a:p>
            <a:endParaRPr lang="es-CL" sz="5500" dirty="0"/>
          </a:p>
          <a:p>
            <a:r>
              <a:rPr lang="es-CL" sz="7200" dirty="0" smtClean="0"/>
              <a:t>Los </a:t>
            </a:r>
            <a:r>
              <a:rPr lang="es-CL" sz="7200" dirty="0"/>
              <a:t>primeros Estados monárquicos fueron </a:t>
            </a:r>
            <a:r>
              <a:rPr lang="es-CL" sz="7200" b="1" dirty="0">
                <a:solidFill>
                  <a:srgbClr val="C00000"/>
                </a:solidFill>
              </a:rPr>
              <a:t>Francia, España e Inglaterra</a:t>
            </a:r>
            <a:r>
              <a:rPr lang="es-CL" sz="7200" dirty="0"/>
              <a:t>, mientras que el Sacro Imperio Romano Germánico siguió manteniendo un sistema con rasgos feudales, en el que los príncipes participaban en la </a:t>
            </a:r>
            <a:r>
              <a:rPr lang="es-CL" sz="7200" b="1" dirty="0"/>
              <a:t>elección del emperador</a:t>
            </a:r>
            <a:r>
              <a:rPr lang="es-CL" sz="7200" dirty="0"/>
              <a:t>, que luego era </a:t>
            </a:r>
            <a:r>
              <a:rPr lang="es-CL" sz="7200" b="1" dirty="0"/>
              <a:t>coronado por el papa. </a:t>
            </a:r>
          </a:p>
          <a:p>
            <a:pPr marL="0" indent="0">
              <a:buNone/>
            </a:pPr>
            <a:r>
              <a:rPr lang="es-CL" sz="7200" dirty="0"/>
              <a:t> 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99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ETNA VIVAR\Desktop\Captura 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618186"/>
            <a:ext cx="10766737" cy="5718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B0FD57-BEC8-4D7D-8196-9BCCD7C4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5362" name="Picture 2" descr="Resultado de imagen para el absolutismo en la edad moderna">
            <a:extLst>
              <a:ext uri="{FF2B5EF4-FFF2-40B4-BE49-F238E27FC236}">
                <a16:creationId xmlns:a16="http://schemas.microsoft.com/office/drawing/2014/main" xmlns="" id="{4607FA26-7981-4CAE-AA19-624E6CB4F4E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0131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Formas de gobierno en la Edad Moderna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46596" y="1751526"/>
            <a:ext cx="2981460" cy="370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Ciudades-Estado Italianas</a:t>
            </a:r>
          </a:p>
          <a:p>
            <a:pPr algn="ctr"/>
            <a:r>
              <a:rPr lang="es-CL" sz="2800" dirty="0" smtClean="0"/>
              <a:t>(Génova, Milán, Venecia, Florencia)</a:t>
            </a:r>
            <a:endParaRPr lang="es-CL" sz="2800" dirty="0"/>
          </a:p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Repúblicas</a:t>
            </a:r>
            <a:endParaRPr lang="es-CL" sz="2800" dirty="0"/>
          </a:p>
        </p:txBody>
      </p:sp>
      <p:sp>
        <p:nvSpPr>
          <p:cNvPr id="5" name="4 Flecha abajo"/>
          <p:cNvSpPr/>
          <p:nvPr/>
        </p:nvSpPr>
        <p:spPr>
          <a:xfrm>
            <a:off x="2343955" y="4069723"/>
            <a:ext cx="244699" cy="43788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C0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3065172" y="1416676"/>
            <a:ext cx="2369713" cy="23182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250028" y="1751526"/>
            <a:ext cx="3090930" cy="37091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dirty="0" smtClean="0">
              <a:solidFill>
                <a:schemeClr val="tx1"/>
              </a:solidFill>
            </a:endParaRPr>
          </a:p>
          <a:p>
            <a:pPr algn="ctr"/>
            <a:endParaRPr lang="es-CL" sz="2800" dirty="0">
              <a:solidFill>
                <a:schemeClr val="tx1"/>
              </a:solidFill>
            </a:endParaRPr>
          </a:p>
          <a:p>
            <a:pPr algn="ctr"/>
            <a:endParaRPr lang="es-CL" sz="2800" dirty="0" smtClean="0">
              <a:solidFill>
                <a:schemeClr val="tx1"/>
              </a:solidFill>
            </a:endParaRPr>
          </a:p>
          <a:p>
            <a:pPr algn="ctr"/>
            <a:endParaRPr lang="es-CL" sz="2800" dirty="0">
              <a:solidFill>
                <a:schemeClr val="tx1"/>
              </a:solidFill>
            </a:endParaRPr>
          </a:p>
          <a:p>
            <a:pPr algn="ctr"/>
            <a:endParaRPr lang="es-CL" sz="2800" dirty="0" smtClean="0">
              <a:solidFill>
                <a:schemeClr val="tx1"/>
              </a:solidFill>
            </a:endParaRPr>
          </a:p>
          <a:p>
            <a:pPr algn="ctr"/>
            <a:endParaRPr lang="es-CL" sz="2800" dirty="0">
              <a:solidFill>
                <a:schemeClr val="tx1"/>
              </a:solidFill>
            </a:endParaRPr>
          </a:p>
          <a:p>
            <a:pPr algn="ctr"/>
            <a:endParaRPr lang="es-CL" sz="2800" dirty="0" smtClean="0">
              <a:solidFill>
                <a:schemeClr val="tx1"/>
              </a:solidFill>
            </a:endParaRPr>
          </a:p>
          <a:p>
            <a:pPr algn="ctr"/>
            <a:endParaRPr lang="es-CL" sz="2800" dirty="0" smtClean="0">
              <a:solidFill>
                <a:schemeClr val="tx1"/>
              </a:solidFill>
            </a:endParaRPr>
          </a:p>
          <a:p>
            <a:pPr algn="ctr"/>
            <a:endParaRPr lang="es-CL" sz="2800" dirty="0">
              <a:solidFill>
                <a:schemeClr val="tx1"/>
              </a:solidFill>
            </a:endParaRPr>
          </a:p>
          <a:p>
            <a:pPr algn="ctr"/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5553177" y="2582211"/>
            <a:ext cx="242316" cy="57955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726546" y="2034862"/>
            <a:ext cx="19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Inglaterra</a:t>
            </a:r>
            <a:endParaRPr lang="es-CL" sz="2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597758" y="3412901"/>
            <a:ext cx="2434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Tras la Revolución   </a:t>
            </a:r>
          </a:p>
          <a:p>
            <a:r>
              <a:rPr lang="es-CL" sz="2400" dirty="0"/>
              <a:t> </a:t>
            </a:r>
            <a:r>
              <a:rPr lang="es-CL" sz="2400" dirty="0" smtClean="0"/>
              <a:t>          Gloriosa</a:t>
            </a:r>
          </a:p>
          <a:p>
            <a:r>
              <a:rPr lang="es-CL" sz="2400" dirty="0" smtClean="0"/>
              <a:t>Se estableció una Monarquía Parlamentaria</a:t>
            </a:r>
            <a:endParaRPr lang="es-CL" sz="2400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795493" y="1416676"/>
            <a:ext cx="19318" cy="334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722772" y="1416676"/>
            <a:ext cx="1970467" cy="334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708005" y="1722044"/>
            <a:ext cx="3309871" cy="3709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Monarquías Absolutistas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461419" y="2395470"/>
            <a:ext cx="22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España y Francia</a:t>
            </a:r>
            <a:endParaRPr lang="es-CL" sz="2400" dirty="0"/>
          </a:p>
        </p:txBody>
      </p:sp>
      <p:sp>
        <p:nvSpPr>
          <p:cNvPr id="24" name="23 Flecha abajo"/>
          <p:cNvSpPr/>
          <p:nvPr/>
        </p:nvSpPr>
        <p:spPr>
          <a:xfrm>
            <a:off x="9401578" y="2857135"/>
            <a:ext cx="279684" cy="4527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1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C30A62-1413-4AE0-9E45-B9675679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7410" name="Picture 2" descr="Imagen relacionada">
            <a:extLst>
              <a:ext uri="{FF2B5EF4-FFF2-40B4-BE49-F238E27FC236}">
                <a16:creationId xmlns:a16="http://schemas.microsoft.com/office/drawing/2014/main" xmlns="" id="{3B2E27D2-A522-45E4-894A-380BEBE1192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24521" cy="67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A4E0AF-C502-473B-9925-4CB85F3A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338" name="Picture 2" descr="Imagen relacionada">
            <a:extLst>
              <a:ext uri="{FF2B5EF4-FFF2-40B4-BE49-F238E27FC236}">
                <a16:creationId xmlns:a16="http://schemas.microsoft.com/office/drawing/2014/main" xmlns="" id="{F533C402-83FC-472B-B3A3-FC0E2755307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227</TotalTime>
  <Words>514</Words>
  <Application>Microsoft Office PowerPoint</Application>
  <PresentationFormat>Personalizado</PresentationFormat>
  <Paragraphs>45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Gota</vt:lpstr>
      <vt:lpstr>Los cambios políticos, sociales y económicos en la Edad moderna</vt:lpstr>
      <vt:lpstr>Presentación de PowerPoint</vt:lpstr>
      <vt:lpstr>Las Transformaciones políticas en la Edad Moderna</vt:lpstr>
      <vt:lpstr>El Estado Moderno</vt:lpstr>
      <vt:lpstr>Presentación de PowerPoint</vt:lpstr>
      <vt:lpstr>Presentación de PowerPoint</vt:lpstr>
      <vt:lpstr>Formas de gobierno en la Edad Moderna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Luis XIV y El culto a la majestad real</vt:lpstr>
      <vt:lpstr>Presentación de PowerPoint</vt:lpstr>
      <vt:lpstr>Carlos I (Carlos V) y Felipe II</vt:lpstr>
      <vt:lpstr>Presentación de PowerPoint</vt:lpstr>
      <vt:lpstr>Presentación de PowerPoint</vt:lpstr>
      <vt:lpstr>Cambios sociales en la Edad Moderna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ETNA VIVAR</dc:creator>
  <cp:lastModifiedBy>ETNA VIVAR</cp:lastModifiedBy>
  <cp:revision>22</cp:revision>
  <dcterms:created xsi:type="dcterms:W3CDTF">2019-06-05T05:08:20Z</dcterms:created>
  <dcterms:modified xsi:type="dcterms:W3CDTF">2020-05-17T06:07:36Z</dcterms:modified>
</cp:coreProperties>
</file>