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4218E-6C57-43DF-BE90-C5B9D3E62A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007CDE7-CFE0-49E2-B1E3-C88265242675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Anuncios</a:t>
          </a:r>
          <a:endParaRPr lang="es-CL" sz="1400" b="1" dirty="0">
            <a:solidFill>
              <a:schemeClr val="tx1"/>
            </a:solidFill>
          </a:endParaRPr>
        </a:p>
      </dgm:t>
    </dgm:pt>
    <dgm:pt modelId="{7E147550-CD7E-42ED-94DC-19178089D20A}" type="parTrans" cxnId="{D3B435A2-3BE9-48FB-B2B4-EF801A300561}">
      <dgm:prSet/>
      <dgm:spPr/>
      <dgm:t>
        <a:bodyPr/>
        <a:lstStyle/>
        <a:p>
          <a:endParaRPr lang="es-CL"/>
        </a:p>
      </dgm:t>
    </dgm:pt>
    <dgm:pt modelId="{BC3C3D34-832D-41F9-9463-20ADBE537061}" type="sibTrans" cxnId="{D3B435A2-3BE9-48FB-B2B4-EF801A300561}">
      <dgm:prSet/>
      <dgm:spPr/>
      <dgm:t>
        <a:bodyPr/>
        <a:lstStyle/>
        <a:p>
          <a:endParaRPr lang="es-CL"/>
        </a:p>
      </dgm:t>
    </dgm:pt>
    <dgm:pt modelId="{9F60B7F6-1BD8-4903-9218-1886B33D5AF1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comercio</a:t>
          </a:r>
          <a:endParaRPr lang="es-CL" sz="1400" b="1" dirty="0">
            <a:solidFill>
              <a:schemeClr val="tx1"/>
            </a:solidFill>
          </a:endParaRPr>
        </a:p>
      </dgm:t>
    </dgm:pt>
    <dgm:pt modelId="{A9674F3C-2F3D-4F0E-8401-85046E6BE4A0}" type="parTrans" cxnId="{E847A1E1-7279-424B-BDB7-F8E8A9B18A5D}">
      <dgm:prSet/>
      <dgm:spPr/>
      <dgm:t>
        <a:bodyPr/>
        <a:lstStyle/>
        <a:p>
          <a:endParaRPr lang="es-CL"/>
        </a:p>
      </dgm:t>
    </dgm:pt>
    <dgm:pt modelId="{A2F3782C-EB08-44F0-86ED-1FED062923E5}" type="sibTrans" cxnId="{E847A1E1-7279-424B-BDB7-F8E8A9B18A5D}">
      <dgm:prSet/>
      <dgm:spPr/>
      <dgm:t>
        <a:bodyPr/>
        <a:lstStyle/>
        <a:p>
          <a:endParaRPr lang="es-CL"/>
        </a:p>
      </dgm:t>
    </dgm:pt>
    <dgm:pt modelId="{8054E068-A18C-4BC9-8D57-B24D6DBD1E23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automóviles</a:t>
          </a:r>
          <a:endParaRPr lang="es-CL" sz="1400" b="1" dirty="0">
            <a:solidFill>
              <a:schemeClr val="tx1"/>
            </a:solidFill>
          </a:endParaRPr>
        </a:p>
      </dgm:t>
    </dgm:pt>
    <dgm:pt modelId="{560F4722-4EF7-45B6-9718-C5B5A4D91100}" type="parTrans" cxnId="{C27BC672-0593-4D13-B057-D3D61F4F9F6C}">
      <dgm:prSet/>
      <dgm:spPr/>
      <dgm:t>
        <a:bodyPr/>
        <a:lstStyle/>
        <a:p>
          <a:endParaRPr lang="es-CL"/>
        </a:p>
      </dgm:t>
    </dgm:pt>
    <dgm:pt modelId="{93B39348-5DE1-4C93-BF5E-E0DC68B4DF5B}" type="sibTrans" cxnId="{C27BC672-0593-4D13-B057-D3D61F4F9F6C}">
      <dgm:prSet/>
      <dgm:spPr/>
      <dgm:t>
        <a:bodyPr/>
        <a:lstStyle/>
        <a:p>
          <a:endParaRPr lang="es-CL"/>
        </a:p>
      </dgm:t>
    </dgm:pt>
    <dgm:pt modelId="{E7526E9C-4F3F-4B39-8166-FAF2EBCD6B2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Alimentos</a:t>
          </a:r>
          <a:endParaRPr lang="es-CL" sz="1400" b="1" dirty="0">
            <a:solidFill>
              <a:schemeClr val="tx1"/>
            </a:solidFill>
          </a:endParaRPr>
        </a:p>
      </dgm:t>
    </dgm:pt>
    <dgm:pt modelId="{950B4BA5-ECBC-4E04-867E-3D2F0B932B2C}" type="parTrans" cxnId="{9E84E5AA-0018-436F-856E-D19378B239EB}">
      <dgm:prSet/>
      <dgm:spPr/>
      <dgm:t>
        <a:bodyPr/>
        <a:lstStyle/>
        <a:p>
          <a:endParaRPr lang="es-CL"/>
        </a:p>
      </dgm:t>
    </dgm:pt>
    <dgm:pt modelId="{D69325BF-7327-43F0-84CE-D2973B3A064A}" type="sibTrans" cxnId="{9E84E5AA-0018-436F-856E-D19378B239EB}">
      <dgm:prSet/>
      <dgm:spPr/>
      <dgm:t>
        <a:bodyPr/>
        <a:lstStyle/>
        <a:p>
          <a:endParaRPr lang="es-CL"/>
        </a:p>
      </dgm:t>
    </dgm:pt>
    <dgm:pt modelId="{B460AC63-6674-414E-B2B6-1BDE590DFFFB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turismo</a:t>
          </a:r>
          <a:endParaRPr lang="es-CL" sz="1400" b="1" dirty="0">
            <a:solidFill>
              <a:schemeClr val="tx1"/>
            </a:solidFill>
          </a:endParaRPr>
        </a:p>
      </dgm:t>
    </dgm:pt>
    <dgm:pt modelId="{03D42288-B328-4F34-B7C6-E83BCF655162}" type="parTrans" cxnId="{33F0BEB8-4679-42D7-A3DD-E7C14EDF5D4B}">
      <dgm:prSet/>
      <dgm:spPr/>
      <dgm:t>
        <a:bodyPr/>
        <a:lstStyle/>
        <a:p>
          <a:endParaRPr lang="es-CL"/>
        </a:p>
      </dgm:t>
    </dgm:pt>
    <dgm:pt modelId="{A574F241-9244-4468-92DE-66137F629379}" type="sibTrans" cxnId="{33F0BEB8-4679-42D7-A3DD-E7C14EDF5D4B}">
      <dgm:prSet/>
      <dgm:spPr/>
      <dgm:t>
        <a:bodyPr/>
        <a:lstStyle/>
        <a:p>
          <a:endParaRPr lang="es-CL"/>
        </a:p>
      </dgm:t>
    </dgm:pt>
    <dgm:pt modelId="{1BFEACDF-8255-4457-8EA6-DD23FEA9A092}" type="pres">
      <dgm:prSet presAssocID="{F8E4218E-6C57-43DF-BE90-C5B9D3E62A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24506B-F3BF-4B36-9EAA-E7DBD91A5B13}" type="pres">
      <dgm:prSet presAssocID="{E007CDE7-CFE0-49E2-B1E3-C88265242675}" presName="centerShape" presStyleLbl="node0" presStyleIdx="0" presStyleCnt="1" custScaleX="69614" custScaleY="70819" custLinFactNeighborX="0" custLinFactNeighborY="7814"/>
      <dgm:spPr/>
    </dgm:pt>
    <dgm:pt modelId="{AB2FEADB-EAD9-42BF-939F-92B585A5E583}" type="pres">
      <dgm:prSet presAssocID="{9F60B7F6-1BD8-4903-9218-1886B33D5AF1}" presName="node" presStyleLbl="node1" presStyleIdx="0" presStyleCnt="4" custRadScaleRad="70293" custRadScaleInc="-2827">
        <dgm:presLayoutVars>
          <dgm:bulletEnabled val="1"/>
        </dgm:presLayoutVars>
      </dgm:prSet>
      <dgm:spPr/>
    </dgm:pt>
    <dgm:pt modelId="{0ECA6BCA-2E13-4702-AB27-3796BE19B6DF}" type="pres">
      <dgm:prSet presAssocID="{9F60B7F6-1BD8-4903-9218-1886B33D5AF1}" presName="dummy" presStyleCnt="0"/>
      <dgm:spPr/>
    </dgm:pt>
    <dgm:pt modelId="{5D66F511-DE0B-45DA-B135-CD2566A72DB9}" type="pres">
      <dgm:prSet presAssocID="{A2F3782C-EB08-44F0-86ED-1FED062923E5}" presName="sibTrans" presStyleLbl="sibTrans2D1" presStyleIdx="0" presStyleCnt="4"/>
      <dgm:spPr/>
    </dgm:pt>
    <dgm:pt modelId="{50DE37B0-2E84-4EF2-9192-B3D4A3922F1A}" type="pres">
      <dgm:prSet presAssocID="{8054E068-A18C-4BC9-8D57-B24D6DBD1E23}" presName="node" presStyleLbl="node1" presStyleIdx="1" presStyleCnt="4" custScaleY="102112">
        <dgm:presLayoutVars>
          <dgm:bulletEnabled val="1"/>
        </dgm:presLayoutVars>
      </dgm:prSet>
      <dgm:spPr/>
    </dgm:pt>
    <dgm:pt modelId="{A0CA5952-2CB3-4D13-946B-3EF7E864B7FC}" type="pres">
      <dgm:prSet presAssocID="{8054E068-A18C-4BC9-8D57-B24D6DBD1E23}" presName="dummy" presStyleCnt="0"/>
      <dgm:spPr/>
    </dgm:pt>
    <dgm:pt modelId="{E590229C-1FB1-430E-8106-201133DAEDA8}" type="pres">
      <dgm:prSet presAssocID="{93B39348-5DE1-4C93-BF5E-E0DC68B4DF5B}" presName="sibTrans" presStyleLbl="sibTrans2D1" presStyleIdx="1" presStyleCnt="4"/>
      <dgm:spPr/>
    </dgm:pt>
    <dgm:pt modelId="{0FCE6F7A-4228-4926-BA73-35483E8B2A1C}" type="pres">
      <dgm:prSet presAssocID="{E7526E9C-4F3F-4B39-8166-FAF2EBCD6B29}" presName="node" presStyleLbl="node1" presStyleIdx="2" presStyleCnt="4" custScaleX="102438">
        <dgm:presLayoutVars>
          <dgm:bulletEnabled val="1"/>
        </dgm:presLayoutVars>
      </dgm:prSet>
      <dgm:spPr/>
    </dgm:pt>
    <dgm:pt modelId="{A724FE0C-C645-4392-BF20-18D738BA3C81}" type="pres">
      <dgm:prSet presAssocID="{E7526E9C-4F3F-4B39-8166-FAF2EBCD6B29}" presName="dummy" presStyleCnt="0"/>
      <dgm:spPr/>
    </dgm:pt>
    <dgm:pt modelId="{14D845AA-7F55-49D3-8788-1C13E1D3A713}" type="pres">
      <dgm:prSet presAssocID="{D69325BF-7327-43F0-84CE-D2973B3A064A}" presName="sibTrans" presStyleLbl="sibTrans2D1" presStyleIdx="2" presStyleCnt="4"/>
      <dgm:spPr/>
    </dgm:pt>
    <dgm:pt modelId="{644AFE15-8A7E-42B9-8B1A-626562D2F1B0}" type="pres">
      <dgm:prSet presAssocID="{B460AC63-6674-414E-B2B6-1BDE590DFFFB}" presName="node" presStyleLbl="node1" presStyleIdx="3" presStyleCnt="4" custScaleX="125270" custScaleY="116566">
        <dgm:presLayoutVars>
          <dgm:bulletEnabled val="1"/>
        </dgm:presLayoutVars>
      </dgm:prSet>
      <dgm:spPr/>
    </dgm:pt>
    <dgm:pt modelId="{98E958F2-4D4B-4BF1-93A7-AC73C1598A0B}" type="pres">
      <dgm:prSet presAssocID="{B460AC63-6674-414E-B2B6-1BDE590DFFFB}" presName="dummy" presStyleCnt="0"/>
      <dgm:spPr/>
    </dgm:pt>
    <dgm:pt modelId="{A1A831FB-4064-46AF-A89F-F9CA48F48E77}" type="pres">
      <dgm:prSet presAssocID="{A574F241-9244-4468-92DE-66137F629379}" presName="sibTrans" presStyleLbl="sibTrans2D1" presStyleIdx="3" presStyleCnt="4"/>
      <dgm:spPr/>
    </dgm:pt>
  </dgm:ptLst>
  <dgm:cxnLst>
    <dgm:cxn modelId="{7A58BB01-6A89-4F0F-88D6-24BE157618EE}" type="presOf" srcId="{B460AC63-6674-414E-B2B6-1BDE590DFFFB}" destId="{644AFE15-8A7E-42B9-8B1A-626562D2F1B0}" srcOrd="0" destOrd="0" presId="urn:microsoft.com/office/officeart/2005/8/layout/radial6"/>
    <dgm:cxn modelId="{2787CD05-6005-45C5-96E9-0C6B9591764C}" type="presOf" srcId="{E007CDE7-CFE0-49E2-B1E3-C88265242675}" destId="{4724506B-F3BF-4B36-9EAA-E7DBD91A5B13}" srcOrd="0" destOrd="0" presId="urn:microsoft.com/office/officeart/2005/8/layout/radial6"/>
    <dgm:cxn modelId="{02812366-A8CA-48AB-AC37-48D8555E22FD}" type="presOf" srcId="{93B39348-5DE1-4C93-BF5E-E0DC68B4DF5B}" destId="{E590229C-1FB1-430E-8106-201133DAEDA8}" srcOrd="0" destOrd="0" presId="urn:microsoft.com/office/officeart/2005/8/layout/radial6"/>
    <dgm:cxn modelId="{52FFF44D-2A84-4AC1-89B4-6E54F3D63035}" type="presOf" srcId="{A574F241-9244-4468-92DE-66137F629379}" destId="{A1A831FB-4064-46AF-A89F-F9CA48F48E77}" srcOrd="0" destOrd="0" presId="urn:microsoft.com/office/officeart/2005/8/layout/radial6"/>
    <dgm:cxn modelId="{C27BC672-0593-4D13-B057-D3D61F4F9F6C}" srcId="{E007CDE7-CFE0-49E2-B1E3-C88265242675}" destId="{8054E068-A18C-4BC9-8D57-B24D6DBD1E23}" srcOrd="1" destOrd="0" parTransId="{560F4722-4EF7-45B6-9718-C5B5A4D91100}" sibTransId="{93B39348-5DE1-4C93-BF5E-E0DC68B4DF5B}"/>
    <dgm:cxn modelId="{67BCF257-BB00-48F5-A22C-E880E56537F8}" type="presOf" srcId="{A2F3782C-EB08-44F0-86ED-1FED062923E5}" destId="{5D66F511-DE0B-45DA-B135-CD2566A72DB9}" srcOrd="0" destOrd="0" presId="urn:microsoft.com/office/officeart/2005/8/layout/radial6"/>
    <dgm:cxn modelId="{9DB19984-2A8A-48DF-86B8-697F2C3D2C8A}" type="presOf" srcId="{F8E4218E-6C57-43DF-BE90-C5B9D3E62AE0}" destId="{1BFEACDF-8255-4457-8EA6-DD23FEA9A092}" srcOrd="0" destOrd="0" presId="urn:microsoft.com/office/officeart/2005/8/layout/radial6"/>
    <dgm:cxn modelId="{8693A099-21CB-44D8-AA0F-970D3DC8122B}" type="presOf" srcId="{D69325BF-7327-43F0-84CE-D2973B3A064A}" destId="{14D845AA-7F55-49D3-8788-1C13E1D3A713}" srcOrd="0" destOrd="0" presId="urn:microsoft.com/office/officeart/2005/8/layout/radial6"/>
    <dgm:cxn modelId="{D3B435A2-3BE9-48FB-B2B4-EF801A300561}" srcId="{F8E4218E-6C57-43DF-BE90-C5B9D3E62AE0}" destId="{E007CDE7-CFE0-49E2-B1E3-C88265242675}" srcOrd="0" destOrd="0" parTransId="{7E147550-CD7E-42ED-94DC-19178089D20A}" sibTransId="{BC3C3D34-832D-41F9-9463-20ADBE537061}"/>
    <dgm:cxn modelId="{9E84E5AA-0018-436F-856E-D19378B239EB}" srcId="{E007CDE7-CFE0-49E2-B1E3-C88265242675}" destId="{E7526E9C-4F3F-4B39-8166-FAF2EBCD6B29}" srcOrd="2" destOrd="0" parTransId="{950B4BA5-ECBC-4E04-867E-3D2F0B932B2C}" sibTransId="{D69325BF-7327-43F0-84CE-D2973B3A064A}"/>
    <dgm:cxn modelId="{33F0BEB8-4679-42D7-A3DD-E7C14EDF5D4B}" srcId="{E007CDE7-CFE0-49E2-B1E3-C88265242675}" destId="{B460AC63-6674-414E-B2B6-1BDE590DFFFB}" srcOrd="3" destOrd="0" parTransId="{03D42288-B328-4F34-B7C6-E83BCF655162}" sibTransId="{A574F241-9244-4468-92DE-66137F629379}"/>
    <dgm:cxn modelId="{CDF9E6D3-1921-4DB2-9FD5-7B40B799128F}" type="presOf" srcId="{8054E068-A18C-4BC9-8D57-B24D6DBD1E23}" destId="{50DE37B0-2E84-4EF2-9192-B3D4A3922F1A}" srcOrd="0" destOrd="0" presId="urn:microsoft.com/office/officeart/2005/8/layout/radial6"/>
    <dgm:cxn modelId="{15DD6CD5-56DB-4A7D-AE96-0DBA7D33CE15}" type="presOf" srcId="{E7526E9C-4F3F-4B39-8166-FAF2EBCD6B29}" destId="{0FCE6F7A-4228-4926-BA73-35483E8B2A1C}" srcOrd="0" destOrd="0" presId="urn:microsoft.com/office/officeart/2005/8/layout/radial6"/>
    <dgm:cxn modelId="{E847A1E1-7279-424B-BDB7-F8E8A9B18A5D}" srcId="{E007CDE7-CFE0-49E2-B1E3-C88265242675}" destId="{9F60B7F6-1BD8-4903-9218-1886B33D5AF1}" srcOrd="0" destOrd="0" parTransId="{A9674F3C-2F3D-4F0E-8401-85046E6BE4A0}" sibTransId="{A2F3782C-EB08-44F0-86ED-1FED062923E5}"/>
    <dgm:cxn modelId="{D002FEFE-66BA-4898-AC7B-F474AFAFB576}" type="presOf" srcId="{9F60B7F6-1BD8-4903-9218-1886B33D5AF1}" destId="{AB2FEADB-EAD9-42BF-939F-92B585A5E583}" srcOrd="0" destOrd="0" presId="urn:microsoft.com/office/officeart/2005/8/layout/radial6"/>
    <dgm:cxn modelId="{F62D6860-B00C-4D41-8FE4-B7C0AB385587}" type="presParOf" srcId="{1BFEACDF-8255-4457-8EA6-DD23FEA9A092}" destId="{4724506B-F3BF-4B36-9EAA-E7DBD91A5B13}" srcOrd="0" destOrd="0" presId="urn:microsoft.com/office/officeart/2005/8/layout/radial6"/>
    <dgm:cxn modelId="{399107D3-6B99-40BB-8D1A-B547AA5F39C2}" type="presParOf" srcId="{1BFEACDF-8255-4457-8EA6-DD23FEA9A092}" destId="{AB2FEADB-EAD9-42BF-939F-92B585A5E583}" srcOrd="1" destOrd="0" presId="urn:microsoft.com/office/officeart/2005/8/layout/radial6"/>
    <dgm:cxn modelId="{38C2FF94-7394-4901-A16D-8CAE935B2DFA}" type="presParOf" srcId="{1BFEACDF-8255-4457-8EA6-DD23FEA9A092}" destId="{0ECA6BCA-2E13-4702-AB27-3796BE19B6DF}" srcOrd="2" destOrd="0" presId="urn:microsoft.com/office/officeart/2005/8/layout/radial6"/>
    <dgm:cxn modelId="{E7399722-069D-4E1C-BD5C-98D431C89E96}" type="presParOf" srcId="{1BFEACDF-8255-4457-8EA6-DD23FEA9A092}" destId="{5D66F511-DE0B-45DA-B135-CD2566A72DB9}" srcOrd="3" destOrd="0" presId="urn:microsoft.com/office/officeart/2005/8/layout/radial6"/>
    <dgm:cxn modelId="{2CF457EA-B40A-4042-A3A1-B2372F86ACA8}" type="presParOf" srcId="{1BFEACDF-8255-4457-8EA6-DD23FEA9A092}" destId="{50DE37B0-2E84-4EF2-9192-B3D4A3922F1A}" srcOrd="4" destOrd="0" presId="urn:microsoft.com/office/officeart/2005/8/layout/radial6"/>
    <dgm:cxn modelId="{D0D03A45-941F-4140-810D-4CD219FD8690}" type="presParOf" srcId="{1BFEACDF-8255-4457-8EA6-DD23FEA9A092}" destId="{A0CA5952-2CB3-4D13-946B-3EF7E864B7FC}" srcOrd="5" destOrd="0" presId="urn:microsoft.com/office/officeart/2005/8/layout/radial6"/>
    <dgm:cxn modelId="{834A4D31-CE26-431E-9538-EA393702A30B}" type="presParOf" srcId="{1BFEACDF-8255-4457-8EA6-DD23FEA9A092}" destId="{E590229C-1FB1-430E-8106-201133DAEDA8}" srcOrd="6" destOrd="0" presId="urn:microsoft.com/office/officeart/2005/8/layout/radial6"/>
    <dgm:cxn modelId="{74E04AF9-4C80-4C27-90EC-12B24EB831F8}" type="presParOf" srcId="{1BFEACDF-8255-4457-8EA6-DD23FEA9A092}" destId="{0FCE6F7A-4228-4926-BA73-35483E8B2A1C}" srcOrd="7" destOrd="0" presId="urn:microsoft.com/office/officeart/2005/8/layout/radial6"/>
    <dgm:cxn modelId="{5608F687-3C72-47CD-81F6-61D51E5F6DC0}" type="presParOf" srcId="{1BFEACDF-8255-4457-8EA6-DD23FEA9A092}" destId="{A724FE0C-C645-4392-BF20-18D738BA3C81}" srcOrd="8" destOrd="0" presId="urn:microsoft.com/office/officeart/2005/8/layout/radial6"/>
    <dgm:cxn modelId="{8BB633DD-2891-4F62-BF80-B0EA3F5E2B85}" type="presParOf" srcId="{1BFEACDF-8255-4457-8EA6-DD23FEA9A092}" destId="{14D845AA-7F55-49D3-8788-1C13E1D3A713}" srcOrd="9" destOrd="0" presId="urn:microsoft.com/office/officeart/2005/8/layout/radial6"/>
    <dgm:cxn modelId="{EA76E980-6B2C-4F1B-BE0A-FB4438BD014A}" type="presParOf" srcId="{1BFEACDF-8255-4457-8EA6-DD23FEA9A092}" destId="{644AFE15-8A7E-42B9-8B1A-626562D2F1B0}" srcOrd="10" destOrd="0" presId="urn:microsoft.com/office/officeart/2005/8/layout/radial6"/>
    <dgm:cxn modelId="{A2E4BD32-A377-4580-8070-AF6C43AA0BAD}" type="presParOf" srcId="{1BFEACDF-8255-4457-8EA6-DD23FEA9A092}" destId="{98E958F2-4D4B-4BF1-93A7-AC73C1598A0B}" srcOrd="11" destOrd="0" presId="urn:microsoft.com/office/officeart/2005/8/layout/radial6"/>
    <dgm:cxn modelId="{A0EBE32A-C467-4032-A167-179BDE2B1968}" type="presParOf" srcId="{1BFEACDF-8255-4457-8EA6-DD23FEA9A092}" destId="{A1A831FB-4064-46AF-A89F-F9CA48F48E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831FB-4064-46AF-A89F-F9CA48F48E77}">
      <dsp:nvSpPr>
        <dsp:cNvPr id="0" name=""/>
        <dsp:cNvSpPr/>
      </dsp:nvSpPr>
      <dsp:spPr>
        <a:xfrm>
          <a:off x="1899631" y="811734"/>
          <a:ext cx="2751698" cy="2751698"/>
        </a:xfrm>
        <a:prstGeom prst="blockArc">
          <a:avLst>
            <a:gd name="adj1" fmla="val 11835027"/>
            <a:gd name="adj2" fmla="val 1631889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45AA-7F55-49D3-8788-1C13E1D3A713}">
      <dsp:nvSpPr>
        <dsp:cNvPr id="0" name=""/>
        <dsp:cNvSpPr/>
      </dsp:nvSpPr>
      <dsp:spPr>
        <a:xfrm>
          <a:off x="1960084" y="413194"/>
          <a:ext cx="2751698" cy="2751698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229C-1FB1-430E-8106-201133DAEDA8}">
      <dsp:nvSpPr>
        <dsp:cNvPr id="0" name=""/>
        <dsp:cNvSpPr/>
      </dsp:nvSpPr>
      <dsp:spPr>
        <a:xfrm>
          <a:off x="1960084" y="413194"/>
          <a:ext cx="2751698" cy="2751698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6F511-DE0B-45DA-B135-CD2566A72DB9}">
      <dsp:nvSpPr>
        <dsp:cNvPr id="0" name=""/>
        <dsp:cNvSpPr/>
      </dsp:nvSpPr>
      <dsp:spPr>
        <a:xfrm>
          <a:off x="2020153" y="810496"/>
          <a:ext cx="2751698" cy="2751698"/>
        </a:xfrm>
        <a:prstGeom prst="blockArc">
          <a:avLst>
            <a:gd name="adj1" fmla="val 16010480"/>
            <a:gd name="adj2" fmla="val 2056828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4506B-F3BF-4B36-9EAA-E7DBD91A5B13}">
      <dsp:nvSpPr>
        <dsp:cNvPr id="0" name=""/>
        <dsp:cNvSpPr/>
      </dsp:nvSpPr>
      <dsp:spPr>
        <a:xfrm>
          <a:off x="2894997" y="1550503"/>
          <a:ext cx="881871" cy="897136"/>
        </a:xfrm>
        <a:prstGeom prst="ellipse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Anuncios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3024144" y="1681886"/>
        <a:ext cx="623577" cy="634370"/>
      </dsp:txXfrm>
    </dsp:sp>
    <dsp:sp modelId="{AB2FEADB-EAD9-42BF-939F-92B585A5E583}">
      <dsp:nvSpPr>
        <dsp:cNvPr id="0" name=""/>
        <dsp:cNvSpPr/>
      </dsp:nvSpPr>
      <dsp:spPr>
        <a:xfrm>
          <a:off x="2878570" y="401080"/>
          <a:ext cx="886761" cy="886761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comercio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3008433" y="530943"/>
        <a:ext cx="627035" cy="627035"/>
      </dsp:txXfrm>
    </dsp:sp>
    <dsp:sp modelId="{50DE37B0-2E84-4EF2-9192-B3D4A3922F1A}">
      <dsp:nvSpPr>
        <dsp:cNvPr id="0" name=""/>
        <dsp:cNvSpPr/>
      </dsp:nvSpPr>
      <dsp:spPr>
        <a:xfrm>
          <a:off x="4236478" y="1336298"/>
          <a:ext cx="886761" cy="905489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automóviles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4366341" y="1468904"/>
        <a:ext cx="627035" cy="640277"/>
      </dsp:txXfrm>
    </dsp:sp>
    <dsp:sp modelId="{0FCE6F7A-4228-4926-BA73-35483E8B2A1C}">
      <dsp:nvSpPr>
        <dsp:cNvPr id="0" name=""/>
        <dsp:cNvSpPr/>
      </dsp:nvSpPr>
      <dsp:spPr>
        <a:xfrm>
          <a:off x="2881743" y="2689588"/>
          <a:ext cx="908380" cy="88676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Alimentos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3014772" y="2819451"/>
        <a:ext cx="642322" cy="627035"/>
      </dsp:txXfrm>
    </dsp:sp>
    <dsp:sp modelId="{644AFE15-8A7E-42B9-8B1A-626562D2F1B0}">
      <dsp:nvSpPr>
        <dsp:cNvPr id="0" name=""/>
        <dsp:cNvSpPr/>
      </dsp:nvSpPr>
      <dsp:spPr>
        <a:xfrm>
          <a:off x="1436584" y="1272212"/>
          <a:ext cx="1110846" cy="1033662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turismo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1599264" y="1423588"/>
        <a:ext cx="785486" cy="73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6EB0B-F1DE-4891-AD3B-779E51C0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80622"/>
            <a:ext cx="9755325" cy="1348378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Unidad 2 :  Las tecnologías y medios de comunicación en una sociedad democrática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7CF4B-305B-47CE-BAD0-62DA76377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75" y="4777379"/>
            <a:ext cx="2824438" cy="112628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Educación Ciudadana 4°Medio</a:t>
            </a:r>
          </a:p>
          <a:p>
            <a:r>
              <a:rPr lang="es-ES" b="1" dirty="0">
                <a:solidFill>
                  <a:schemeClr val="tx1"/>
                </a:solidFill>
              </a:rPr>
              <a:t>Profesora: Etna Vivar N.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iudadanía digital: riesgo y resguardo de identidad - YouTube">
            <a:extLst>
              <a:ext uri="{FF2B5EF4-FFF2-40B4-BE49-F238E27FC236}">
                <a16:creationId xmlns:a16="http://schemas.microsoft.com/office/drawing/2014/main" id="{455B4232-99EE-4ED1-9DD5-63B0129A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2" y="3665665"/>
            <a:ext cx="3145737" cy="22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son las fake news? Cómo combatir las fake news | Abogado Digital">
            <a:extLst>
              <a:ext uri="{FF2B5EF4-FFF2-40B4-BE49-F238E27FC236}">
                <a16:creationId xmlns:a16="http://schemas.microsoft.com/office/drawing/2014/main" id="{7C486871-A103-4AAF-B60C-FF102EF0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70" y="4511211"/>
            <a:ext cx="2958546" cy="20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6 Imagen">
            <a:extLst>
              <a:ext uri="{FF2B5EF4-FFF2-40B4-BE49-F238E27FC236}">
                <a16:creationId xmlns:a16="http://schemas.microsoft.com/office/drawing/2014/main" id="{FD3C1815-80F3-4059-B021-38836E9EA1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968908"/>
            <a:ext cx="1524000" cy="4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45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8A46E-4582-4D22-A4E5-4EB47EC7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1351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¡¡Cuidado con Las </a:t>
            </a:r>
            <a:r>
              <a:rPr lang="es-ES" sz="3200" b="1" dirty="0" err="1">
                <a:solidFill>
                  <a:srgbClr val="C00000"/>
                </a:solidFill>
              </a:rPr>
              <a:t>fake</a:t>
            </a:r>
            <a:r>
              <a:rPr lang="es-ES" sz="3200" b="1" dirty="0">
                <a:solidFill>
                  <a:srgbClr val="C00000"/>
                </a:solidFill>
              </a:rPr>
              <a:t> News¡¡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69083-0A48-4F17-807E-71B82774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457739"/>
            <a:ext cx="5857461" cy="4996070"/>
          </a:xfrm>
        </p:spPr>
        <p:txBody>
          <a:bodyPr>
            <a:normAutofit fontScale="85000" lnSpcReduction="10000"/>
          </a:bodyPr>
          <a:lstStyle/>
          <a:p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 </a:t>
            </a:r>
            <a:r>
              <a:rPr lang="es-E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noticias falsas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conocidas también con el anglicismo </a:t>
            </a:r>
            <a:r>
              <a:rPr lang="es-ES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fake</a:t>
            </a:r>
            <a:r>
              <a:rPr lang="es-E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news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son un tipo de bulo que consiste en un contenido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pseudoperiodístico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difundido a través de portales de noticias, prensa escrita, radio, televisión y redes sociales y cuyo objetivo es la desinformación.</a:t>
            </a:r>
          </a:p>
          <a:p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Aspectos a considerar para detectarlas</a:t>
            </a: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Noticias que “no encajan”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Videos truncados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La No Veracidad de los hechos</a:t>
            </a:r>
          </a:p>
          <a:p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Consecuencias: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Daño a la reputación de una persona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Falta de credibilidad de un gobierno, empresa 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Pérdidas económicas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sufrimiento</a:t>
            </a:r>
          </a:p>
          <a:p>
            <a:endParaRPr lang="es-CL" sz="2000" dirty="0"/>
          </a:p>
        </p:txBody>
      </p:sp>
      <p:pic>
        <p:nvPicPr>
          <p:cNvPr id="1026" name="Picture 2" descr="Ataques de desinformación: qué son y cómo podemos evitarlos – LISA ...">
            <a:extLst>
              <a:ext uri="{FF2B5EF4-FFF2-40B4-BE49-F238E27FC236}">
                <a16:creationId xmlns:a16="http://schemas.microsoft.com/office/drawing/2014/main" id="{A82DDC92-4454-40F5-AA46-053DAD68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44" y="3429000"/>
            <a:ext cx="4589986" cy="25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D111B26-411C-4D72-8085-4934BE219416}"/>
              </a:ext>
            </a:extLst>
          </p:cNvPr>
          <p:cNvSpPr/>
          <p:nvPr/>
        </p:nvSpPr>
        <p:spPr>
          <a:xfrm>
            <a:off x="7885042" y="1412019"/>
            <a:ext cx="4075288" cy="11058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El fenómeno de la desinformación en la era digital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6649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A61B3-4164-4170-AEB6-517A0FCC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2882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Actividades.-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9405A-BF66-4385-9CE8-A8215ECC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1351721"/>
            <a:ext cx="9914351" cy="498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1.- Cuestionario de unidad: Con la ayuda del PPT, texto de estudio  y de la guía de trabajo que se envió debes responder el cuestionario sobre los contenidos tratados. Envía al correo tus respuestas para evaluarlas.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2.- Para mejor comprensión de la unidad busca las siguientes palabras de Vocabulario:</a:t>
            </a:r>
          </a:p>
          <a:p>
            <a:pPr>
              <a:buFont typeface="Wingdings 3" charset="2"/>
              <a:buAutoNum type="alphaLcParenR"/>
            </a:pPr>
            <a:r>
              <a:rPr lang="es-ES" b="1" dirty="0" err="1">
                <a:solidFill>
                  <a:schemeClr val="tx1"/>
                </a:solidFill>
              </a:rPr>
              <a:t>Fake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news</a:t>
            </a:r>
            <a:r>
              <a:rPr lang="es-ES" b="1" dirty="0">
                <a:solidFill>
                  <a:schemeClr val="tx1"/>
                </a:solidFill>
              </a:rPr>
              <a:t>                                   f) Ciudadanía digital</a:t>
            </a:r>
          </a:p>
          <a:p>
            <a:pPr>
              <a:buAutoNum type="alphaLcParenR"/>
            </a:pPr>
            <a:r>
              <a:rPr lang="es-ES" b="1" dirty="0">
                <a:solidFill>
                  <a:schemeClr val="tx1"/>
                </a:solidFill>
              </a:rPr>
              <a:t>Brecha digital                             g) App</a:t>
            </a:r>
          </a:p>
          <a:p>
            <a:pPr>
              <a:buAutoNum type="alphaLcParenR"/>
            </a:pPr>
            <a:r>
              <a:rPr lang="es-ES" b="1" dirty="0">
                <a:solidFill>
                  <a:schemeClr val="tx1"/>
                </a:solidFill>
              </a:rPr>
              <a:t>Estereotipos                                 h) </a:t>
            </a:r>
            <a:r>
              <a:rPr lang="es-ES" b="1" dirty="0" err="1">
                <a:solidFill>
                  <a:schemeClr val="tx1"/>
                </a:solidFill>
              </a:rPr>
              <a:t>Smarthphone</a:t>
            </a:r>
            <a:endParaRPr lang="es-ES" b="1" dirty="0">
              <a:solidFill>
                <a:schemeClr val="tx1"/>
              </a:solidFill>
            </a:endParaRPr>
          </a:p>
          <a:p>
            <a:pPr>
              <a:buAutoNum type="alphaLcParenR"/>
            </a:pPr>
            <a:r>
              <a:rPr lang="es-ES" b="1" dirty="0">
                <a:solidFill>
                  <a:schemeClr val="tx1"/>
                </a:solidFill>
              </a:rPr>
              <a:t>Ley del Etiquetado                     i) Hashtag</a:t>
            </a:r>
          </a:p>
          <a:p>
            <a:pPr>
              <a:buAutoNum type="alphaLcParenR"/>
            </a:pPr>
            <a:r>
              <a:rPr lang="es-ES" b="1" dirty="0">
                <a:solidFill>
                  <a:schemeClr val="tx1"/>
                </a:solidFill>
              </a:rPr>
              <a:t>Globalización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3.- Próxima clase : Debate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    Aprenderán la técnica para aplicarla en los temas que estamos tratando.</a:t>
            </a:r>
          </a:p>
          <a:p>
            <a:pPr>
              <a:buAutoNum type="alphaLcParenR"/>
            </a:pPr>
            <a:endParaRPr lang="es-ES" b="1" dirty="0">
              <a:solidFill>
                <a:schemeClr val="tx1"/>
              </a:solidFill>
            </a:endParaRPr>
          </a:p>
          <a:p>
            <a:pPr>
              <a:buAutoNum type="alphaLcParenR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993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7D1E3-899F-40A4-9FCC-074317B0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36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                      Introducción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87242D-CCC1-4CA6-B31B-7E232CD7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1391478"/>
            <a:ext cx="10007116" cy="45197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L" sz="20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tú, todos los adolescentes de hoy, nacieron cuando en el mundo ya existían y se desarrollaban a un ritmo sorprendente las comunicaciones y nuevas tecnologías digitales. Sin embargo, ¿cuánto tiempo le dedicas a ellas? ¿</a:t>
            </a:r>
            <a:r>
              <a:rPr lang="es-CL" sz="20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jóvenes del mundo tienen acceso a estas nuevas tecnologías?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CL" sz="20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una brecha digital hoy en el mundo globalizado. “La denominada “</a:t>
            </a:r>
            <a:r>
              <a:rPr lang="es-CL" sz="20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 digital”</a:t>
            </a:r>
            <a:r>
              <a:rPr lang="es-CL" sz="20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entiende como las diferencias en la capacidad de acceso a las tecnologías de información y comunicaciones de distintos grupos de población en un mismo país o nivel internacional. Una de las dimensiones de esta brecha, probablemente la más estudiada, dice relación con el acceso a computadores y con el acceso efectivo a conexiones de banda ancha.” (Agostini, Claudio (2010</a:t>
            </a:r>
            <a:r>
              <a:rPr lang="es-CL" sz="2000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Radiografía de la brecha digital en Chile..)</a:t>
            </a:r>
            <a:endParaRPr lang="es-CL" sz="20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666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2516B-6227-4CDB-AC92-60E78DE6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829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Objetivos.-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D02D7-50C2-4501-9E06-19204F53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3" y="1152939"/>
            <a:ext cx="9715569" cy="475828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CL" sz="2000" b="1" dirty="0">
                <a:solidFill>
                  <a:srgbClr val="C00000"/>
                </a:solidFill>
              </a:rPr>
              <a:t>0 A6</a:t>
            </a:r>
            <a:r>
              <a:rPr lang="es-CL" sz="2000" dirty="0">
                <a:solidFill>
                  <a:schemeClr val="tx1"/>
                </a:solidFill>
              </a:rPr>
              <a:t>.- Evaluar oportunidades y riesgos de los medios de comunicación masiva y del uso de las nuevas tecnologías de la información en el marco de una sociedad democrática, reflexionando personal y grupalmente sobre sus implicancias en la participación ciudadana y en el resguardo de la vida privada.</a:t>
            </a:r>
          </a:p>
          <a:p>
            <a:pPr marL="0" indent="0">
              <a:buNone/>
            </a:pPr>
            <a:r>
              <a:rPr lang="es-CL" sz="2000" b="1" dirty="0">
                <a:solidFill>
                  <a:srgbClr val="C00000"/>
                </a:solidFill>
              </a:rPr>
              <a:t>Habilidades</a:t>
            </a:r>
            <a:r>
              <a:rPr lang="es-CL" sz="2000" dirty="0">
                <a:solidFill>
                  <a:schemeClr val="tx1"/>
                </a:solidFill>
              </a:rPr>
              <a:t>.- Pensamiento crítico, comunicación, análisis, debate</a:t>
            </a:r>
          </a:p>
        </p:txBody>
      </p:sp>
    </p:spTree>
    <p:extLst>
      <p:ext uri="{BB962C8B-B14F-4D97-AF65-F5344CB8AC3E}">
        <p14:creationId xmlns:p14="http://schemas.microsoft.com/office/powerpoint/2010/main" val="9789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16BCE-5DC8-4753-B20D-23B64319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116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     Tú, ¿nativo digital  de la generación Z?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77FA4B-2844-4307-A709-2A7E56C8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49" y="1470992"/>
            <a:ext cx="9689064" cy="139147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chemeClr val="tx1"/>
                </a:solidFill>
              </a:rPr>
              <a:t>La llamada </a:t>
            </a:r>
            <a:r>
              <a:rPr lang="es-ES" b="1" dirty="0">
                <a:solidFill>
                  <a:srgbClr val="C00000"/>
                </a:solidFill>
              </a:rPr>
              <a:t>generación Z</a:t>
            </a:r>
            <a:r>
              <a:rPr lang="es-ES" dirty="0">
                <a:solidFill>
                  <a:schemeClr val="tx1"/>
                </a:solidFill>
              </a:rPr>
              <a:t> es la de las personas nacidas entre </a:t>
            </a:r>
            <a:r>
              <a:rPr lang="es-ES" b="1" dirty="0">
                <a:solidFill>
                  <a:schemeClr val="tx1"/>
                </a:solidFill>
              </a:rPr>
              <a:t>1996 y 2010: </a:t>
            </a:r>
            <a:r>
              <a:rPr lang="es-ES" dirty="0">
                <a:solidFill>
                  <a:schemeClr val="tx1"/>
                </a:solidFill>
              </a:rPr>
              <a:t>manejan internet a la perfección, están decididas a construir una vida digital, pueden navegar en varias pantallas a la vez; basan su moda, forma de hablar, música y códigos en lo que ven en internet.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6BBCCCB-E22C-4239-918A-8364126BB222}"/>
              </a:ext>
            </a:extLst>
          </p:cNvPr>
          <p:cNvSpPr/>
          <p:nvPr/>
        </p:nvSpPr>
        <p:spPr>
          <a:xfrm>
            <a:off x="1372148" y="2837164"/>
            <a:ext cx="3140766" cy="31805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Algunos investigadores hablan de la existencia de la primera generación interactiva y alfabetizada digitalmente, también denominada como </a:t>
            </a:r>
            <a:r>
              <a:rPr lang="es-ES" b="1" dirty="0">
                <a:solidFill>
                  <a:srgbClr val="002060"/>
                </a:solidFill>
              </a:rPr>
              <a:t>nativos digitales</a:t>
            </a:r>
            <a:endParaRPr lang="es-CL" b="1" dirty="0">
              <a:solidFill>
                <a:srgbClr val="00206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B6D3673-1DB5-4E82-BB64-4A8F3C6A8185}"/>
              </a:ext>
            </a:extLst>
          </p:cNvPr>
          <p:cNvSpPr/>
          <p:nvPr/>
        </p:nvSpPr>
        <p:spPr>
          <a:xfrm rot="10624951" flipH="1" flipV="1">
            <a:off x="5118987" y="2782741"/>
            <a:ext cx="1676768" cy="14249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Hashtag</a:t>
            </a:r>
            <a:r>
              <a:rPr lang="es-CL" b="1" i="0" dirty="0">
                <a:solidFill>
                  <a:schemeClr val="tx1"/>
                </a:solidFill>
                <a:effectLst/>
                <a:latin typeface="Roboto"/>
              </a:rPr>
              <a:t>(#)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75AF235-3FC1-4415-AC64-DC5B8C51D5F1}"/>
              </a:ext>
            </a:extLst>
          </p:cNvPr>
          <p:cNvSpPr/>
          <p:nvPr/>
        </p:nvSpPr>
        <p:spPr>
          <a:xfrm rot="10624951" flipH="1" flipV="1">
            <a:off x="7183116" y="2621926"/>
            <a:ext cx="1485407" cy="139147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www</a:t>
            </a:r>
            <a:r>
              <a:rPr lang="es-CL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s-CL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lang="es-CL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Wide web)</a:t>
            </a:r>
            <a:endParaRPr lang="es-CL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7950B37-B299-4DA2-AF30-89BF4ED8D645}"/>
              </a:ext>
            </a:extLst>
          </p:cNvPr>
          <p:cNvSpPr/>
          <p:nvPr/>
        </p:nvSpPr>
        <p:spPr>
          <a:xfrm rot="10624951" flipH="1" flipV="1">
            <a:off x="5384318" y="4284976"/>
            <a:ext cx="1431481" cy="13707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Smarthphone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A1C3EDE-43BB-48EC-AE3C-4549D2546FEB}"/>
              </a:ext>
            </a:extLst>
          </p:cNvPr>
          <p:cNvSpPr/>
          <p:nvPr/>
        </p:nvSpPr>
        <p:spPr>
          <a:xfrm rot="10624951" flipH="1" flipV="1">
            <a:off x="6405964" y="3335806"/>
            <a:ext cx="1485407" cy="1391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App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4B0FE31-197F-4F13-9229-DF9EC2596D36}"/>
              </a:ext>
            </a:extLst>
          </p:cNvPr>
          <p:cNvSpPr/>
          <p:nvPr/>
        </p:nvSpPr>
        <p:spPr>
          <a:xfrm rot="10624951" flipH="1" flipV="1">
            <a:off x="6604668" y="4524614"/>
            <a:ext cx="1523131" cy="13707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Instagram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F294AD-95E5-4122-8FDD-B2079CA2A20C}"/>
              </a:ext>
            </a:extLst>
          </p:cNvPr>
          <p:cNvSpPr txBox="1"/>
          <p:nvPr/>
        </p:nvSpPr>
        <p:spPr>
          <a:xfrm flipH="1">
            <a:off x="9020706" y="2740992"/>
            <a:ext cx="280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¿Cuánto tiempo le dedicas a las redes sociales? (en celular u otras pantalla)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¿Se ha vuelto una necesidad actual acudir a las pantallas para comunicarnos? ¿Por qué?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7976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AD81A-19FC-4D14-90B0-60914D2E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2" y="624110"/>
            <a:ext cx="9543291" cy="128089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Los Medios de Comunicación Masivos (MMC), las Redes Sociales ( RRSS) y la información que entregan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63115-9E45-413F-B6A6-CB834E93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1736035"/>
            <a:ext cx="9901099" cy="41751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600" b="1" dirty="0"/>
              <a:t>¿Acostumbras a analizar la información que recibes de las redes sociales, la TV, la radio, los diarios y las revistas? Cuando ves un anuncio publicitario, ¿reflexionas sobre su contenido</a:t>
            </a:r>
            <a:r>
              <a:rPr lang="es-ES" b="1" dirty="0"/>
              <a:t>?</a:t>
            </a:r>
          </a:p>
          <a:p>
            <a:pPr marL="0" indent="0">
              <a:buNone/>
            </a:pPr>
            <a:endParaRPr lang="es-E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rgbClr val="C00000"/>
                </a:solidFill>
              </a:rPr>
              <a:t>Funciones de los MMC y las RRSS.</a:t>
            </a:r>
            <a:r>
              <a:rPr lang="es-ES" sz="2400" b="1" dirty="0"/>
              <a:t>-              </a:t>
            </a:r>
            <a:r>
              <a:rPr lang="es-ES" sz="2400" b="1" dirty="0">
                <a:solidFill>
                  <a:srgbClr val="C00000"/>
                </a:solidFill>
              </a:rPr>
              <a:t>Ejemplos de tipos de Anuncios publicitarios :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sz="2100" b="1" dirty="0"/>
              <a:t>-Informar</a:t>
            </a:r>
          </a:p>
          <a:p>
            <a:pPr marL="0" indent="0">
              <a:buNone/>
            </a:pPr>
            <a:r>
              <a:rPr lang="es-ES" sz="2100" b="1" dirty="0"/>
              <a:t>-Comunicar</a:t>
            </a:r>
          </a:p>
          <a:p>
            <a:pPr marL="0" indent="0">
              <a:buNone/>
            </a:pPr>
            <a:r>
              <a:rPr lang="es-ES" sz="2100" b="1" dirty="0"/>
              <a:t>-Vender</a:t>
            </a:r>
          </a:p>
          <a:p>
            <a:pPr marL="0" indent="0">
              <a:buNone/>
            </a:pPr>
            <a:r>
              <a:rPr lang="es-ES" sz="2100" b="1" dirty="0"/>
              <a:t>-Enseñar</a:t>
            </a:r>
          </a:p>
          <a:p>
            <a:pPr marL="0" indent="0">
              <a:buNone/>
            </a:pPr>
            <a:r>
              <a:rPr lang="es-ES" sz="2100" b="1" dirty="0"/>
              <a:t>-Entretener</a:t>
            </a:r>
          </a:p>
          <a:p>
            <a:pPr marL="0" indent="0">
              <a:buNone/>
            </a:pPr>
            <a:r>
              <a:rPr lang="es-ES" sz="2100" b="1" dirty="0"/>
              <a:t>-Formar</a:t>
            </a:r>
          </a:p>
          <a:p>
            <a:pPr marL="0" indent="0">
              <a:buNone/>
            </a:pPr>
            <a:r>
              <a:rPr lang="es-ES" sz="2100" b="1" dirty="0"/>
              <a:t>-Socializar</a:t>
            </a:r>
          </a:p>
          <a:p>
            <a:pPr marL="0" indent="0">
              <a:buNone/>
            </a:pPr>
            <a:r>
              <a:rPr lang="es-ES" sz="2100" b="1" dirty="0"/>
              <a:t>-Promover</a:t>
            </a:r>
            <a:endParaRPr lang="es-CL" sz="21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FC4D57C-56A9-4D13-83C4-CE9593AB1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705605"/>
              </p:ext>
            </p:extLst>
          </p:nvPr>
        </p:nvGraphicFramePr>
        <p:xfrm>
          <a:off x="4572000" y="3021495"/>
          <a:ext cx="6559825" cy="357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62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662FA-DB1E-4697-A9CF-669F55ED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Estereotipos en los medios de comunicación</a:t>
            </a:r>
            <a:endParaRPr lang="es-CL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stereotipos de género: qué son, cuáles son, cómo afectan a las ...">
            <a:extLst>
              <a:ext uri="{FF2B5EF4-FFF2-40B4-BE49-F238E27FC236}">
                <a16:creationId xmlns:a16="http://schemas.microsoft.com/office/drawing/2014/main" id="{BD5516B1-8CFE-400B-83FA-1DD53E06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84" y="1325217"/>
            <a:ext cx="4343399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ursos Lenguaje: Estereotipos y medios de comunicación">
            <a:extLst>
              <a:ext uri="{FF2B5EF4-FFF2-40B4-BE49-F238E27FC236}">
                <a16:creationId xmlns:a16="http://schemas.microsoft.com/office/drawing/2014/main" id="{1A8DDB26-2167-4B99-8BE9-4E3688B3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2" y="1538805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rarse en los medios">
            <a:extLst>
              <a:ext uri="{FF2B5EF4-FFF2-40B4-BE49-F238E27FC236}">
                <a16:creationId xmlns:a16="http://schemas.microsoft.com/office/drawing/2014/main" id="{6E73CE50-BA6B-46E7-8EC9-4B923E196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5018"/>
            <a:ext cx="4876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LES SOCIALES | tooscreativos">
            <a:extLst>
              <a:ext uri="{FF2B5EF4-FFF2-40B4-BE49-F238E27FC236}">
                <a16:creationId xmlns:a16="http://schemas.microsoft.com/office/drawing/2014/main" id="{BDD21EF1-8180-4E9C-BE62-49A27CB3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31" y="4220816"/>
            <a:ext cx="3720548" cy="24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54829B-DD9D-42D9-B1C4-50FD8E178949}"/>
              </a:ext>
            </a:extLst>
          </p:cNvPr>
          <p:cNvSpPr txBox="1"/>
          <p:nvPr/>
        </p:nvSpPr>
        <p:spPr>
          <a:xfrm>
            <a:off x="9289774" y="1538805"/>
            <a:ext cx="2650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¿</a:t>
            </a:r>
            <a:r>
              <a:rPr lang="es-ES" b="1" dirty="0"/>
              <a:t>Qué reflexión podemos hacer al respecto?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¿Qué mensaje nos entregan?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1615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os jóvenes y las nuevas tecnologías…¿Un vicio nocivo? | Map">
            <a:extLst>
              <a:ext uri="{FF2B5EF4-FFF2-40B4-BE49-F238E27FC236}">
                <a16:creationId xmlns:a16="http://schemas.microsoft.com/office/drawing/2014/main" id="{BF6E8248-9A08-4348-9AC9-A68EA402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9" y="781878"/>
            <a:ext cx="10713191" cy="59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33E3F6-4778-46F4-B8F2-AE9FB2670AC0}"/>
              </a:ext>
            </a:extLst>
          </p:cNvPr>
          <p:cNvSpPr txBox="1"/>
          <p:nvPr/>
        </p:nvSpPr>
        <p:spPr>
          <a:xfrm flipH="1">
            <a:off x="3750363" y="291547"/>
            <a:ext cx="4929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Impacto de las Nuevas tecnologías</a:t>
            </a:r>
            <a:endParaRPr lang="es-C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4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05A33-3EB9-41D0-92EA-6E6AE841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¿Cómo influye la publicidad en lo que comemos?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6B3408-D9DE-483D-9219-EF183E2B7592}"/>
              </a:ext>
            </a:extLst>
          </p:cNvPr>
          <p:cNvSpPr txBox="1"/>
          <p:nvPr/>
        </p:nvSpPr>
        <p:spPr>
          <a:xfrm>
            <a:off x="1868557" y="1205948"/>
            <a:ext cx="9528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¿Sientes deseos de comer cuando ves una imagen de comida en el televisor? Los chilenos sufrimos de obesidad. Según el MINSAL, el 74,2 % de la población tiene exceso de peso y lo peor es que el problema afecta a más de un 30% de los niños menores de 7 años. Sobre la base de estas estadísticas, nace la </a:t>
            </a:r>
            <a:r>
              <a:rPr lang="es-ES" b="1" dirty="0">
                <a:solidFill>
                  <a:srgbClr val="C00000"/>
                </a:solidFill>
              </a:rPr>
              <a:t>LEY 20.606 de </a:t>
            </a:r>
            <a:r>
              <a:rPr lang="es-ES" b="1" dirty="0"/>
              <a:t>Etiquetados de Alimentos</a:t>
            </a:r>
            <a:r>
              <a:rPr lang="es-ES" dirty="0"/>
              <a:t>. </a:t>
            </a:r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57C0990-A7DC-4564-8191-8D56C89F7467}"/>
              </a:ext>
            </a:extLst>
          </p:cNvPr>
          <p:cNvSpPr/>
          <p:nvPr/>
        </p:nvSpPr>
        <p:spPr>
          <a:xfrm>
            <a:off x="1378226" y="2836255"/>
            <a:ext cx="3167270" cy="28157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El principal objetivo de la Ley 20.606 es proteger a la población infantil, a través de: Definir límites que determinen el alto contenido de energía, grasa saturada, azúcares y sodio en los alimentos</a:t>
            </a:r>
            <a:endParaRPr lang="es-CL" b="1" dirty="0"/>
          </a:p>
        </p:txBody>
      </p:sp>
      <p:pic>
        <p:nvPicPr>
          <p:cNvPr id="4098" name="Picture 2" descr="Nuevo etiquetado de alimentos ¿En qué consiste? – Chicureo Hoy">
            <a:extLst>
              <a:ext uri="{FF2B5EF4-FFF2-40B4-BE49-F238E27FC236}">
                <a16:creationId xmlns:a16="http://schemas.microsoft.com/office/drawing/2014/main" id="{889D0BAA-F912-4D1A-A610-AEC68B41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07" y="2712031"/>
            <a:ext cx="3885746" cy="24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ductos artesanales deberán tener sello &quot;Alto en...&quot; desde el ...">
            <a:extLst>
              <a:ext uri="{FF2B5EF4-FFF2-40B4-BE49-F238E27FC236}">
                <a16:creationId xmlns:a16="http://schemas.microsoft.com/office/drawing/2014/main" id="{AE169FA7-8E5E-4D80-A3EC-1736BBA8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67" y="4317620"/>
            <a:ext cx="3522219" cy="24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ᐈ Familia comiendo hot dog fotos de stock, imágenes hamburger hot ...">
            <a:extLst>
              <a:ext uri="{FF2B5EF4-FFF2-40B4-BE49-F238E27FC236}">
                <a16:creationId xmlns:a16="http://schemas.microsoft.com/office/drawing/2014/main" id="{CCD97BE8-D735-4D63-9E1F-594845CE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353" y="2403136"/>
            <a:ext cx="2836259" cy="18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6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11F13-31AF-4AF8-946E-3E4B2DA2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8586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       El costo real de las redes sociales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CC0DA-CC02-4842-B784-E2901AD1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1192696"/>
            <a:ext cx="9901100" cy="4094921"/>
          </a:xfrm>
        </p:spPr>
        <p:txBody>
          <a:bodyPr/>
          <a:lstStyle/>
          <a:p>
            <a:pPr marL="0" indent="0">
              <a:buNone/>
            </a:pPr>
            <a:r>
              <a:rPr lang="es-ES" sz="2800" b="1" i="0" dirty="0">
                <a:solidFill>
                  <a:srgbClr val="C00000"/>
                </a:solidFill>
                <a:effectLst/>
                <a:latin typeface="Allianz Neo"/>
              </a:rPr>
              <a:t>7 Consejos para proteger tu información en las redes sociales.-</a:t>
            </a:r>
          </a:p>
          <a:p>
            <a:pPr marL="0" indent="0">
              <a:buNone/>
            </a:pP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1.</a:t>
            </a:r>
            <a:r>
              <a:rPr lang="es-ES" sz="2000" b="1" i="0" dirty="0">
                <a:solidFill>
                  <a:schemeClr val="tx1"/>
                </a:solidFill>
                <a:effectLst/>
                <a:latin typeface="Allianz Neo"/>
              </a:rPr>
              <a:t> Limita la información personal que proporcionas en redes sociales</a:t>
            </a:r>
          </a:p>
          <a:p>
            <a:pPr marL="0" indent="0">
              <a:buNone/>
            </a:pPr>
            <a:r>
              <a:rPr lang="es-CL" sz="2000" b="0" i="0" dirty="0">
                <a:solidFill>
                  <a:schemeClr val="tx1"/>
                </a:solidFill>
                <a:effectLst/>
                <a:latin typeface="Allianz Neo"/>
              </a:rPr>
              <a:t>2.</a:t>
            </a:r>
            <a:r>
              <a:rPr lang="es-CL" sz="2000" b="1" i="0" dirty="0">
                <a:solidFill>
                  <a:schemeClr val="tx1"/>
                </a:solidFill>
                <a:effectLst/>
                <a:latin typeface="Allianz Neo"/>
              </a:rPr>
              <a:t> Utiliza contraseñas seguras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Allianz Neo"/>
              </a:rPr>
              <a:t>.</a:t>
            </a:r>
          </a:p>
          <a:p>
            <a:pPr marL="0" indent="0">
              <a:buNone/>
            </a:pP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3.</a:t>
            </a:r>
            <a:r>
              <a:rPr lang="es-ES" sz="2000" b="1" i="0" dirty="0">
                <a:solidFill>
                  <a:schemeClr val="tx1"/>
                </a:solidFill>
                <a:effectLst/>
                <a:latin typeface="Allianz Neo"/>
              </a:rPr>
              <a:t> Haz uso de las herramientas de privacidad</a:t>
            </a: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.</a:t>
            </a:r>
          </a:p>
          <a:p>
            <a:pPr marL="0" indent="0">
              <a:buNone/>
            </a:pP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4.</a:t>
            </a:r>
            <a:r>
              <a:rPr lang="es-ES" sz="2000" b="1" i="0" dirty="0">
                <a:solidFill>
                  <a:schemeClr val="tx1"/>
                </a:solidFill>
                <a:effectLst/>
                <a:latin typeface="Allianz Neo"/>
              </a:rPr>
              <a:t> Cierra tu sesión en RR.SS</a:t>
            </a: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. </a:t>
            </a:r>
          </a:p>
          <a:p>
            <a:pPr marL="0" indent="0">
              <a:buNone/>
            </a:pP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5.</a:t>
            </a:r>
            <a:r>
              <a:rPr lang="es-ES" sz="2000" b="1" i="0" dirty="0">
                <a:solidFill>
                  <a:schemeClr val="tx1"/>
                </a:solidFill>
                <a:effectLst/>
                <a:latin typeface="Allianz Neo"/>
              </a:rPr>
              <a:t> Ten precaución con las aplicaciones que solicitan acceso a tus datos</a:t>
            </a:r>
          </a:p>
          <a:p>
            <a:pPr marL="0" indent="0">
              <a:buNone/>
            </a:pPr>
            <a:r>
              <a:rPr lang="es-CL" sz="2000" b="0" i="0" dirty="0">
                <a:solidFill>
                  <a:schemeClr val="tx1"/>
                </a:solidFill>
                <a:effectLst/>
                <a:latin typeface="Allianz Neo"/>
              </a:rPr>
              <a:t>6.</a:t>
            </a:r>
            <a:r>
              <a:rPr lang="es-CL" sz="2000" b="1" i="0" dirty="0">
                <a:solidFill>
                  <a:schemeClr val="tx1"/>
                </a:solidFill>
                <a:effectLst/>
                <a:latin typeface="Allianz Neo"/>
              </a:rPr>
              <a:t> Desactiva la geolocalización</a:t>
            </a:r>
          </a:p>
          <a:p>
            <a:pPr marL="0" indent="0">
              <a:buNone/>
            </a:pP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7.</a:t>
            </a:r>
            <a:r>
              <a:rPr lang="es-ES" sz="2000" b="1" i="0" dirty="0">
                <a:solidFill>
                  <a:schemeClr val="tx1"/>
                </a:solidFill>
                <a:effectLst/>
                <a:latin typeface="Allianz Neo"/>
              </a:rPr>
              <a:t> Utiliza el sentido común</a:t>
            </a:r>
            <a:r>
              <a:rPr lang="es-ES" sz="2000" b="0" i="0" dirty="0">
                <a:solidFill>
                  <a:schemeClr val="tx1"/>
                </a:solidFill>
                <a:effectLst/>
                <a:latin typeface="Allianz Neo"/>
              </a:rPr>
              <a:t>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onsejos y Recomendaciones para Proteger tu Red Social al Máximo ...">
            <a:extLst>
              <a:ext uri="{FF2B5EF4-FFF2-40B4-BE49-F238E27FC236}">
                <a16:creationId xmlns:a16="http://schemas.microsoft.com/office/drawing/2014/main" id="{780153F5-6185-42EE-B3DF-5C670E31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426150"/>
            <a:ext cx="4253947" cy="22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65DD678-7234-424A-B01A-7E30235F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64" y="4929810"/>
            <a:ext cx="3879013" cy="17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0654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893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Allianz Neo</vt:lpstr>
      <vt:lpstr>arial</vt:lpstr>
      <vt:lpstr>arial</vt:lpstr>
      <vt:lpstr>Century Gothic</vt:lpstr>
      <vt:lpstr>Roboto</vt:lpstr>
      <vt:lpstr>Wingdings</vt:lpstr>
      <vt:lpstr>Wingdings 3</vt:lpstr>
      <vt:lpstr>Espiral</vt:lpstr>
      <vt:lpstr>Unidad 2 :  Las tecnologías y medios de comunicación en una sociedad democrática.</vt:lpstr>
      <vt:lpstr>                      Introducción</vt:lpstr>
      <vt:lpstr>Objetivos.-</vt:lpstr>
      <vt:lpstr>     Tú, ¿nativo digital  de la generación Z?</vt:lpstr>
      <vt:lpstr>Los Medios de Comunicación Masivos (MMC), las Redes Sociales ( RRSS) y la información que entregan</vt:lpstr>
      <vt:lpstr>Estereotipos en los medios de comunicación</vt:lpstr>
      <vt:lpstr>Presentación de PowerPoint</vt:lpstr>
      <vt:lpstr>¿Cómo influye la publicidad en lo que comemos?</vt:lpstr>
      <vt:lpstr>       El costo real de las redes sociales</vt:lpstr>
      <vt:lpstr>¡¡Cuidado con Las fake News¡¡</vt:lpstr>
      <vt:lpstr>Actividades.-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tecnologías y medios de comunicación en una sociedad democrática.</dc:title>
  <dc:creator>Etna</dc:creator>
  <cp:lastModifiedBy>Etna</cp:lastModifiedBy>
  <cp:revision>23</cp:revision>
  <dcterms:created xsi:type="dcterms:W3CDTF">2020-07-23T04:02:57Z</dcterms:created>
  <dcterms:modified xsi:type="dcterms:W3CDTF">2020-07-23T14:42:22Z</dcterms:modified>
</cp:coreProperties>
</file>