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60" r:id="rId5"/>
    <p:sldId id="259" r:id="rId6"/>
    <p:sldId id="263" r:id="rId7"/>
    <p:sldId id="264" r:id="rId8"/>
    <p:sldId id="261" r:id="rId9"/>
    <p:sldId id="257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8" autoAdjust="0"/>
  </p:normalViewPr>
  <p:slideViewPr>
    <p:cSldViewPr>
      <p:cViewPr>
        <p:scale>
          <a:sx n="70" d="100"/>
          <a:sy n="70" d="100"/>
        </p:scale>
        <p:origin x="-108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31F14F-6A24-45CD-A5CB-F6A4122ABAB1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09E8336-E033-4040-9237-7D9ADE86A548}" type="datetimeFigureOut">
              <a:rPr lang="es-CL" smtClean="0"/>
              <a:t>12-05-2020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QgglE2Ym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6624736" cy="1080119"/>
          </a:xfrm>
        </p:spPr>
        <p:txBody>
          <a:bodyPr/>
          <a:lstStyle/>
          <a:p>
            <a:r>
              <a:rPr lang="es-CL" sz="3200" dirty="0" smtClean="0"/>
              <a:t>         </a:t>
            </a:r>
            <a:br>
              <a:rPr lang="es-CL" sz="3200" dirty="0" smtClean="0"/>
            </a:br>
            <a:r>
              <a:rPr lang="es-CL" sz="3200" dirty="0" smtClean="0"/>
              <a:t> </a:t>
            </a:r>
            <a:br>
              <a:rPr lang="es-CL" sz="3200" dirty="0" smtClean="0"/>
            </a:br>
            <a:r>
              <a:rPr lang="es-CL" sz="3200" dirty="0" smtClean="0">
                <a:solidFill>
                  <a:srgbClr val="C00000"/>
                </a:solidFill>
              </a:rPr>
              <a:t/>
            </a:r>
            <a:br>
              <a:rPr lang="es-CL" sz="3200" dirty="0" smtClean="0">
                <a:solidFill>
                  <a:srgbClr val="C00000"/>
                </a:solidFill>
              </a:rPr>
            </a:br>
            <a:r>
              <a:rPr lang="es-CL" sz="3200" dirty="0" smtClean="0">
                <a:solidFill>
                  <a:srgbClr val="C00000"/>
                </a:solidFill>
              </a:rPr>
              <a:t>Las autoridades políticas y el sistema de  </a:t>
            </a:r>
            <a:br>
              <a:rPr lang="es-CL" sz="3200" dirty="0" smtClean="0">
                <a:solidFill>
                  <a:srgbClr val="C00000"/>
                </a:solidFill>
              </a:rPr>
            </a:br>
            <a:r>
              <a:rPr lang="es-CL" sz="3200" dirty="0">
                <a:solidFill>
                  <a:srgbClr val="C00000"/>
                </a:solidFill>
              </a:rPr>
              <a:t> </a:t>
            </a:r>
            <a:r>
              <a:rPr lang="es-CL" sz="3200" dirty="0" smtClean="0">
                <a:solidFill>
                  <a:srgbClr val="C00000"/>
                </a:solidFill>
              </a:rPr>
              <a:t>                                votación</a:t>
            </a:r>
            <a:endParaRPr lang="es-CL" sz="3200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4437112"/>
            <a:ext cx="2808312" cy="1201688"/>
          </a:xfrm>
        </p:spPr>
        <p:txBody>
          <a:bodyPr>
            <a:normAutofit fontScale="92500"/>
          </a:bodyPr>
          <a:lstStyle/>
          <a:p>
            <a:r>
              <a:rPr lang="es-CL" dirty="0" smtClean="0"/>
              <a:t>                                                                  </a:t>
            </a:r>
            <a:r>
              <a:rPr lang="es-CL" sz="2400" dirty="0" smtClean="0">
                <a:solidFill>
                  <a:schemeClr val="tx1"/>
                </a:solidFill>
              </a:rPr>
              <a:t>Profesora: Sonia García</a:t>
            </a:r>
          </a:p>
          <a:p>
            <a:r>
              <a:rPr lang="es-CL" sz="2400" smtClean="0">
                <a:solidFill>
                  <a:schemeClr val="tx1"/>
                </a:solidFill>
              </a:rPr>
              <a:t>Curso: </a:t>
            </a:r>
            <a:r>
              <a:rPr lang="es-CL" sz="2400" dirty="0" smtClean="0">
                <a:solidFill>
                  <a:schemeClr val="tx1"/>
                </a:solidFill>
              </a:rPr>
              <a:t>6ºA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Declaración final, Primer Encuentro de autoridades regionale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3" y="2852936"/>
            <a:ext cx="434731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Descripción: 222 (1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398951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88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81664" cy="1440160"/>
          </a:xfrm>
        </p:spPr>
        <p:txBody>
          <a:bodyPr/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/>
            </a:r>
            <a:br>
              <a:rPr lang="es-CL" sz="3200" b="1" dirty="0" smtClean="0">
                <a:solidFill>
                  <a:srgbClr val="C00000"/>
                </a:solidFill>
              </a:rPr>
            </a:br>
            <a:r>
              <a:rPr lang="es-CL" sz="3200" b="1" dirty="0" smtClean="0">
                <a:solidFill>
                  <a:srgbClr val="C00000"/>
                </a:solidFill>
              </a:rPr>
              <a:t>¿Cómo se vota en un país democrático como   Chile?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4032448" cy="4267944"/>
          </a:xfrm>
        </p:spPr>
        <p:txBody>
          <a:bodyPr>
            <a:norm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¿Cómo es el voto en democracia?</a:t>
            </a:r>
          </a:p>
          <a:p>
            <a:endParaRPr lang="es-CL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CL" sz="2400" b="1" dirty="0" smtClean="0"/>
              <a:t>Es individual</a:t>
            </a:r>
          </a:p>
          <a:p>
            <a:pPr>
              <a:buFont typeface="Wingdings" pitchFamily="2" charset="2"/>
              <a:buChar char="§"/>
            </a:pPr>
            <a:r>
              <a:rPr lang="es-CL" sz="2400" b="1" dirty="0" smtClean="0"/>
              <a:t>Igualitario</a:t>
            </a:r>
          </a:p>
          <a:p>
            <a:pPr>
              <a:buFont typeface="Wingdings" pitchFamily="2" charset="2"/>
              <a:buChar char="§"/>
            </a:pPr>
            <a:r>
              <a:rPr lang="es-CL" sz="2400" b="1" dirty="0" smtClean="0"/>
              <a:t>Voluntario</a:t>
            </a:r>
          </a:p>
          <a:p>
            <a:pPr>
              <a:buFont typeface="Wingdings" pitchFamily="2" charset="2"/>
              <a:buChar char="§"/>
            </a:pPr>
            <a:r>
              <a:rPr lang="es-CL" sz="2400" b="1" dirty="0" smtClean="0"/>
              <a:t>Secreto</a:t>
            </a:r>
          </a:p>
          <a:p>
            <a:pPr>
              <a:buFont typeface="Wingdings" pitchFamily="2" charset="2"/>
              <a:buChar char="§"/>
            </a:pPr>
            <a:r>
              <a:rPr lang="es-CL" sz="2400" b="1" dirty="0" smtClean="0"/>
              <a:t>Informado</a:t>
            </a:r>
          </a:p>
          <a:p>
            <a:pPr>
              <a:buFont typeface="Wingdings" pitchFamily="2" charset="2"/>
              <a:buChar char="§"/>
            </a:pPr>
            <a:r>
              <a:rPr lang="es-CL" sz="2400" b="1" dirty="0" smtClean="0"/>
              <a:t>Universal</a:t>
            </a:r>
            <a:endParaRPr lang="es-CL" sz="2400" b="1" dirty="0"/>
          </a:p>
        </p:txBody>
      </p:sp>
      <p:pic>
        <p:nvPicPr>
          <p:cNvPr id="1026" name="Picture 2" descr="El hilo conductor de las reformas electorales ha sido la autonomí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46805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2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:\Users\ETNA VIVAR\Desktop\Captura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768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C:\Users\ETNA VIVAR\Desktop\Captura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1" y="269328"/>
            <a:ext cx="8034847" cy="6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0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>
                <a:solidFill>
                  <a:srgbClr val="C00000"/>
                </a:solidFill>
              </a:rPr>
              <a:t>Actividades</a:t>
            </a:r>
            <a:endParaRPr lang="es-CL" sz="32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b="1" dirty="0" smtClean="0"/>
              <a:t>Debes responder las guías N°6 y N°7 ya entregadas.</a:t>
            </a:r>
          </a:p>
          <a:p>
            <a:endParaRPr lang="es-CL" sz="2400" b="1" dirty="0" smtClean="0"/>
          </a:p>
          <a:p>
            <a:r>
              <a:rPr lang="es-CL" sz="2400" b="1" dirty="0" smtClean="0"/>
              <a:t>¿Qué autoridades son elegidas democráticamente?</a:t>
            </a:r>
            <a:endParaRPr lang="es-CL" sz="2400" b="1" dirty="0"/>
          </a:p>
          <a:p>
            <a:endParaRPr lang="es-CL" sz="2400" b="1" dirty="0" smtClean="0"/>
          </a:p>
          <a:p>
            <a:r>
              <a:rPr lang="es-CL" sz="2400" b="1" dirty="0" smtClean="0"/>
              <a:t>¿Cómo es el voto en democracia?</a:t>
            </a:r>
          </a:p>
          <a:p>
            <a:endParaRPr lang="es-CL" sz="2400" b="1" dirty="0"/>
          </a:p>
          <a:p>
            <a:r>
              <a:rPr lang="es-CL" sz="2400" b="1" dirty="0" smtClean="0"/>
              <a:t>¿Cómo se vota en Chile?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95345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>
                <a:solidFill>
                  <a:srgbClr val="C00000"/>
                </a:solidFill>
              </a:rPr>
              <a:t>O.A.</a:t>
            </a:r>
            <a:r>
              <a:rPr lang="es-CL" sz="2800" dirty="0" smtClean="0">
                <a:solidFill>
                  <a:schemeClr val="tx1"/>
                </a:solidFill>
              </a:rPr>
              <a:t> Explicar algunos elementos fundamentales de la democracia chilena.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1. Organización política de Chile - ppt descarg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1" y="1412776"/>
            <a:ext cx="752225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2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>
                <a:solidFill>
                  <a:srgbClr val="C00000"/>
                </a:solidFill>
              </a:rPr>
              <a:t> </a:t>
            </a:r>
            <a:r>
              <a:rPr lang="es-CL" sz="3200" dirty="0" smtClean="0">
                <a:solidFill>
                  <a:schemeClr val="tx1"/>
                </a:solidFill>
              </a:rPr>
              <a:t>Recuerda:     </a:t>
            </a:r>
            <a:r>
              <a:rPr lang="es-CL" sz="3200" dirty="0" smtClean="0">
                <a:solidFill>
                  <a:srgbClr val="C00000"/>
                </a:solidFill>
              </a:rPr>
              <a:t>Los Poderes del Estado</a:t>
            </a:r>
            <a:endParaRPr lang="es-CL" dirty="0"/>
          </a:p>
        </p:txBody>
      </p:sp>
      <p:pic>
        <p:nvPicPr>
          <p:cNvPr id="1028" name="Picture 4" descr="SEXTO BÁSICO PRIMER SEMESTRE: La Constitución Política De Chile,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8454"/>
            <a:ext cx="782923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 rot="10800000" flipV="1">
            <a:off x="3347863" y="5696234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hlinkClick r:id="rId3"/>
              </a:rPr>
              <a:t>https://www.youtube.com/watch?v=qcQgglE2YmY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7804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C:\Users\ETNA VIVAR\Desktop\Captura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6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1" name="Picture 3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46043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7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>
                <a:solidFill>
                  <a:srgbClr val="C00000"/>
                </a:solidFill>
              </a:rPr>
              <a:t> ¿</a:t>
            </a:r>
            <a:r>
              <a:rPr lang="es-CL" sz="3200" b="1" dirty="0" smtClean="0">
                <a:solidFill>
                  <a:srgbClr val="C00000"/>
                </a:solidFill>
              </a:rPr>
              <a:t>Cuáles autoridades políticas de Chile son  </a:t>
            </a:r>
            <a:br>
              <a:rPr lang="es-CL" sz="3200" b="1" dirty="0" smtClean="0">
                <a:solidFill>
                  <a:srgbClr val="C00000"/>
                </a:solidFill>
              </a:rPr>
            </a:br>
            <a:r>
              <a:rPr lang="es-CL" sz="3200" b="1" dirty="0">
                <a:solidFill>
                  <a:srgbClr val="C00000"/>
                </a:solidFill>
              </a:rPr>
              <a:t> </a:t>
            </a:r>
            <a:r>
              <a:rPr lang="es-CL" sz="3200" b="1" dirty="0" smtClean="0">
                <a:solidFill>
                  <a:srgbClr val="C00000"/>
                </a:solidFill>
              </a:rPr>
              <a:t>  elegidas?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7776864" cy="38450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600" dirty="0" smtClean="0"/>
              <a:t>Para facilitar su administración , el territorio de Chile está dividido en </a:t>
            </a:r>
            <a:r>
              <a:rPr lang="es-CL" sz="2600" dirty="0" smtClean="0">
                <a:solidFill>
                  <a:srgbClr val="C00000"/>
                </a:solidFill>
              </a:rPr>
              <a:t>regiones,</a:t>
            </a:r>
            <a:r>
              <a:rPr lang="es-CL" sz="2600" dirty="0" smtClean="0"/>
              <a:t> </a:t>
            </a:r>
            <a:r>
              <a:rPr lang="es-CL" sz="2600" dirty="0" smtClean="0">
                <a:solidFill>
                  <a:srgbClr val="C00000"/>
                </a:solidFill>
              </a:rPr>
              <a:t>provincias</a:t>
            </a:r>
            <a:r>
              <a:rPr lang="es-CL" sz="2600" dirty="0" smtClean="0"/>
              <a:t> y </a:t>
            </a:r>
            <a:r>
              <a:rPr lang="es-CL" sz="2600" dirty="0" smtClean="0">
                <a:solidFill>
                  <a:srgbClr val="C00000"/>
                </a:solidFill>
              </a:rPr>
              <a:t>comunas</a:t>
            </a:r>
            <a:r>
              <a:rPr lang="es-CL" sz="2600" dirty="0" smtClean="0"/>
              <a:t>. Algunas autoridades son elegidas mediante elecciones y otras son designadas por el Presidente de la República. </a:t>
            </a:r>
          </a:p>
          <a:p>
            <a:pPr algn="just"/>
            <a:endParaRPr lang="es-CL" sz="2600" dirty="0" smtClean="0"/>
          </a:p>
          <a:p>
            <a:pPr algn="just"/>
            <a:r>
              <a:rPr lang="es-CL" sz="2600" dirty="0" smtClean="0">
                <a:solidFill>
                  <a:srgbClr val="C00000"/>
                </a:solidFill>
              </a:rPr>
              <a:t>Las autoridades elegidas son: </a:t>
            </a:r>
          </a:p>
          <a:p>
            <a:pPr algn="just"/>
            <a:r>
              <a:rPr lang="es-CL" sz="2600" dirty="0" smtClean="0"/>
              <a:t>el presidente de la República</a:t>
            </a:r>
          </a:p>
          <a:p>
            <a:pPr algn="just"/>
            <a:r>
              <a:rPr lang="es-CL" sz="2600" dirty="0" smtClean="0"/>
              <a:t> los Senadores y diputados </a:t>
            </a:r>
            <a:endParaRPr lang="es-CL" sz="2600" dirty="0"/>
          </a:p>
          <a:p>
            <a:pPr algn="just"/>
            <a:r>
              <a:rPr lang="es-CL" sz="2600" dirty="0" smtClean="0"/>
              <a:t>los gobernadores  regionales(2020)</a:t>
            </a:r>
          </a:p>
          <a:p>
            <a:pPr algn="just"/>
            <a:r>
              <a:rPr lang="es-CL" sz="2600" dirty="0" smtClean="0"/>
              <a:t> los consejeros regionales</a:t>
            </a:r>
          </a:p>
          <a:p>
            <a:pPr algn="just"/>
            <a:r>
              <a:rPr lang="es-CL" sz="2600" dirty="0" smtClean="0"/>
              <a:t> los alcaldes y los concejales.</a:t>
            </a:r>
          </a:p>
          <a:p>
            <a:pPr algn="just"/>
            <a:endParaRPr lang="es-CL" sz="2600" dirty="0" smtClean="0"/>
          </a:p>
          <a:p>
            <a:pPr algn="just"/>
            <a:endParaRPr lang="es-CL" dirty="0"/>
          </a:p>
        </p:txBody>
      </p:sp>
      <p:pic>
        <p:nvPicPr>
          <p:cNvPr id="1026" name="Picture 2" descr="Pin de Laura Liliana Caminos en Carteles en 2020 | Preguntas 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8461"/>
            <a:ext cx="2034603" cy="18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5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124728"/>
              </p:ext>
            </p:extLst>
          </p:nvPr>
        </p:nvGraphicFramePr>
        <p:xfrm>
          <a:off x="323528" y="260648"/>
          <a:ext cx="8064896" cy="627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838"/>
                <a:gridCol w="2344554"/>
                <a:gridCol w="2307919"/>
                <a:gridCol w="2228585"/>
              </a:tblGrid>
              <a:tr h="853523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Autoridad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Presidente de la República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Senadores</a:t>
                      </a:r>
                    </a:p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(43 miembros)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Diputados</a:t>
                      </a:r>
                    </a:p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(155 miembros)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5091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Requisitos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-Tener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b="1" baseline="0" dirty="0" smtClean="0"/>
                        <a:t>35 años</a:t>
                      </a:r>
                      <a:r>
                        <a:rPr lang="es-CL" baseline="0" dirty="0" smtClean="0"/>
                        <a:t>.</a:t>
                      </a:r>
                    </a:p>
                    <a:p>
                      <a:r>
                        <a:rPr lang="es-CL" baseline="0" dirty="0" smtClean="0"/>
                        <a:t>-Tener la nacionalidad chilena.</a:t>
                      </a:r>
                    </a:p>
                    <a:p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-Ser ciudadano con derecho a sufragio</a:t>
                      </a:r>
                    </a:p>
                    <a:p>
                      <a:r>
                        <a:rPr lang="es-CL" dirty="0" smtClean="0"/>
                        <a:t>-Haber</a:t>
                      </a:r>
                      <a:r>
                        <a:rPr lang="es-CL" baseline="0" dirty="0" smtClean="0"/>
                        <a:t> cursado la enseñanza media</a:t>
                      </a:r>
                    </a:p>
                    <a:p>
                      <a:r>
                        <a:rPr lang="es-CL" baseline="0" dirty="0" smtClean="0"/>
                        <a:t>-Tener cumplido </a:t>
                      </a:r>
                      <a:r>
                        <a:rPr lang="es-CL" b="1" baseline="0" dirty="0" smtClean="0"/>
                        <a:t>los 35 años.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-Ser ciudadano con derecho a sufragio</a:t>
                      </a:r>
                    </a:p>
                    <a:p>
                      <a:r>
                        <a:rPr lang="es-CL" dirty="0" smtClean="0"/>
                        <a:t>-tener cumplido </a:t>
                      </a:r>
                      <a:r>
                        <a:rPr lang="es-CL" b="1" dirty="0" smtClean="0"/>
                        <a:t>21</a:t>
                      </a:r>
                      <a:r>
                        <a:rPr lang="es-CL" dirty="0" smtClean="0"/>
                        <a:t> </a:t>
                      </a:r>
                      <a:r>
                        <a:rPr lang="es-CL" b="1" dirty="0" smtClean="0"/>
                        <a:t>años de edad</a:t>
                      </a:r>
                      <a:r>
                        <a:rPr lang="es-CL" dirty="0" smtClean="0"/>
                        <a:t>.</a:t>
                      </a:r>
                    </a:p>
                    <a:p>
                      <a:r>
                        <a:rPr lang="es-CL" dirty="0" smtClean="0"/>
                        <a:t>-haber cursado enseñanza media</a:t>
                      </a:r>
                      <a:endParaRPr lang="es-CL" dirty="0"/>
                    </a:p>
                  </a:txBody>
                  <a:tcPr/>
                </a:tc>
              </a:tr>
              <a:tr h="1660062">
                <a:tc>
                  <a:txBody>
                    <a:bodyPr/>
                    <a:lstStyle/>
                    <a:p>
                      <a:r>
                        <a:rPr lang="es-CL" b="1" dirty="0" smtClean="0"/>
                        <a:t>Atribuciones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-Gobierna y administra el Estado</a:t>
                      </a:r>
                    </a:p>
                    <a:p>
                      <a:r>
                        <a:rPr lang="es-CL" dirty="0" smtClean="0"/>
                        <a:t>-Convocar a plebiscitos.</a:t>
                      </a:r>
                    </a:p>
                    <a:p>
                      <a:r>
                        <a:rPr lang="es-CL" dirty="0" smtClean="0"/>
                        <a:t>-Nombrar</a:t>
                      </a:r>
                      <a:r>
                        <a:rPr lang="es-CL" baseline="0" dirty="0" smtClean="0"/>
                        <a:t> a los Ministros.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Aprueba y crea leyes.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Fiscaliza los actos del gobierno.</a:t>
                      </a:r>
                    </a:p>
                    <a:p>
                      <a:r>
                        <a:rPr lang="es-CL" dirty="0" smtClean="0"/>
                        <a:t>Legislar</a:t>
                      </a:r>
                    </a:p>
                    <a:p>
                      <a:r>
                        <a:rPr lang="es-CL" dirty="0" smtClean="0"/>
                        <a:t>Representar</a:t>
                      </a:r>
                      <a:endParaRPr lang="es-CL" dirty="0"/>
                    </a:p>
                  </a:txBody>
                  <a:tcPr/>
                </a:tc>
              </a:tr>
              <a:tr h="1566774">
                <a:tc>
                  <a:txBody>
                    <a:bodyPr/>
                    <a:lstStyle/>
                    <a:p>
                      <a:endParaRPr lang="es-CL" dirty="0" smtClean="0"/>
                    </a:p>
                    <a:p>
                      <a:r>
                        <a:rPr lang="es-CL" b="1" dirty="0" smtClean="0"/>
                        <a:t>Forma de Elección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-Será elegido por </a:t>
                      </a:r>
                      <a:r>
                        <a:rPr lang="es-CL" b="1" dirty="0" smtClean="0"/>
                        <a:t>votación directa </a:t>
                      </a:r>
                      <a:r>
                        <a:rPr lang="es-CL" dirty="0" smtClean="0"/>
                        <a:t>y por mayoría absoluta de los sufragios (50% +1)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 elegidos en </a:t>
                      </a:r>
                      <a:r>
                        <a:rPr lang="es-MX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votación directa 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regiones del país. Duran ocho años en su cargo. Se renuevan cada 4 años.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En </a:t>
                      </a:r>
                      <a:r>
                        <a:rPr lang="es-CL" b="1" dirty="0" smtClean="0"/>
                        <a:t>votación directa, </a:t>
                      </a:r>
                      <a:r>
                        <a:rPr lang="es-CL" dirty="0" smtClean="0"/>
                        <a:t>cada cuatro</a:t>
                      </a:r>
                      <a:r>
                        <a:rPr lang="es-CL" baseline="0" dirty="0" smtClean="0"/>
                        <a:t> años. 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16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8286"/>
              </p:ext>
            </p:extLst>
          </p:nvPr>
        </p:nvGraphicFramePr>
        <p:xfrm>
          <a:off x="251520" y="773415"/>
          <a:ext cx="7765169" cy="577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670"/>
                <a:gridCol w="3412237"/>
                <a:gridCol w="2869262"/>
              </a:tblGrid>
              <a:tr h="361998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Aspectos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                 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Alcaldes</a:t>
                      </a:r>
                    </a:p>
                    <a:p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Concejales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963713">
                <a:tc>
                  <a:txBody>
                    <a:bodyPr/>
                    <a:lstStyle/>
                    <a:p>
                      <a:r>
                        <a:rPr lang="es-CL" b="1" dirty="0" smtClean="0"/>
                        <a:t>Requisitos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-Ser</a:t>
                      </a:r>
                      <a:r>
                        <a:rPr lang="es-CL" baseline="0" dirty="0" smtClean="0"/>
                        <a:t> ciudadano con derecho a sufragio</a:t>
                      </a:r>
                    </a:p>
                    <a:p>
                      <a:r>
                        <a:rPr lang="es-CL" baseline="0" dirty="0" smtClean="0"/>
                        <a:t>-Saber leer y escribir</a:t>
                      </a:r>
                    </a:p>
                    <a:p>
                      <a:r>
                        <a:rPr lang="es-CL" baseline="0" dirty="0" smtClean="0"/>
                        <a:t>-Tener enseñanza media o su equivalente.</a:t>
                      </a:r>
                    </a:p>
                    <a:p>
                      <a:r>
                        <a:rPr lang="es-CL" baseline="0" dirty="0" smtClean="0"/>
                        <a:t>-Tener residencia en la región……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-Para ser candidato a concejal se exige lo mismo que para ser candidato a Alcalde, salvo el requisito de enseñanza media. </a:t>
                      </a:r>
                      <a:endParaRPr lang="es-CL" dirty="0"/>
                    </a:p>
                  </a:txBody>
                  <a:tcPr/>
                </a:tc>
              </a:tr>
              <a:tr h="10210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Atribuciones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-Es la máxima</a:t>
                      </a:r>
                      <a:r>
                        <a:rPr lang="es-CL" baseline="0" dirty="0" smtClean="0"/>
                        <a:t> autoridad de la </a:t>
                      </a:r>
                      <a:r>
                        <a:rPr lang="es-CL" dirty="0" smtClean="0"/>
                        <a:t>Municipalidad,</a:t>
                      </a:r>
                      <a:r>
                        <a:rPr lang="es-CL" baseline="0" dirty="0" smtClean="0"/>
                        <a:t> quien dirige y administra una comuna.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Fiscaliza la administración del alcalde.</a:t>
                      </a:r>
                      <a:endParaRPr lang="es-CL" dirty="0"/>
                    </a:p>
                  </a:txBody>
                  <a:tcPr/>
                </a:tc>
              </a:tr>
              <a:tr h="1963713">
                <a:tc>
                  <a:txBody>
                    <a:bodyPr/>
                    <a:lstStyle/>
                    <a:p>
                      <a:r>
                        <a:rPr lang="es-CL" b="1" dirty="0" smtClean="0"/>
                        <a:t>Forma de Elección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Son elegidos por </a:t>
                      </a:r>
                      <a:r>
                        <a:rPr lang="es-CL" b="1" dirty="0" smtClean="0"/>
                        <a:t>votación</a:t>
                      </a:r>
                      <a:r>
                        <a:rPr lang="es-CL" b="1" baseline="0" dirty="0" smtClean="0"/>
                        <a:t> directa</a:t>
                      </a:r>
                      <a:r>
                        <a:rPr lang="es-CL" baseline="0" dirty="0" smtClean="0"/>
                        <a:t>. </a:t>
                      </a:r>
                      <a:r>
                        <a:rPr lang="es-MX" dirty="0" smtClean="0"/>
                        <a:t> El que obtenga la mayor cantidad de sufragios válidamente emitidos en la comuna, esto es, excluidos los votos en blanco y los nulos.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Votación directa. </a:t>
                      </a:r>
                      <a:r>
                        <a:rPr lang="es-MX" dirty="0" smtClean="0"/>
                        <a:t>Sistema proporcional establecido en la ley.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75656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       </a:t>
            </a:r>
            <a:r>
              <a:rPr lang="es-CL" sz="3200" dirty="0" smtClean="0">
                <a:solidFill>
                  <a:srgbClr val="C00000"/>
                </a:solidFill>
              </a:rPr>
              <a:t>Elecciones Municipales</a:t>
            </a:r>
            <a:endParaRPr lang="es-C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76672"/>
            <a:ext cx="8208912" cy="2232248"/>
          </a:xfrm>
        </p:spPr>
        <p:txBody>
          <a:bodyPr>
            <a:normAutofit lnSpcReduction="10000"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    ¿Cómo se elige a los Ministros? ¿Qué funciones desempeñan?</a:t>
            </a:r>
          </a:p>
          <a:p>
            <a:endParaRPr lang="es-CL" b="1" dirty="0" smtClean="0">
              <a:solidFill>
                <a:srgbClr val="C00000"/>
              </a:solidFill>
            </a:endParaRPr>
          </a:p>
          <a:p>
            <a:pPr algn="just"/>
            <a:r>
              <a:rPr lang="es-MX" dirty="0" smtClean="0"/>
              <a:t>El </a:t>
            </a:r>
            <a:r>
              <a:rPr lang="es-MX" dirty="0"/>
              <a:t>presidente de la República designa a los </a:t>
            </a:r>
            <a:r>
              <a:rPr lang="es-MX" dirty="0" smtClean="0">
                <a:solidFill>
                  <a:srgbClr val="C00000"/>
                </a:solidFill>
              </a:rPr>
              <a:t>Ministros de Estado, </a:t>
            </a:r>
            <a:r>
              <a:rPr lang="es-MX" dirty="0"/>
              <a:t>quienes son sus colaboradores directos e inmediatos en el gobierno y administración del Estado y funcionarios de su exclusiva confianza.</a:t>
            </a:r>
            <a:r>
              <a:rPr lang="es-CL" dirty="0" smtClean="0"/>
              <a:t> Sus funciones son según la cartera. Hay 23 ministerios.</a:t>
            </a:r>
          </a:p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34285"/>
              </p:ext>
            </p:extLst>
          </p:nvPr>
        </p:nvGraphicFramePr>
        <p:xfrm>
          <a:off x="323528" y="3068960"/>
          <a:ext cx="7992888" cy="309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  <a:gridCol w="4248472"/>
              </a:tblGrid>
              <a:tr h="55386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MINISTERIO </a:t>
                      </a:r>
                      <a:r>
                        <a:rPr lang="es-ES_tradnl" sz="1600" dirty="0" smtClean="0">
                          <a:effectLst/>
                        </a:rPr>
                        <a:t>DE HACIENDA</a:t>
                      </a:r>
                      <a:endParaRPr lang="es-C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600" u="none" dirty="0">
                          <a:effectLst/>
                        </a:rPr>
                        <a:t>MINISTERIO DE </a:t>
                      </a:r>
                      <a:r>
                        <a:rPr lang="es-ES_tradnl" sz="1600" u="none" dirty="0" smtClean="0">
                          <a:effectLst/>
                        </a:rPr>
                        <a:t>RELACIONES EXTERIORES</a:t>
                      </a:r>
                      <a:endParaRPr lang="es-CL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54247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Su 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</a:rPr>
                        <a:t>misión</a:t>
                      </a:r>
                      <a:r>
                        <a:rPr lang="es-MX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es dirigir la administración de los recursos financieros del Estado.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MX" sz="20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CL" sz="1800" dirty="0">
                        <a:effectLst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Su misión es contribuir a la formulación de la política exterior de Chile, 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para velar por los intereses de Chile y sus connacionales en su 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relación con 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  <a:effectLst/>
                        </a:rPr>
                        <a:t>el mundo</a:t>
                      </a:r>
                      <a:r>
                        <a:rPr lang="es-MX" sz="2000" b="0" dirty="0">
                          <a:effectLst/>
                        </a:rPr>
                        <a:t>.</a:t>
                      </a:r>
                      <a:endParaRPr lang="es-CL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558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319</TotalTime>
  <Words>459</Words>
  <Application>Microsoft Office PowerPoint</Application>
  <PresentationFormat>Presentación en pantalla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Adyacencia</vt:lpstr>
      <vt:lpstr>             Las autoridades políticas y el sistema de                                    votación</vt:lpstr>
      <vt:lpstr>O.A. Explicar algunos elementos fundamentales de la democracia chilena.</vt:lpstr>
      <vt:lpstr> Recuerda:     Los Poderes del Estado</vt:lpstr>
      <vt:lpstr>Presentación de PowerPoint</vt:lpstr>
      <vt:lpstr>Presentación de PowerPoint</vt:lpstr>
      <vt:lpstr> ¿Cuáles autoridades políticas de Chile son      elegidas?</vt:lpstr>
      <vt:lpstr>Presentación de PowerPoint</vt:lpstr>
      <vt:lpstr>Presentación de PowerPoint</vt:lpstr>
      <vt:lpstr>Presentación de PowerPoint</vt:lpstr>
      <vt:lpstr> ¿Cómo se vota en un país democrático como   Chile?</vt:lpstr>
      <vt:lpstr>Presentación de PowerPoint</vt:lpstr>
      <vt:lpstr>Presentación de PowerPoint</vt:lpstr>
      <vt:lpstr>Actividades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organización política de Chile</dc:title>
  <dc:creator>ETNA VIVAR</dc:creator>
  <cp:lastModifiedBy>Admin</cp:lastModifiedBy>
  <cp:revision>28</cp:revision>
  <dcterms:created xsi:type="dcterms:W3CDTF">2020-05-10T21:15:52Z</dcterms:created>
  <dcterms:modified xsi:type="dcterms:W3CDTF">2020-05-12T15:45:15Z</dcterms:modified>
</cp:coreProperties>
</file>