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E8911-DDF9-42BA-AF1B-EFC6349F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483" y="1280160"/>
            <a:ext cx="9383151" cy="1301629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200" b="1" i="1" dirty="0">
                <a:solidFill>
                  <a:schemeClr val="bg1"/>
                </a:solidFill>
                <a:latin typeface="Algerian" panose="04020705040A02060702" pitchFamily="82" charset="0"/>
                <a:ea typeface="Gadugi" panose="020B0502040204020203" pitchFamily="34" charset="0"/>
              </a:rPr>
              <a:t>LAS TRANSFORMACIONES EN Europa durante la  </a:t>
            </a:r>
            <a:br>
              <a:rPr lang="es-ES" sz="3200" b="1" i="1" dirty="0">
                <a:solidFill>
                  <a:schemeClr val="bg1"/>
                </a:solidFill>
                <a:latin typeface="Algerian" panose="04020705040A02060702" pitchFamily="82" charset="0"/>
                <a:ea typeface="Gadugi" panose="020B0502040204020203" pitchFamily="34" charset="0"/>
              </a:rPr>
            </a:br>
            <a:r>
              <a:rPr lang="es-ES" sz="3200" b="1" i="1" dirty="0">
                <a:solidFill>
                  <a:schemeClr val="bg1"/>
                </a:solidFill>
                <a:latin typeface="Algerian" panose="04020705040A02060702" pitchFamily="82" charset="0"/>
                <a:ea typeface="Gadugi" panose="020B0502040204020203" pitchFamily="34" charset="0"/>
              </a:rPr>
              <a:t>                         baja edad media </a:t>
            </a:r>
            <a:endParaRPr lang="es-CL" sz="3200" b="1" i="1" dirty="0">
              <a:solidFill>
                <a:schemeClr val="bg1"/>
              </a:solidFill>
              <a:latin typeface="Algerian" panose="04020705040A02060702" pitchFamily="82" charset="0"/>
              <a:ea typeface="Gadugi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0F0712-CF99-4A3F-97A1-97D30A5E7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7928" y="5359791"/>
            <a:ext cx="2737924" cy="108200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Historia y Geografía</a:t>
            </a:r>
          </a:p>
          <a:p>
            <a:r>
              <a:rPr lang="es-ES" b="1" dirty="0">
                <a:solidFill>
                  <a:schemeClr val="bg1"/>
                </a:solidFill>
              </a:rPr>
              <a:t>7°Años básicos</a:t>
            </a:r>
          </a:p>
          <a:p>
            <a:r>
              <a:rPr lang="es-ES" b="1" dirty="0" err="1">
                <a:solidFill>
                  <a:schemeClr val="bg1"/>
                </a:solidFill>
              </a:rPr>
              <a:t>Prof</a:t>
            </a:r>
            <a:r>
              <a:rPr lang="es-ES" b="1" dirty="0">
                <a:solidFill>
                  <a:schemeClr val="bg1"/>
                </a:solidFill>
              </a:rPr>
              <a:t>: Etna Vivar N.</a:t>
            </a:r>
            <a:endParaRPr lang="es-CL" dirty="0"/>
          </a:p>
        </p:txBody>
      </p:sp>
      <p:pic>
        <p:nvPicPr>
          <p:cNvPr id="1026" name="Picture 2" descr="Actividad 3 - Baja Edad Media - Webquest: La Edad Media">
            <a:extLst>
              <a:ext uri="{FF2B5EF4-FFF2-40B4-BE49-F238E27FC236}">
                <a16:creationId xmlns:a16="http://schemas.microsoft.com/office/drawing/2014/main" id="{FA5117CB-6386-41DD-8544-F23886C1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4" y="3812345"/>
            <a:ext cx="3478605" cy="25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quitectura en la Baja Edad Media: El Gótico Decorado en Inglaterra - El  Estudio del Pintor">
            <a:extLst>
              <a:ext uri="{FF2B5EF4-FFF2-40B4-BE49-F238E27FC236}">
                <a16:creationId xmlns:a16="http://schemas.microsoft.com/office/drawing/2014/main" id="{E9D61837-1CD7-437B-BEB0-86BF7DD28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00" y="2372596"/>
            <a:ext cx="3736729" cy="27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uris Prudente: El procedimiento de consignación de deudas tras la Ley de  Jurisdicción Voluntaria.">
            <a:extLst>
              <a:ext uri="{FF2B5EF4-FFF2-40B4-BE49-F238E27FC236}">
                <a16:creationId xmlns:a16="http://schemas.microsoft.com/office/drawing/2014/main" id="{AC1D64B8-0D05-4D2D-AC4D-B842CBFD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82" y="3212450"/>
            <a:ext cx="3341295" cy="23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6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D1942A-5359-4532-921A-1DC04010A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11016"/>
            <a:ext cx="11788725" cy="64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7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3DBE2F-E8CF-47BD-B10B-71FB318B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351692"/>
            <a:ext cx="11915335" cy="62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251066-B1BC-494F-9DFD-236B9E8D1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5" y="281354"/>
            <a:ext cx="11830929" cy="63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8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DDDC72-010F-4B80-B021-1301006F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95422"/>
            <a:ext cx="11549575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00C8A1-37FF-48AB-980F-632CDE578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154745"/>
            <a:ext cx="11648049" cy="64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0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020DC9-43FF-441E-808D-C65FD084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0" y="345906"/>
            <a:ext cx="11577710" cy="62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0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C47F73-BC67-4F70-8E76-D6932EDC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239152"/>
            <a:ext cx="11746523" cy="64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2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16EC2FA-4447-4899-9B87-252BC439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2" y="210002"/>
            <a:ext cx="11718386" cy="64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AD04A2-90BF-42D5-9518-C1FE06EB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295422"/>
            <a:ext cx="11704319" cy="63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18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B1F6FA-BDB5-407C-9D6C-82A73234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148689"/>
            <a:ext cx="11788726" cy="64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1197EE7-35D1-4991-A94C-ADCE44F71390}"/>
              </a:ext>
            </a:extLst>
          </p:cNvPr>
          <p:cNvSpPr txBox="1"/>
          <p:nvPr/>
        </p:nvSpPr>
        <p:spPr>
          <a:xfrm>
            <a:off x="1373947" y="466078"/>
            <a:ext cx="9387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O.A. 12  </a:t>
            </a:r>
            <a:r>
              <a:rPr lang="es-ES" sz="2400" dirty="0">
                <a:solidFill>
                  <a:schemeClr val="bg1"/>
                </a:solidFill>
              </a:rPr>
              <a:t>Analizar las transformaciones que se producen en Europa a partir del siglo XII, considerando el renacimiento de la vida urbana, los cambios demográficos, las innovaciones tecnológicas, el desarrollo del comercio y el surgimiento de las universidades.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ómo se trabaja en Historia de 2º de ESO? - Página web de  mashistoriamasmundo">
            <a:extLst>
              <a:ext uri="{FF2B5EF4-FFF2-40B4-BE49-F238E27FC236}">
                <a16:creationId xmlns:a16="http://schemas.microsoft.com/office/drawing/2014/main" id="{40B6F022-F343-4078-AEFD-5CBE77AA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2524772"/>
            <a:ext cx="9861452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15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D6810E-37AC-4CE4-839D-E6B4E17A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" y="253218"/>
            <a:ext cx="11648049" cy="63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2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B4EA7F-0BF1-4518-B644-1A9944F60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436098"/>
            <a:ext cx="11704319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3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096DE1-1E0A-4D95-8408-44634C7B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253219"/>
            <a:ext cx="11830930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3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2C271B-0A65-44BC-AAB1-3B46038F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06" y="144558"/>
            <a:ext cx="11718388" cy="65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7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2314A3-44AB-4C86-B65D-CA37BF9FD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265447"/>
            <a:ext cx="11873133" cy="62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80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C66251-1364-46DB-8CA1-D649F748C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259647"/>
            <a:ext cx="11802794" cy="63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34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044FB6-06A3-499C-8B0B-FFAE711B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168812"/>
            <a:ext cx="11774659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9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515ACC-D9AF-4FAE-A48F-DC5FB14C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436098"/>
            <a:ext cx="11873133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4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F798C5-A45C-4889-AEF9-954B2EAE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168813"/>
            <a:ext cx="11830930" cy="64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63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98EE70-65DC-439B-BE47-0D64B140C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239152"/>
            <a:ext cx="11760591" cy="64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D13F1BF-5B1F-4110-B8A2-DF4197C78285}"/>
              </a:ext>
            </a:extLst>
          </p:cNvPr>
          <p:cNvSpPr txBox="1"/>
          <p:nvPr/>
        </p:nvSpPr>
        <p:spPr>
          <a:xfrm>
            <a:off x="1716258" y="407963"/>
            <a:ext cx="832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       Las transformaciones de los últimos siglos medievales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B40D0E0-A11D-452F-BFC0-A8EC237B0626}"/>
              </a:ext>
            </a:extLst>
          </p:cNvPr>
          <p:cNvSpPr/>
          <p:nvPr/>
        </p:nvSpPr>
        <p:spPr>
          <a:xfrm>
            <a:off x="4234375" y="1099849"/>
            <a:ext cx="3123027" cy="869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La Baja Edad media  abarca desde los siglos XI al XV</a:t>
            </a:r>
            <a:endParaRPr lang="es-CL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D5C9166-0C51-4062-8929-2A27A9E60BDE}"/>
              </a:ext>
            </a:extLst>
          </p:cNvPr>
          <p:cNvCxnSpPr>
            <a:cxnSpLocks/>
          </p:cNvCxnSpPr>
          <p:nvPr/>
        </p:nvCxnSpPr>
        <p:spPr>
          <a:xfrm>
            <a:off x="7442562" y="1372533"/>
            <a:ext cx="125202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AA1161F-F380-4EE4-AA2E-064F335B4330}"/>
              </a:ext>
            </a:extLst>
          </p:cNvPr>
          <p:cNvSpPr txBox="1"/>
          <p:nvPr/>
        </p:nvSpPr>
        <p:spPr>
          <a:xfrm>
            <a:off x="8510954" y="869628"/>
            <a:ext cx="3221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C00000"/>
                </a:solidFill>
              </a:rPr>
              <a:t>1453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Caída del Imperio Romano de Oriente ( o Toma de Constantinopla)</a:t>
            </a:r>
          </a:p>
          <a:p>
            <a:endParaRPr lang="es-CL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2000" b="1" dirty="0">
                <a:solidFill>
                  <a:srgbClr val="C00000"/>
                </a:solidFill>
              </a:rPr>
              <a:t>1492 </a:t>
            </a:r>
            <a:r>
              <a:rPr lang="es-CL" sz="2000" b="1" dirty="0">
                <a:solidFill>
                  <a:schemeClr val="bg1"/>
                </a:solidFill>
              </a:rPr>
              <a:t>Descubrimiento de América, Cristóbal Colón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F82D8A-8FFD-4BF5-830B-840E8D97E241}"/>
              </a:ext>
            </a:extLst>
          </p:cNvPr>
          <p:cNvSpPr txBox="1"/>
          <p:nvPr/>
        </p:nvSpPr>
        <p:spPr>
          <a:xfrm rot="10800000" flipH="1" flipV="1">
            <a:off x="7582486" y="1479943"/>
            <a:ext cx="928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hasta</a:t>
            </a:r>
            <a:endParaRPr lang="es-CL" sz="2000" b="1" dirty="0">
              <a:solidFill>
                <a:schemeClr val="bg1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D5ACECA-A8C2-4D25-8EC5-F20F04D849E5}"/>
              </a:ext>
            </a:extLst>
          </p:cNvPr>
          <p:cNvCxnSpPr>
            <a:cxnSpLocks/>
          </p:cNvCxnSpPr>
          <p:nvPr/>
        </p:nvCxnSpPr>
        <p:spPr>
          <a:xfrm flipH="1">
            <a:off x="2897191" y="1352364"/>
            <a:ext cx="125202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Se inicia 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797AAF2-9224-4CE2-8D14-CAF79B9BF1EC}"/>
              </a:ext>
            </a:extLst>
          </p:cNvPr>
          <p:cNvSpPr txBox="1"/>
          <p:nvPr/>
        </p:nvSpPr>
        <p:spPr>
          <a:xfrm>
            <a:off x="647115" y="1099849"/>
            <a:ext cx="2250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Desarrollo Agrícola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Y resurgimiento urbano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B26322D-3C3E-4CA1-B1BB-CC0BD74F0D02}"/>
              </a:ext>
            </a:extLst>
          </p:cNvPr>
          <p:cNvSpPr/>
          <p:nvPr/>
        </p:nvSpPr>
        <p:spPr>
          <a:xfrm>
            <a:off x="759656" y="2146741"/>
            <a:ext cx="4797080" cy="581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Período de Cambios y continuidades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ED74D8B7-29D0-4F15-9C65-3BD427AEAEAA}"/>
              </a:ext>
            </a:extLst>
          </p:cNvPr>
          <p:cNvCxnSpPr>
            <a:cxnSpLocks/>
          </p:cNvCxnSpPr>
          <p:nvPr/>
        </p:nvCxnSpPr>
        <p:spPr>
          <a:xfrm flipH="1">
            <a:off x="819444" y="2808620"/>
            <a:ext cx="10549" cy="30055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3B493B0D-5CBD-44F2-98E7-9F9DBE2C390C}"/>
              </a:ext>
            </a:extLst>
          </p:cNvPr>
          <p:cNvCxnSpPr/>
          <p:nvPr/>
        </p:nvCxnSpPr>
        <p:spPr>
          <a:xfrm>
            <a:off x="886265" y="3221502"/>
            <a:ext cx="82999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D99C63B6-8181-4AAC-8F95-0602E442F9D8}"/>
              </a:ext>
            </a:extLst>
          </p:cNvPr>
          <p:cNvCxnSpPr/>
          <p:nvPr/>
        </p:nvCxnSpPr>
        <p:spPr>
          <a:xfrm>
            <a:off x="829995" y="4550400"/>
            <a:ext cx="82999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2B6667F7-B255-4862-981A-7670815E9BA6}"/>
              </a:ext>
            </a:extLst>
          </p:cNvPr>
          <p:cNvSpPr/>
          <p:nvPr/>
        </p:nvSpPr>
        <p:spPr>
          <a:xfrm>
            <a:off x="1659988" y="2916030"/>
            <a:ext cx="9847377" cy="869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La sociedad sigue siendo estamental (nobleza, clero y campesinos), pero nace un nuevo grupo social en las ciudades, la </a:t>
            </a:r>
            <a:r>
              <a:rPr lang="es-ES" sz="2000" b="1" dirty="0">
                <a:solidFill>
                  <a:srgbClr val="C00000"/>
                </a:solidFill>
              </a:rPr>
              <a:t>Burguesía</a:t>
            </a:r>
            <a:r>
              <a:rPr lang="es-ES" sz="2000" b="1" dirty="0">
                <a:solidFill>
                  <a:schemeClr val="bg1"/>
                </a:solidFill>
              </a:rPr>
              <a:t>, quienes poseían una nueva mentalidad.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22CF42E2-2D9D-47AD-80E2-4551B2A82051}"/>
              </a:ext>
            </a:extLst>
          </p:cNvPr>
          <p:cNvSpPr/>
          <p:nvPr/>
        </p:nvSpPr>
        <p:spPr>
          <a:xfrm>
            <a:off x="1620130" y="4015879"/>
            <a:ext cx="9887235" cy="10690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La población sigue siendo mayoritariamente rural (viven en el campo); la agricultura y la ganadería son  las bases de la economía. Las actividades artesanales y comerciales comienzan a crecer rápidamente, las cuales se desarrollan en ciudades (</a:t>
            </a:r>
            <a:r>
              <a:rPr lang="es-ES" sz="2000" b="1" dirty="0">
                <a:solidFill>
                  <a:srgbClr val="C00000"/>
                </a:solidFill>
              </a:rPr>
              <a:t>burgos</a:t>
            </a:r>
            <a:r>
              <a:rPr lang="es-ES" sz="2000" b="1" dirty="0">
                <a:solidFill>
                  <a:schemeClr val="bg1"/>
                </a:solidFill>
              </a:rPr>
              <a:t>)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F92E8C6D-7659-4E1C-8506-446348569C2C}"/>
              </a:ext>
            </a:extLst>
          </p:cNvPr>
          <p:cNvSpPr/>
          <p:nvPr/>
        </p:nvSpPr>
        <p:spPr>
          <a:xfrm>
            <a:off x="1659988" y="5279628"/>
            <a:ext cx="9887235" cy="1069043"/>
          </a:xfrm>
          <a:prstGeom prst="roundRect">
            <a:avLst>
              <a:gd name="adj" fmla="val 2193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Las invasiones cesaron, aunque continuaron existiendo períodos de pestes, hambrunas y guerras.</a:t>
            </a:r>
            <a:endParaRPr lang="es-CL" sz="2000" b="1" dirty="0">
              <a:solidFill>
                <a:schemeClr val="bg1"/>
              </a:solidFill>
            </a:endParaRP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5E39BD4E-9B93-4673-8FB1-15575D271EA9}"/>
              </a:ext>
            </a:extLst>
          </p:cNvPr>
          <p:cNvCxnSpPr/>
          <p:nvPr/>
        </p:nvCxnSpPr>
        <p:spPr>
          <a:xfrm>
            <a:off x="829994" y="5814149"/>
            <a:ext cx="82999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23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78C692-6AAC-437A-8003-3CF3B84F6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253218"/>
            <a:ext cx="11746523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0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1B03D69-E3E3-4EAB-A6C2-1B2FC396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212847"/>
            <a:ext cx="11830929" cy="64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97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6B09C1-3C4E-4B73-A137-6AFE1A8F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900331"/>
            <a:ext cx="11774660" cy="56552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51EF1C-2E43-45FB-B13E-56BA0A06F59D}"/>
              </a:ext>
            </a:extLst>
          </p:cNvPr>
          <p:cNvSpPr txBox="1"/>
          <p:nvPr/>
        </p:nvSpPr>
        <p:spPr>
          <a:xfrm>
            <a:off x="2222696" y="407963"/>
            <a:ext cx="668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        CRISIS DEL SIGLO XIV Y XV EN EUROPA</a:t>
            </a:r>
            <a:endParaRPr lang="es-C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02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0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ED74D8B7-29D0-4F15-9C65-3BD427AEAEAA}"/>
              </a:ext>
            </a:extLst>
          </p:cNvPr>
          <p:cNvCxnSpPr>
            <a:cxnSpLocks/>
          </p:cNvCxnSpPr>
          <p:nvPr/>
        </p:nvCxnSpPr>
        <p:spPr>
          <a:xfrm flipH="1">
            <a:off x="824721" y="550933"/>
            <a:ext cx="15821" cy="52632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3B493B0D-5CBD-44F2-98E7-9F9DBE2C390C}"/>
              </a:ext>
            </a:extLst>
          </p:cNvPr>
          <p:cNvCxnSpPr>
            <a:cxnSpLocks/>
          </p:cNvCxnSpPr>
          <p:nvPr/>
        </p:nvCxnSpPr>
        <p:spPr>
          <a:xfrm>
            <a:off x="819445" y="1216675"/>
            <a:ext cx="84054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D99C63B6-8181-4AAC-8F95-0602E442F9D8}"/>
              </a:ext>
            </a:extLst>
          </p:cNvPr>
          <p:cNvCxnSpPr/>
          <p:nvPr/>
        </p:nvCxnSpPr>
        <p:spPr>
          <a:xfrm>
            <a:off x="810065" y="4173067"/>
            <a:ext cx="82999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2B6667F7-B255-4862-981A-7670815E9BA6}"/>
              </a:ext>
            </a:extLst>
          </p:cNvPr>
          <p:cNvSpPr/>
          <p:nvPr/>
        </p:nvSpPr>
        <p:spPr>
          <a:xfrm>
            <a:off x="1620130" y="2239105"/>
            <a:ext cx="9847377" cy="869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Se produjeron avances técnicos que permitieron mejoras en la agricultura. Esto a su vez significó un aumento de la población (</a:t>
            </a:r>
            <a:r>
              <a:rPr lang="es-ES" sz="2000" b="1" dirty="0">
                <a:solidFill>
                  <a:srgbClr val="C00000"/>
                </a:solidFill>
              </a:rPr>
              <a:t>expansión demográfica) </a:t>
            </a:r>
            <a:r>
              <a:rPr lang="es-ES" sz="2000" b="1" dirty="0">
                <a:solidFill>
                  <a:schemeClr val="bg1"/>
                </a:solidFill>
              </a:rPr>
              <a:t>, gracias a los excedentes alimenticios.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22CF42E2-2D9D-47AD-80E2-4551B2A82051}"/>
              </a:ext>
            </a:extLst>
          </p:cNvPr>
          <p:cNvSpPr/>
          <p:nvPr/>
        </p:nvSpPr>
        <p:spPr>
          <a:xfrm>
            <a:off x="1620130" y="3638546"/>
            <a:ext cx="9887235" cy="10690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La Iglesia conservó y reforzó su importancia en todos los ámbitos de la vida, en especial su influencia sobre la sociedad. Son los impulsores de la educación a través de la </a:t>
            </a:r>
            <a:r>
              <a:rPr lang="es-ES" sz="2000" b="1" dirty="0">
                <a:solidFill>
                  <a:srgbClr val="C00000"/>
                </a:solidFill>
              </a:rPr>
              <a:t>Universidades.</a:t>
            </a:r>
            <a:endParaRPr lang="es-CL" sz="2000" b="1" dirty="0">
              <a:solidFill>
                <a:srgbClr val="C00000"/>
              </a:solidFill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F92E8C6D-7659-4E1C-8506-446348569C2C}"/>
              </a:ext>
            </a:extLst>
          </p:cNvPr>
          <p:cNvSpPr/>
          <p:nvPr/>
        </p:nvSpPr>
        <p:spPr>
          <a:xfrm>
            <a:off x="1659987" y="5279627"/>
            <a:ext cx="9887235" cy="1069043"/>
          </a:xfrm>
          <a:prstGeom prst="roundRect">
            <a:avLst>
              <a:gd name="adj" fmla="val 2193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rgbClr val="C00000"/>
                </a:solidFill>
              </a:rPr>
              <a:t>Los reyes </a:t>
            </a:r>
            <a:r>
              <a:rPr lang="es-ES" sz="2000" b="1" dirty="0">
                <a:solidFill>
                  <a:schemeClr val="bg1"/>
                </a:solidFill>
              </a:rPr>
              <a:t>que hasta entonces eran figuras decorativas, comenzaron </a:t>
            </a:r>
            <a:r>
              <a:rPr lang="es-ES" sz="2000" b="1" dirty="0">
                <a:solidFill>
                  <a:srgbClr val="C00000"/>
                </a:solidFill>
              </a:rPr>
              <a:t>a fortalecerse</a:t>
            </a:r>
            <a:r>
              <a:rPr lang="es-ES" sz="2000" b="1" dirty="0">
                <a:solidFill>
                  <a:schemeClr val="bg1"/>
                </a:solidFill>
              </a:rPr>
              <a:t>, dando paso a monarquías cada  vez más poderosas.</a:t>
            </a:r>
            <a:endParaRPr lang="es-CL" sz="2000" b="1" dirty="0">
              <a:solidFill>
                <a:schemeClr val="bg1"/>
              </a:solidFill>
            </a:endParaRP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5E39BD4E-9B93-4673-8FB1-15575D271EA9}"/>
              </a:ext>
            </a:extLst>
          </p:cNvPr>
          <p:cNvCxnSpPr/>
          <p:nvPr/>
        </p:nvCxnSpPr>
        <p:spPr>
          <a:xfrm>
            <a:off x="829994" y="5814149"/>
            <a:ext cx="82999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FA69B17-CBD6-463C-BB35-39F245B493C7}"/>
              </a:ext>
            </a:extLst>
          </p:cNvPr>
          <p:cNvSpPr/>
          <p:nvPr/>
        </p:nvSpPr>
        <p:spPr>
          <a:xfrm>
            <a:off x="1640058" y="864603"/>
            <a:ext cx="9847377" cy="869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La inseguridad disminuyó, por lo que los europeos se atrevieron a ampliar el mundo conocido (viajes de exploración), saliendo del FEUDO.</a:t>
            </a:r>
            <a:endParaRPr lang="es-CL" sz="2000" b="1" dirty="0">
              <a:solidFill>
                <a:schemeClr val="bg1"/>
              </a:solidFill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5164FD4F-8BE8-435B-90F0-1E237738893C}"/>
              </a:ext>
            </a:extLst>
          </p:cNvPr>
          <p:cNvCxnSpPr>
            <a:cxnSpLocks/>
          </p:cNvCxnSpPr>
          <p:nvPr/>
        </p:nvCxnSpPr>
        <p:spPr>
          <a:xfrm>
            <a:off x="819445" y="2536693"/>
            <a:ext cx="84054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0DD62E-6F30-4EC9-84C6-59B08645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5" y="320040"/>
            <a:ext cx="1176059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C63375-5A51-457C-94E3-FD9B32F1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1" y="1235130"/>
            <a:ext cx="10719581" cy="512346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23D54FB-E0F6-41CC-BE30-CE296770B906}"/>
              </a:ext>
            </a:extLst>
          </p:cNvPr>
          <p:cNvSpPr/>
          <p:nvPr/>
        </p:nvSpPr>
        <p:spPr>
          <a:xfrm>
            <a:off x="787790" y="499403"/>
            <a:ext cx="10719581" cy="611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¿Qué factores influyeron en los cambios agrícolas y demográficos ?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DE046D-15BA-4504-9A99-BFB1175E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04" y="1109816"/>
            <a:ext cx="10846191" cy="55582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AFB785-B6FA-418F-B100-60757AF95A66}"/>
              </a:ext>
            </a:extLst>
          </p:cNvPr>
          <p:cNvSpPr txBox="1"/>
          <p:nvPr/>
        </p:nvSpPr>
        <p:spPr>
          <a:xfrm>
            <a:off x="813581" y="278819"/>
            <a:ext cx="10846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Innovaciones Agrícolas:  </a:t>
            </a:r>
            <a:r>
              <a:rPr lang="es-ES" sz="2400" b="1" dirty="0">
                <a:solidFill>
                  <a:schemeClr val="bg1"/>
                </a:solidFill>
              </a:rPr>
              <a:t> Sistema de rotación trienal, arado de vertedera, caballo, instrumentos de hierro, molinos. 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4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8D12D4-18E4-42DA-A589-827C10768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2" y="239151"/>
            <a:ext cx="11690252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840E7D0-A180-4928-A916-BEDF5C26D694}"/>
              </a:ext>
            </a:extLst>
          </p:cNvPr>
          <p:cNvSpPr txBox="1"/>
          <p:nvPr/>
        </p:nvSpPr>
        <p:spPr>
          <a:xfrm>
            <a:off x="2982351" y="1479943"/>
            <a:ext cx="116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4ED7FF-9A9E-4697-8A1A-D249BD1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0" y="182880"/>
            <a:ext cx="11662116" cy="64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98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189</TotalTime>
  <Words>386</Words>
  <Application>Microsoft Office PowerPoint</Application>
  <PresentationFormat>Panorámica</PresentationFormat>
  <Paragraphs>45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Algerian</vt:lpstr>
      <vt:lpstr>Arial</vt:lpstr>
      <vt:lpstr>Calibri</vt:lpstr>
      <vt:lpstr>Calibri Light</vt:lpstr>
      <vt:lpstr>Wingdings</vt:lpstr>
      <vt:lpstr>Celestial</vt:lpstr>
      <vt:lpstr>LAS TRANSFORMACIONES EN Europa durante la                            baja edad media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TRANSFORMACIONES EN Europa durante los                  últimos siglos medievales</dc:title>
  <dc:creator>etna vivar</dc:creator>
  <cp:lastModifiedBy>etna vivar</cp:lastModifiedBy>
  <cp:revision>20</cp:revision>
  <dcterms:created xsi:type="dcterms:W3CDTF">2020-10-28T03:11:25Z</dcterms:created>
  <dcterms:modified xsi:type="dcterms:W3CDTF">2020-10-28T06:20:37Z</dcterms:modified>
</cp:coreProperties>
</file>