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F4E"/>
    <a:srgbClr val="64341D"/>
    <a:srgbClr val="D57635"/>
    <a:srgbClr val="C38860"/>
    <a:srgbClr val="FFFFFF"/>
    <a:srgbClr val="656565"/>
    <a:srgbClr val="51A4FE"/>
    <a:srgbClr val="81412A"/>
    <a:srgbClr val="E07F36"/>
    <a:srgbClr val="AEB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796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318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130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263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40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492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592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354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961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898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98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1DB9E-39A1-4EB4-B243-EDD8D17C609A}" type="datetimeFigureOut">
              <a:rPr lang="es-CL" smtClean="0"/>
              <a:t>05-05-2020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78DD6-6A30-4B1E-A386-D8D2FB015E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922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vA3OeHFgyY" TargetMode="External"/><Relationship Id="rId2" Type="http://schemas.openxmlformats.org/officeDocument/2006/relationships/hyperlink" Target="https://www.youtube.com/watch?v=flnULuI2aB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W9SuLvRBG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524000" y="1166609"/>
            <a:ext cx="9144000" cy="971908"/>
          </a:xfrm>
        </p:spPr>
        <p:txBody>
          <a:bodyPr>
            <a:noAutofit/>
          </a:bodyPr>
          <a:lstStyle/>
          <a:p>
            <a:r>
              <a:rPr lang="es-CL" sz="7200" b="1" dirty="0" smtClean="0">
                <a:ln>
                  <a:solidFill>
                    <a:schemeClr val="tx1"/>
                  </a:solidFill>
                </a:ln>
                <a:solidFill>
                  <a:srgbClr val="E07F3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lgerian" panose="04020705040A02060702" pitchFamily="82" charset="0"/>
              </a:rPr>
              <a:t>EL ESTOICISMO </a:t>
            </a:r>
            <a:endParaRPr lang="es-CL" sz="7200" b="1" dirty="0">
              <a:ln>
                <a:solidFill>
                  <a:schemeClr val="tx1"/>
                </a:solidFill>
              </a:ln>
              <a:solidFill>
                <a:srgbClr val="E07F36"/>
              </a:solidFill>
              <a:effectLst>
                <a:reflection blurRad="6350" stA="50000" endA="300" endPos="50000" dist="29997" dir="5400000" sy="-10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5201264" y="2374490"/>
            <a:ext cx="1789471" cy="2344993"/>
          </a:xfrm>
        </p:spPr>
        <p:txBody>
          <a:bodyPr/>
          <a:lstStyle/>
          <a:p>
            <a:r>
              <a:rPr lang="es-CL" dirty="0" smtClean="0"/>
              <a:t>Una corriente filosófica que busca la felicidad</a:t>
            </a:r>
            <a:endParaRPr lang="es-CL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5657671"/>
            <a:ext cx="265471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No olvides buscar las palabras subrayadas y crear un vocabulario en tu cuaderno con estas. </a:t>
            </a:r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9256294" y="304799"/>
            <a:ext cx="279132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Prof. Javiera Gutiérrez G.</a:t>
            </a:r>
            <a:endParaRPr lang="es-CL" dirty="0"/>
          </a:p>
        </p:txBody>
      </p:sp>
      <p:pic>
        <p:nvPicPr>
          <p:cNvPr id="12" name="Imagen 11"/>
          <p:cNvPicPr/>
          <p:nvPr/>
        </p:nvPicPr>
        <p:blipFill rotWithShape="1">
          <a:blip r:embed="rId3"/>
          <a:srcRect l="19616" t="41637" r="62385" b="22653"/>
          <a:stretch/>
        </p:blipFill>
        <p:spPr>
          <a:xfrm>
            <a:off x="232347" y="148351"/>
            <a:ext cx="759325" cy="817564"/>
          </a:xfrm>
          <a:prstGeom prst="rect">
            <a:avLst/>
          </a:prstGeom>
        </p:spPr>
      </p:pic>
      <p:sp>
        <p:nvSpPr>
          <p:cNvPr id="13" name="Cuadro de texto 2"/>
          <p:cNvSpPr txBox="1">
            <a:spLocks noChangeArrowheads="1"/>
          </p:cNvSpPr>
          <p:nvPr/>
        </p:nvSpPr>
        <p:spPr bwMode="auto">
          <a:xfrm>
            <a:off x="991672" y="271700"/>
            <a:ext cx="1638935" cy="5708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sz="1400" b="1">
                <a:solidFill>
                  <a:srgbClr val="767171"/>
                </a:solidFill>
                <a:effectLst/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Abraham Lincoln School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sz="1400" b="1">
                <a:solidFill>
                  <a:srgbClr val="767171"/>
                </a:solidFill>
                <a:effectLst/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Arica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ítulo 5"/>
          <p:cNvSpPr txBox="1">
            <a:spLocks/>
          </p:cNvSpPr>
          <p:nvPr/>
        </p:nvSpPr>
        <p:spPr>
          <a:xfrm>
            <a:off x="3819509" y="189684"/>
            <a:ext cx="4247882" cy="74095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Electivo de literatura</a:t>
            </a:r>
            <a:endParaRPr lang="es-CL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0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A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181099"/>
          </a:xfrm>
          <a:solidFill>
            <a:srgbClr val="AEB8C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L" dirty="0" smtClean="0">
                <a:solidFill>
                  <a:schemeClr val="tx1"/>
                </a:solidFill>
              </a:rPr>
              <a:t>¿Qué significa ser </a:t>
            </a:r>
            <a:r>
              <a:rPr lang="es-CL" sz="6000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ESTOICO </a:t>
            </a:r>
            <a:r>
              <a:rPr lang="es-CL" dirty="0" smtClean="0">
                <a:solidFill>
                  <a:schemeClr val="tx1"/>
                </a:solidFill>
              </a:rPr>
              <a:t>? 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81098"/>
            <a:ext cx="4857749" cy="2933702"/>
          </a:xfrm>
          <a:solidFill>
            <a:srgbClr val="AEB8C2"/>
          </a:solidFill>
        </p:spPr>
        <p:txBody>
          <a:bodyPr/>
          <a:lstStyle/>
          <a:p>
            <a:pPr marL="0" indent="0" algn="ctr">
              <a:buNone/>
            </a:pPr>
            <a:r>
              <a:rPr lang="es-CL" dirty="0"/>
              <a:t>¡</a:t>
            </a:r>
            <a:r>
              <a:rPr lang="es-CL" dirty="0" smtClean="0"/>
              <a:t>Si piensas que “estoico” es el nombre de un vikingo en una película infantil, estás en una confusión!</a:t>
            </a:r>
          </a:p>
          <a:p>
            <a:pPr marL="0" indent="0" algn="ctr">
              <a:buNone/>
            </a:pPr>
            <a:endParaRPr lang="es-CL" dirty="0"/>
          </a:p>
          <a:p>
            <a:pPr marL="0" indent="0" algn="ctr">
              <a:buNone/>
            </a:pPr>
            <a:endParaRPr lang="es-CL" dirty="0"/>
          </a:p>
        </p:txBody>
      </p:sp>
      <p:pic>
        <p:nvPicPr>
          <p:cNvPr id="2052" name="Picture 4" descr="Como entrenar a tu dragón 3': Gerard Butler cree que será la mejo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81099"/>
            <a:ext cx="73342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1032388" y="2692807"/>
            <a:ext cx="2890683" cy="1047134"/>
          </a:xfrm>
          <a:prstGeom prst="rightArrow">
            <a:avLst/>
          </a:prstGeom>
          <a:solidFill>
            <a:srgbClr val="E07F36"/>
          </a:solidFill>
          <a:ln>
            <a:solidFill>
              <a:srgbClr val="814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6" name="Picture 8" descr="La modernidad de Zenón de Citio | Wall Street International Magaz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/>
          <a:stretch/>
        </p:blipFill>
        <p:spPr bwMode="auto">
          <a:xfrm>
            <a:off x="-29497" y="4114800"/>
            <a:ext cx="366620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477729" y="4689157"/>
            <a:ext cx="1571931" cy="2168843"/>
          </a:xfrm>
          <a:prstGeom prst="wedgeRoundRectCallout">
            <a:avLst>
              <a:gd name="adj1" fmla="val -97515"/>
              <a:gd name="adj2" fmla="val -3744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El estoicismo es una corriente filosófica fundada por mí, Zenón de </a:t>
            </a:r>
            <a:r>
              <a:rPr lang="es-CL" dirty="0" err="1" smtClean="0"/>
              <a:t>Citio</a:t>
            </a:r>
            <a:r>
              <a:rPr lang="es-CL" dirty="0" smtClean="0"/>
              <a:t>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537588" y="4280236"/>
            <a:ext cx="46064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 smtClean="0"/>
              <a:t>Se llama “estoicismo” porque proviene del griego “</a:t>
            </a:r>
            <a:r>
              <a:rPr lang="es-CL" sz="2000" dirty="0" err="1" smtClean="0"/>
              <a:t>stoa</a:t>
            </a:r>
            <a:r>
              <a:rPr lang="en-US" sz="2000" dirty="0" smtClean="0"/>
              <a:t> </a:t>
            </a:r>
            <a:r>
              <a:rPr lang="en-US" sz="2000" dirty="0" err="1" smtClean="0"/>
              <a:t>Poikíle</a:t>
            </a:r>
            <a:r>
              <a:rPr lang="es-CL" sz="2000" dirty="0" smtClean="0"/>
              <a:t>”. Una </a:t>
            </a:r>
            <a:r>
              <a:rPr lang="es-CL" sz="2000" dirty="0" err="1" smtClean="0"/>
              <a:t>stoa</a:t>
            </a:r>
            <a:r>
              <a:rPr lang="es-CL" sz="2000" dirty="0" smtClean="0"/>
              <a:t> es lo que hoy se puede llamar a un pórtico o una entrada y </a:t>
            </a:r>
            <a:r>
              <a:rPr lang="es-CL" sz="2000" dirty="0" err="1" smtClean="0"/>
              <a:t>poikíle</a:t>
            </a:r>
            <a:r>
              <a:rPr lang="es-CL" sz="2000" dirty="0" smtClean="0"/>
              <a:t> se refiere a una pintura o una superficie pintada. Zenón acostumbrara a enseñar en una entrada en donde se encontraban pinturas de grandes artistas de la época.</a:t>
            </a:r>
            <a:endParaRPr lang="es-CL" sz="2000" dirty="0"/>
          </a:p>
        </p:txBody>
      </p:sp>
      <p:pic>
        <p:nvPicPr>
          <p:cNvPr id="2058" name="Picture 10" descr="Pasarangas: Las pinturas de la Stoa Poik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6229"/>
            <a:ext cx="2954526" cy="18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814" y="335628"/>
            <a:ext cx="5771534" cy="711507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sz="6000" b="1" dirty="0" smtClean="0">
                <a:ln/>
                <a:solidFill>
                  <a:schemeClr val="accent4"/>
                </a:solidFill>
                <a:latin typeface="Matura MT Script Capitals" panose="03020802060602070202" pitchFamily="66" charset="0"/>
              </a:rPr>
              <a:t>Zenón de </a:t>
            </a:r>
            <a:r>
              <a:rPr lang="es-CL" sz="6000" b="1" dirty="0" err="1" smtClean="0">
                <a:ln/>
                <a:solidFill>
                  <a:schemeClr val="accent4"/>
                </a:solidFill>
                <a:latin typeface="Matura MT Script Capitals" panose="03020802060602070202" pitchFamily="66" charset="0"/>
              </a:rPr>
              <a:t>Citio</a:t>
            </a:r>
            <a:endParaRPr lang="es-CL" sz="6000" b="1" dirty="0">
              <a:ln/>
              <a:solidFill>
                <a:schemeClr val="accent4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92761" y="206466"/>
            <a:ext cx="5840361" cy="840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dirty="0" smtClean="0"/>
              <a:t>Nacido en </a:t>
            </a:r>
            <a:r>
              <a:rPr lang="es-ES" sz="2400" dirty="0" err="1" smtClean="0"/>
              <a:t>Citio</a:t>
            </a:r>
            <a:r>
              <a:rPr lang="es-ES" sz="2400" dirty="0" smtClean="0"/>
              <a:t> (Chipre), alrededor del 334 a.C-260 a.C. </a:t>
            </a:r>
            <a:endParaRPr lang="es-CL" sz="2400" dirty="0"/>
          </a:p>
        </p:txBody>
      </p:sp>
      <p:pic>
        <p:nvPicPr>
          <p:cNvPr id="3076" name="Picture 4" descr="Biografia de Zenón de Cit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6"/>
          <a:stretch/>
        </p:blipFill>
        <p:spPr bwMode="auto">
          <a:xfrm>
            <a:off x="9483213" y="4035702"/>
            <a:ext cx="249247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743200" y="995211"/>
            <a:ext cx="8893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Su padre era un mercader chipriota y él siguió sus pasos, pero perdió la mayor parte de su fortuna en un naufragio. Entonces decidió dedicarse a la filosofía.</a:t>
            </a:r>
            <a:endParaRPr lang="es-CL" sz="2400" dirty="0"/>
          </a:p>
        </p:txBody>
      </p:sp>
      <p:pic>
        <p:nvPicPr>
          <p:cNvPr id="3078" name="Picture 6" descr="John Byron y el naufragio de la HMS Wager | | Movimiento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2839" r="1645" b="8645"/>
          <a:stretch/>
        </p:blipFill>
        <p:spPr bwMode="auto">
          <a:xfrm>
            <a:off x="285135" y="1249643"/>
            <a:ext cx="2359744" cy="16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743200" y="2125920"/>
            <a:ext cx="9089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Zenón enseñó su propio sistema filosófico y en el año 300 fundó su propia escuela, logró ser una figura muy respetada en Atenas. </a:t>
            </a:r>
            <a:endParaRPr lang="es-CL" sz="2400" dirty="0"/>
          </a:p>
        </p:txBody>
      </p:sp>
      <p:sp>
        <p:nvSpPr>
          <p:cNvPr id="8" name="Rectángulo 7"/>
          <p:cNvSpPr/>
          <p:nvPr/>
        </p:nvSpPr>
        <p:spPr>
          <a:xfrm>
            <a:off x="191729" y="3174493"/>
            <a:ext cx="1005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0" i="0" dirty="0" smtClean="0">
                <a:effectLst/>
              </a:rPr>
              <a:t>Se dice que no tenía reservas en dar sus lecciones a gente de la más baja clase social. Asimismo tenía relación amistosa con el rey </a:t>
            </a:r>
            <a:r>
              <a:rPr lang="es-ES" sz="2400" dirty="0" err="1" smtClean="0"/>
              <a:t>Antígono</a:t>
            </a:r>
            <a:r>
              <a:rPr lang="es-ES" sz="2400" dirty="0" smtClean="0"/>
              <a:t> II </a:t>
            </a:r>
            <a:r>
              <a:rPr lang="es-ES" sz="2400" dirty="0" err="1" smtClean="0"/>
              <a:t>Gónatas</a:t>
            </a:r>
            <a:r>
              <a:rPr lang="es-ES" sz="2400" b="0" i="0" dirty="0" smtClean="0">
                <a:effectLst/>
              </a:rPr>
              <a:t> de Macedonia,​ siendo invitado a los banquetes reales pese a su carácter no dado a los placeres.</a:t>
            </a:r>
            <a:r>
              <a:rPr lang="es-ES" sz="2400" baseline="30000" dirty="0"/>
              <a:t> </a:t>
            </a:r>
            <a:r>
              <a:rPr lang="es-ES" sz="2400" b="0" i="0" dirty="0" smtClean="0">
                <a:effectLst/>
              </a:rPr>
              <a:t>Era admirado y </a:t>
            </a:r>
            <a:r>
              <a:rPr lang="es-ES" sz="2400" b="0" i="0" u="sng" dirty="0" smtClean="0">
                <a:effectLst/>
              </a:rPr>
              <a:t>emulado</a:t>
            </a:r>
            <a:r>
              <a:rPr lang="es-ES" sz="2400" b="0" i="0" dirty="0" smtClean="0">
                <a:effectLst/>
              </a:rPr>
              <a:t> por el mismo rey por su buen carácter. Se dice que sólo deseaba una vida tranquila, aunque fuera lejos de su patria, dando discursos y lecciones. Por su cualidad de extranjero nunca pudo dedicarse a la política en Atenas, aunque sí recomendaba esta actividad.</a:t>
            </a:r>
            <a:endParaRPr lang="es-CL" sz="2400" dirty="0"/>
          </a:p>
        </p:txBody>
      </p:sp>
      <p:sp>
        <p:nvSpPr>
          <p:cNvPr id="9" name="Rectángulo 8"/>
          <p:cNvSpPr/>
          <p:nvPr/>
        </p:nvSpPr>
        <p:spPr>
          <a:xfrm>
            <a:off x="186814" y="6069725"/>
            <a:ext cx="11449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Se suicidó con setenta y dos años, después de treinta enseñando.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412654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88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305" y="381167"/>
            <a:ext cx="1095274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sz="7200" u="sng" dirty="0" smtClean="0">
                <a:ln>
                  <a:solidFill>
                    <a:srgbClr val="EB9F4E"/>
                  </a:solidFill>
                </a:ln>
                <a:solidFill>
                  <a:srgbClr val="6434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</a:rPr>
              <a:t>El estoicismo: </a:t>
            </a:r>
            <a:r>
              <a:rPr lang="es-CL" sz="7200" dirty="0" smtClean="0">
                <a:ln>
                  <a:solidFill>
                    <a:srgbClr val="EB9F4E"/>
                  </a:solidFill>
                </a:ln>
                <a:solidFill>
                  <a:srgbClr val="64341D"/>
                </a:solidFill>
                <a:latin typeface="Matura MT Script Capitals" panose="03020802060602070202" pitchFamily="66" charset="0"/>
              </a:rPr>
              <a:t>La calma en medio del caos</a:t>
            </a:r>
            <a:endParaRPr lang="es-CL" sz="7200" dirty="0">
              <a:ln>
                <a:solidFill>
                  <a:srgbClr val="EB9F4E"/>
                </a:solidFill>
              </a:ln>
              <a:solidFill>
                <a:srgbClr val="64341D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77845" y="2511015"/>
            <a:ext cx="7704291" cy="3452229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Estoicismo</a:t>
            </a:r>
            <a:r>
              <a:rPr lang="es-ES" dirty="0"/>
              <a:t> </a:t>
            </a:r>
            <a:r>
              <a:rPr lang="es-ES" dirty="0" smtClean="0"/>
              <a:t>es la</a:t>
            </a:r>
            <a:r>
              <a:rPr lang="es-ES" dirty="0"/>
              <a:t> </a:t>
            </a:r>
            <a:r>
              <a:rPr lang="es-ES" b="1" dirty="0"/>
              <a:t>doctrina filosófica que practicaba el dominio de las pasiones que perturban la vida valiéndose de la virtud y la razón</a:t>
            </a:r>
            <a:r>
              <a:rPr lang="es-ES" dirty="0"/>
              <a:t>. Como tal, su objeto era alcanzar la felicidad y la sabiduría prescindiendo de las comodidades, los bienes materiales y la fortuna. De allí que también designe cierta</a:t>
            </a:r>
            <a:r>
              <a:rPr lang="es-ES" b="1" dirty="0"/>
              <a:t> actitud moral</a:t>
            </a:r>
            <a:r>
              <a:rPr lang="es-ES" dirty="0"/>
              <a:t>, relacionada con la fortaleza y la </a:t>
            </a:r>
            <a:r>
              <a:rPr lang="es-ES" u="sng" dirty="0"/>
              <a:t>ecuanimidad</a:t>
            </a:r>
            <a:r>
              <a:rPr lang="es-ES" dirty="0"/>
              <a:t> en el carácter.</a:t>
            </a:r>
            <a:endParaRPr lang="es-CL" dirty="0"/>
          </a:p>
        </p:txBody>
      </p:sp>
      <p:pic>
        <p:nvPicPr>
          <p:cNvPr id="4098" name="Picture 2" descr="Cómo ser un estoico: un paseo de la mano de los filósofos de la sto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6" r="52545"/>
          <a:stretch/>
        </p:blipFill>
        <p:spPr bwMode="auto">
          <a:xfrm>
            <a:off x="0" y="2511015"/>
            <a:ext cx="3649509" cy="43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02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11579" y="503570"/>
            <a:ext cx="7331242" cy="60095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s-ES" dirty="0"/>
              <a:t>El estoicismo predicó el valor de la razón, al proponer que </a:t>
            </a:r>
            <a:r>
              <a:rPr lang="es-ES" b="1" dirty="0"/>
              <a:t>las emociones destructivas son el resultado de errores en nuestra manera de ver el mundo</a:t>
            </a:r>
            <a:r>
              <a:rPr lang="es-ES" dirty="0"/>
              <a:t> y ofreció una guía práctica para permanecer resueltos, fuertes y en control de la situación.</a:t>
            </a:r>
          </a:p>
          <a:p>
            <a:pPr marL="0" indent="0" fontAlgn="base">
              <a:buNone/>
            </a:pPr>
            <a:r>
              <a:rPr lang="es-ES" dirty="0"/>
              <a:t>La escuela estoica tuvo una </a:t>
            </a:r>
            <a:r>
              <a:rPr lang="es-ES" b="1" dirty="0"/>
              <a:t>profunda influencia</a:t>
            </a:r>
            <a:r>
              <a:rPr lang="es-ES" dirty="0"/>
              <a:t> en la civilización grecorromana y, en consecuencia, en el pensamiento occidental en general. Y fue más allá.</a:t>
            </a:r>
          </a:p>
          <a:p>
            <a:pPr marL="0" indent="0" fontAlgn="base">
              <a:buNone/>
            </a:pPr>
            <a:r>
              <a:rPr lang="es-ES" dirty="0"/>
              <a:t>Está presente en el cristianismo, el budismo y el pensamiento de varios filósofos modernos, como el alemán Immanuel Kant, además de haber influido en la técnica contemporánea de la psicoterapia llamada </a:t>
            </a:r>
            <a:r>
              <a:rPr lang="es-ES" u="sng" dirty="0"/>
              <a:t>terapia cognitivo-conductual</a:t>
            </a:r>
            <a:r>
              <a:rPr lang="es-ES" dirty="0" smtClean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8774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Veamos los siguientes videos para entender un poco más acerca del estoicismo: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https://www.youtube.com/watch?v=flnULuI2aBs</a:t>
            </a:r>
            <a:endParaRPr lang="en-US" dirty="0" smtClean="0"/>
          </a:p>
          <a:p>
            <a:endParaRPr lang="es-CL" dirty="0" smtClean="0"/>
          </a:p>
          <a:p>
            <a:endParaRPr lang="es-CL" dirty="0"/>
          </a:p>
          <a:p>
            <a:r>
              <a:rPr lang="en-US" dirty="0" smtClean="0">
                <a:hlinkClick r:id="rId3"/>
              </a:rPr>
              <a:t>https://www.youtube.com/watch?v=gvA3OeHFgyY</a:t>
            </a:r>
            <a:endParaRPr lang="en-US" dirty="0" smtClean="0"/>
          </a:p>
          <a:p>
            <a:endParaRPr lang="en-US" dirty="0"/>
          </a:p>
          <a:p>
            <a:r>
              <a:rPr lang="en-US" smtClean="0">
                <a:hlinkClick r:id="rId4"/>
              </a:rPr>
              <a:t>https://www.youtube.com/watch?v=8W9SuLvRBGk</a:t>
            </a:r>
            <a:endParaRPr lang="en-US" dirty="0"/>
          </a:p>
          <a:p>
            <a:endParaRPr lang="en-US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64405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90</TotalTime>
  <Words>294</Words>
  <Application>Microsoft Office PowerPoint</Application>
  <PresentationFormat>Panorámica</PresentationFormat>
  <Paragraphs>29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5" baseType="lpstr">
      <vt:lpstr>Algerian</vt:lpstr>
      <vt:lpstr>Arial</vt:lpstr>
      <vt:lpstr>Brush Script MT</vt:lpstr>
      <vt:lpstr>Calibri</vt:lpstr>
      <vt:lpstr>Calibri Light</vt:lpstr>
      <vt:lpstr>Matura MT Script Capitals</vt:lpstr>
      <vt:lpstr>Times New Roman</vt:lpstr>
      <vt:lpstr>Viner Hand ITC</vt:lpstr>
      <vt:lpstr>Tema de Office</vt:lpstr>
      <vt:lpstr>EL ESTOICISMO </vt:lpstr>
      <vt:lpstr>¿Qué significa ser ESTOICO ? </vt:lpstr>
      <vt:lpstr>Zenón de Citio</vt:lpstr>
      <vt:lpstr>El estoicismo: La calma en medio del caos</vt:lpstr>
      <vt:lpstr>Presentación de PowerPoint</vt:lpstr>
      <vt:lpstr>Veamos los siguientes videos para entender un poco más acerca del estoicismo: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ESTOICISMO</dc:title>
  <dc:creator>Javiera Ignacia Gutierrez</dc:creator>
  <cp:lastModifiedBy>Javiera Ignacia Gutierrez</cp:lastModifiedBy>
  <cp:revision>29</cp:revision>
  <dcterms:created xsi:type="dcterms:W3CDTF">2020-05-05T04:08:01Z</dcterms:created>
  <dcterms:modified xsi:type="dcterms:W3CDTF">2020-05-05T05:39:38Z</dcterms:modified>
</cp:coreProperties>
</file>