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6" r:id="rId13"/>
    <p:sldId id="265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0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A5CB750-254E-476B-8CDB-C53B65AAC856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6CA4E1-94C9-4FA5-9CA3-F6D1324DE9EC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412777"/>
            <a:ext cx="6969968" cy="1584176"/>
          </a:xfrm>
        </p:spPr>
        <p:txBody>
          <a:bodyPr/>
          <a:lstStyle/>
          <a:p>
            <a:r>
              <a:rPr lang="es-CL" dirty="0" smtClean="0"/>
              <a:t>El surgimiento de los Estados nacionales.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300192" y="4935496"/>
            <a:ext cx="2448272" cy="1375666"/>
          </a:xfrm>
        </p:spPr>
        <p:txBody>
          <a:bodyPr>
            <a:normAutofit fontScale="85000" lnSpcReduction="20000"/>
          </a:bodyPr>
          <a:lstStyle/>
          <a:p>
            <a:r>
              <a:rPr lang="es-CL" dirty="0" smtClean="0"/>
              <a:t>Asignatura: Historia y Geografía</a:t>
            </a:r>
          </a:p>
          <a:p>
            <a:r>
              <a:rPr lang="es-CL" dirty="0" err="1" smtClean="0"/>
              <a:t>Prof</a:t>
            </a:r>
            <a:r>
              <a:rPr lang="es-CL" dirty="0" smtClean="0"/>
              <a:t>: Etna Vivar N.</a:t>
            </a:r>
          </a:p>
          <a:p>
            <a:r>
              <a:rPr lang="es-CL" dirty="0" smtClean="0"/>
              <a:t>Curso: Primero Medio.</a:t>
            </a:r>
            <a:endParaRPr lang="es-CL" dirty="0"/>
          </a:p>
        </p:txBody>
      </p:sp>
      <p:pic>
        <p:nvPicPr>
          <p:cNvPr id="1026" name="Picture 2" descr="https://mihistoriauniversal.com/wp-content/uploads/mapa-unificacion-alem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501008"/>
            <a:ext cx="4969531" cy="272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Descripción: Descripción: C:\Users\Etna\AppData\Local\Microsoft\Windows\Temporary Internet Files\Content.IE5\8FBSJTFI\222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4" y="620688"/>
            <a:ext cx="1781286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7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C:\Users\ETNA VIVAR\Desktop\Captu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8431"/>
            <a:ext cx="8280920" cy="61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TNA VIVAR\Desktop\Captur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8" y="433177"/>
            <a:ext cx="7905894" cy="60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TNA VIVAR\Desktop\Captur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7" y="548680"/>
            <a:ext cx="843066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TNA VIVAR\Desktop\Captur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4260"/>
            <a:ext cx="8136904" cy="60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TNA VIVAR\Desktop\Captur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79928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1"/>
            <a:ext cx="7762056" cy="936103"/>
          </a:xfrm>
        </p:spPr>
        <p:txBody>
          <a:bodyPr>
            <a:normAutofit fontScale="90000"/>
          </a:bodyPr>
          <a:lstStyle/>
          <a:p>
            <a:r>
              <a:rPr lang="es-CL" sz="3600" dirty="0" smtClean="0"/>
              <a:t>       La unificación alemana (1864-1871</a:t>
            </a:r>
            <a:r>
              <a:rPr lang="es-CL" sz="2800" dirty="0" smtClean="0"/>
              <a:t>)</a:t>
            </a:r>
            <a:endParaRPr lang="es-CL" sz="2800" dirty="0"/>
          </a:p>
        </p:txBody>
      </p:sp>
      <p:sp>
        <p:nvSpPr>
          <p:cNvPr id="4" name="3 Rectángulo"/>
          <p:cNvSpPr/>
          <p:nvPr/>
        </p:nvSpPr>
        <p:spPr>
          <a:xfrm>
            <a:off x="323528" y="1268760"/>
            <a:ext cx="8280920" cy="52959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628800"/>
            <a:ext cx="7704856" cy="48013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Antecedentes:</a:t>
            </a:r>
          </a:p>
          <a:p>
            <a:pPr algn="just"/>
            <a:r>
              <a:rPr lang="es-MX" b="1" dirty="0">
                <a:solidFill>
                  <a:schemeClr val="bg1"/>
                </a:solidFill>
              </a:rPr>
              <a:t>La Unificación Alemana</a:t>
            </a:r>
            <a:r>
              <a:rPr lang="es-MX" dirty="0">
                <a:solidFill>
                  <a:schemeClr val="bg1"/>
                </a:solidFill>
              </a:rPr>
              <a:t> es la unión de 39 estados. Hasta mediados del siglo XIX, Alemania no se había constituido como una nación unificada, sino un conjunto de 39 estados independientes que formaban la llamada </a:t>
            </a:r>
            <a:r>
              <a:rPr lang="es-MX" b="1" dirty="0">
                <a:solidFill>
                  <a:schemeClr val="bg1"/>
                </a:solidFill>
              </a:rPr>
              <a:t>Confederación Germánica</a:t>
            </a:r>
            <a:r>
              <a:rPr lang="es-MX" dirty="0">
                <a:solidFill>
                  <a:schemeClr val="bg1"/>
                </a:solidFill>
              </a:rPr>
              <a:t>. Entre dichos estados, había sobresalido en forma extraordinaria el reino de </a:t>
            </a:r>
            <a:r>
              <a:rPr lang="es-MX" b="1" dirty="0">
                <a:solidFill>
                  <a:schemeClr val="bg1"/>
                </a:solidFill>
              </a:rPr>
              <a:t>Prusia</a:t>
            </a:r>
            <a:r>
              <a:rPr lang="es-MX" dirty="0">
                <a:solidFill>
                  <a:schemeClr val="bg1"/>
                </a:solidFill>
              </a:rPr>
              <a:t>, este reino agrupaba a pueblos de origen germánico, y, además, el de </a:t>
            </a:r>
            <a:r>
              <a:rPr lang="es-MX" b="1" dirty="0">
                <a:solidFill>
                  <a:schemeClr val="bg1"/>
                </a:solidFill>
              </a:rPr>
              <a:t>Austria</a:t>
            </a:r>
            <a:r>
              <a:rPr lang="es-MX" dirty="0">
                <a:solidFill>
                  <a:schemeClr val="bg1"/>
                </a:solidFill>
              </a:rPr>
              <a:t>, poblada por diversas de </a:t>
            </a:r>
            <a:r>
              <a:rPr lang="es-MX" dirty="0" smtClean="0">
                <a:solidFill>
                  <a:schemeClr val="bg1"/>
                </a:solidFill>
              </a:rPr>
              <a:t>razas.</a:t>
            </a:r>
          </a:p>
          <a:p>
            <a:pPr algn="just"/>
            <a:endParaRPr lang="es-MX" dirty="0">
              <a:solidFill>
                <a:schemeClr val="bg1"/>
              </a:solidFill>
            </a:endParaRPr>
          </a:p>
          <a:p>
            <a:pPr algn="just"/>
            <a:r>
              <a:rPr lang="es-MX" b="1" dirty="0" smtClean="0">
                <a:solidFill>
                  <a:srgbClr val="C00000"/>
                </a:solidFill>
              </a:rPr>
              <a:t>Características: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1.-El movimiento alemán es de tipo unificador</a:t>
            </a:r>
            <a:endParaRPr lang="es-MX" b="1" dirty="0" smtClean="0">
              <a:solidFill>
                <a:schemeClr val="bg1"/>
              </a:solidFill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2.-La nostalgia de un pasado común (Sacro Imperio Romano-Germánico) </a:t>
            </a:r>
          </a:p>
          <a:p>
            <a:pPr algn="just"/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   en la Edad Media.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3.-La difusión de las ideas de la ilustración( Fichte, Herder)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4.-Se llevó a cabo por la fuerza militar, por medio de guerras.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5.-El gobierno formado en Alemania unificada fue autocrático y militarista.</a:t>
            </a:r>
          </a:p>
          <a:p>
            <a:pPr algn="just"/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unificación de Alem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332656"/>
            <a:ext cx="8352928" cy="59766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548681"/>
            <a:ext cx="7848872" cy="517064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                 </a:t>
            </a:r>
            <a:r>
              <a:rPr lang="es-CL" sz="2400" dirty="0" smtClean="0">
                <a:solidFill>
                  <a:srgbClr val="C00000"/>
                </a:solidFill>
              </a:rPr>
              <a:t>Etapas de la Unificación Alemana</a:t>
            </a:r>
            <a:r>
              <a:rPr lang="es-CL" dirty="0" smtClean="0">
                <a:solidFill>
                  <a:schemeClr val="bg1"/>
                </a:solidFill>
              </a:rPr>
              <a:t>.-</a:t>
            </a:r>
          </a:p>
          <a:p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 smtClean="0">
                <a:solidFill>
                  <a:schemeClr val="bg1"/>
                </a:solidFill>
              </a:rPr>
              <a:t>Prusia llevó a cabo esta unificación por medio de las siguientes guerras:</a:t>
            </a:r>
          </a:p>
          <a:p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 smtClean="0">
                <a:solidFill>
                  <a:srgbClr val="C00000"/>
                </a:solidFill>
              </a:rPr>
              <a:t>1864: Guerra contra Dinamarca</a:t>
            </a:r>
            <a:r>
              <a:rPr lang="es-CL" dirty="0" smtClean="0">
                <a:solidFill>
                  <a:schemeClr val="bg1"/>
                </a:solidFill>
              </a:rPr>
              <a:t>.- En alianza con Austria, Prusia hizo  la guerra a Dinamarca y le arrebató los ducados de </a:t>
            </a:r>
            <a:r>
              <a:rPr lang="es-CL" dirty="0" err="1" smtClean="0">
                <a:solidFill>
                  <a:srgbClr val="C00000"/>
                </a:solidFill>
              </a:rPr>
              <a:t>Schleswig</a:t>
            </a:r>
            <a:r>
              <a:rPr lang="es-CL" dirty="0" smtClean="0">
                <a:solidFill>
                  <a:srgbClr val="C00000"/>
                </a:solidFill>
              </a:rPr>
              <a:t>  y   </a:t>
            </a:r>
            <a:r>
              <a:rPr lang="es-CL" dirty="0" err="1" smtClean="0">
                <a:solidFill>
                  <a:srgbClr val="C00000"/>
                </a:solidFill>
              </a:rPr>
              <a:t>Holstein</a:t>
            </a:r>
            <a:r>
              <a:rPr lang="es-CL" dirty="0" smtClean="0">
                <a:solidFill>
                  <a:schemeClr val="bg1"/>
                </a:solidFill>
              </a:rPr>
              <a:t>, estos territorios quedaron luego bajo el dominio mancomunado de Austria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 y Prusia.</a:t>
            </a:r>
            <a:endParaRPr lang="es-CL" dirty="0">
              <a:solidFill>
                <a:schemeClr val="bg1"/>
              </a:solidFill>
            </a:endParaRPr>
          </a:p>
          <a:p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 smtClean="0">
                <a:solidFill>
                  <a:srgbClr val="C00000"/>
                </a:solidFill>
              </a:rPr>
              <a:t>1866: Guerra contra Austria.- </a:t>
            </a:r>
            <a:r>
              <a:rPr lang="es-CL" dirty="0" smtClean="0">
                <a:solidFill>
                  <a:schemeClr val="bg1"/>
                </a:solidFill>
              </a:rPr>
              <a:t>Prusia y Austria tienen problemas por la administración de los ducados arrebatados a Dinamarca. Los prusianos vencen en pocas semanas a los austriacos. Prusia unifica todo el norte, creándose en 1867 la Confederación de Alemania del Norte. Prusia apoya la entrega de Venecia al recientemente creado reino de Italia.</a:t>
            </a:r>
          </a:p>
          <a:p>
            <a:endParaRPr lang="es-CL" dirty="0" smtClean="0">
              <a:solidFill>
                <a:srgbClr val="C00000"/>
              </a:solidFill>
            </a:endParaRPr>
          </a:p>
          <a:p>
            <a:r>
              <a:rPr lang="es-CL" dirty="0" smtClean="0">
                <a:solidFill>
                  <a:srgbClr val="C00000"/>
                </a:solidFill>
              </a:rPr>
              <a:t>1870: Guerra contra Francia.- </a:t>
            </a:r>
            <a:r>
              <a:rPr lang="es-CL" dirty="0" smtClean="0">
                <a:solidFill>
                  <a:schemeClr val="bg1"/>
                </a:solidFill>
              </a:rPr>
              <a:t>Injerencia diplomática en España, se aliaron junto a Prusia todos los estados independientes alemanes. Francia fue vencida (Napoleón III) y entregó Alsacia y Lorena. Fundación del Imperio.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TNA VIVAR\Desktop\Captu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382"/>
            <a:ext cx="8280920" cy="61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20880" cy="1224137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</a:schemeClr>
                </a:solidFill>
              </a:rPr>
              <a:t>O.A </a:t>
            </a:r>
            <a:r>
              <a:rPr lang="es-CL" sz="2400" b="1" dirty="0" smtClean="0"/>
              <a:t>: </a:t>
            </a:r>
            <a:r>
              <a:rPr lang="es-CL" sz="2400" dirty="0"/>
              <a:t>Analizar cómo durante el siglo XIX, se reorganizó la geografía política de América Latina y de Europa con el surgimiento de los Estados nacionales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916832"/>
            <a:ext cx="7920880" cy="20882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b="1" dirty="0">
                <a:solidFill>
                  <a:schemeClr val="bg1"/>
                </a:solidFill>
              </a:rPr>
              <a:t>Nación.-</a:t>
            </a:r>
            <a:endParaRPr lang="es-CL" sz="2400" dirty="0">
              <a:solidFill>
                <a:schemeClr val="bg1"/>
              </a:solidFill>
            </a:endParaRPr>
          </a:p>
          <a:p>
            <a:r>
              <a:rPr lang="es-CL" sz="2400" dirty="0" smtClean="0">
                <a:solidFill>
                  <a:schemeClr val="bg1"/>
                </a:solidFill>
              </a:rPr>
              <a:t> </a:t>
            </a:r>
            <a:r>
              <a:rPr lang="es-CL" sz="2400" dirty="0">
                <a:solidFill>
                  <a:schemeClr val="bg1"/>
                </a:solidFill>
              </a:rPr>
              <a:t>“Conjunto de ciudadanos o personas ligados entre sí por el contrato social que les otorga derechos y deberes.</a:t>
            </a:r>
          </a:p>
          <a:p>
            <a:r>
              <a:rPr lang="es-CL" sz="2400" dirty="0" smtClean="0">
                <a:solidFill>
                  <a:schemeClr val="bg1"/>
                </a:solidFill>
              </a:rPr>
              <a:t> </a:t>
            </a:r>
            <a:r>
              <a:rPr lang="es-CL" sz="2400" dirty="0">
                <a:solidFill>
                  <a:schemeClr val="bg1"/>
                </a:solidFill>
              </a:rPr>
              <a:t>Posteriormente, el término se amplió a dimensiones culturales, étnicas, lingüísticas e incluso históricas.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4149080"/>
            <a:ext cx="792088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b="1" dirty="0">
                <a:solidFill>
                  <a:schemeClr val="bg1"/>
                </a:solidFill>
              </a:rPr>
              <a:t>Nacionalismo.</a:t>
            </a:r>
            <a:r>
              <a:rPr lang="es-CL" sz="2400" dirty="0">
                <a:solidFill>
                  <a:schemeClr val="bg1"/>
                </a:solidFill>
              </a:rPr>
              <a:t>-</a:t>
            </a:r>
          </a:p>
          <a:p>
            <a:r>
              <a:rPr lang="es-CL" sz="2400" dirty="0">
                <a:solidFill>
                  <a:schemeClr val="bg1"/>
                </a:solidFill>
              </a:rPr>
              <a:t>Sentimiento de unidad que comparte una comunidad con ciertas características dentro de un límite con fronteras políticas lo cual los transforma en una comunidad nacional</a:t>
            </a:r>
          </a:p>
        </p:txBody>
      </p:sp>
    </p:spTree>
    <p:extLst>
      <p:ext uri="{BB962C8B-B14F-4D97-AF65-F5344CB8AC3E}">
        <p14:creationId xmlns:p14="http://schemas.microsoft.com/office/powerpoint/2010/main" val="20783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TNA VIVAR\Desktop\Captur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1899"/>
            <a:ext cx="7992888" cy="604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TNA VIVAR\Desktop\Captur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052736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2"/>
                </a:solidFill>
              </a:rPr>
              <a:t>Haz un cuadro comparativo de ambas unificaciones</a:t>
            </a:r>
            <a:endParaRPr lang="es-CL" sz="2400" b="1" dirty="0" smtClean="0">
              <a:solidFill>
                <a:schemeClr val="tx2"/>
              </a:solidFill>
            </a:endParaRPr>
          </a:p>
          <a:p>
            <a:endParaRPr lang="es-CL" sz="2400" dirty="0">
              <a:solidFill>
                <a:schemeClr val="tx2"/>
              </a:solidFill>
            </a:endParaRPr>
          </a:p>
          <a:p>
            <a:r>
              <a:rPr lang="es-CL" sz="2400" dirty="0" smtClean="0">
                <a:solidFill>
                  <a:schemeClr val="tx2"/>
                </a:solidFill>
              </a:rPr>
              <a:t>1.-¿Qué Estado lideró el proceso?</a:t>
            </a:r>
          </a:p>
          <a:p>
            <a:endParaRPr lang="es-CL" sz="2400" dirty="0" smtClean="0">
              <a:solidFill>
                <a:schemeClr val="tx2"/>
              </a:solidFill>
            </a:endParaRPr>
          </a:p>
          <a:p>
            <a:r>
              <a:rPr lang="es-CL" sz="2400" dirty="0" smtClean="0">
                <a:solidFill>
                  <a:schemeClr val="tx2"/>
                </a:solidFill>
              </a:rPr>
              <a:t>2.-¿Quiénes fueron los líderes del proceso?</a:t>
            </a:r>
          </a:p>
          <a:p>
            <a:endParaRPr lang="es-CL" sz="2400" dirty="0">
              <a:solidFill>
                <a:schemeClr val="tx2"/>
              </a:solidFill>
            </a:endParaRPr>
          </a:p>
          <a:p>
            <a:r>
              <a:rPr lang="es-CL" sz="2400" dirty="0" smtClean="0">
                <a:solidFill>
                  <a:schemeClr val="tx2"/>
                </a:solidFill>
              </a:rPr>
              <a:t>3.-¿Contra qué Estados debió luchar para alcanzar su unidad?</a:t>
            </a:r>
          </a:p>
          <a:p>
            <a:endParaRPr lang="es-CL" sz="2400" dirty="0">
              <a:solidFill>
                <a:schemeClr val="tx2"/>
              </a:solidFill>
            </a:endParaRPr>
          </a:p>
          <a:p>
            <a:r>
              <a:rPr lang="es-CL" sz="2400" dirty="0" smtClean="0">
                <a:solidFill>
                  <a:schemeClr val="tx2"/>
                </a:solidFill>
              </a:rPr>
              <a:t>4.-Nombra las etapas de </a:t>
            </a:r>
            <a:r>
              <a:rPr lang="es-CL" sz="2400" dirty="0" smtClean="0">
                <a:solidFill>
                  <a:schemeClr val="tx2"/>
                </a:solidFill>
              </a:rPr>
              <a:t>ambas unificaciones.</a:t>
            </a:r>
            <a:endParaRPr lang="es-CL" sz="2400" dirty="0" smtClean="0">
              <a:solidFill>
                <a:schemeClr val="tx2"/>
              </a:solidFill>
            </a:endParaRPr>
          </a:p>
          <a:p>
            <a:endParaRPr lang="es-CL" sz="2400" dirty="0">
              <a:solidFill>
                <a:schemeClr val="tx2"/>
              </a:solidFill>
            </a:endParaRPr>
          </a:p>
          <a:p>
            <a:r>
              <a:rPr lang="es-CL" sz="2400" dirty="0" smtClean="0">
                <a:solidFill>
                  <a:schemeClr val="tx2"/>
                </a:solidFill>
              </a:rPr>
              <a:t>5.-¿Cómo se organizó políticamente tras su proceso de unificación?</a:t>
            </a:r>
            <a:endParaRPr lang="es-C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46032" cy="1512168"/>
          </a:xfrm>
        </p:spPr>
        <p:txBody>
          <a:bodyPr>
            <a:normAutofit fontScale="90000"/>
          </a:bodyPr>
          <a:lstStyle/>
          <a:p>
            <a:r>
              <a:rPr lang="es-CL" sz="2800" b="1" dirty="0" smtClean="0"/>
              <a:t>   El </a:t>
            </a:r>
            <a:r>
              <a:rPr lang="es-CL" sz="2800" b="1" dirty="0"/>
              <a:t>nacionalismo estimuló  la formación de Estados nacionales a través de dos formas:</a:t>
            </a:r>
            <a:r>
              <a:rPr lang="es-CL" sz="2800" dirty="0"/>
              <a:t/>
            </a:r>
            <a:br>
              <a:rPr lang="es-CL" sz="2800" dirty="0"/>
            </a:br>
            <a:endParaRPr lang="es-CL" sz="2800" dirty="0"/>
          </a:p>
        </p:txBody>
      </p:sp>
      <p:pic>
        <p:nvPicPr>
          <p:cNvPr id="2050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5409"/>
            <a:ext cx="7776864" cy="39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5544616"/>
          </a:xfrm>
        </p:spPr>
        <p:txBody>
          <a:bodyPr>
            <a:normAutofit/>
          </a:bodyPr>
          <a:lstStyle/>
          <a:p>
            <a:r>
              <a:rPr lang="es-CL" sz="2800" b="1" dirty="0"/>
              <a:t>Problemas del concepto de Nacionalismo</a:t>
            </a:r>
            <a:r>
              <a:rPr lang="es-CL" sz="2800" b="1" dirty="0" smtClean="0"/>
              <a:t>:-</a:t>
            </a:r>
            <a:br>
              <a:rPr lang="es-CL" sz="2800" b="1" dirty="0" smtClean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1.-</a:t>
            </a:r>
            <a:r>
              <a:rPr lang="es-CL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El </a:t>
            </a:r>
            <a:r>
              <a:rPr lang="es-CL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nacionalismo se ha usado para justificar la expansión de territorios</a:t>
            </a:r>
            <a:r>
              <a:rPr lang="es-CL" sz="2800" dirty="0"/>
              <a:t>.- </a:t>
            </a: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sobre </a:t>
            </a:r>
            <a:r>
              <a:rPr lang="es-CL" sz="2800" dirty="0"/>
              <a:t>todo en la Primera y segunda Guerra mundial, Guerra Fría. Los nazis y su política antisemita.</a:t>
            </a:r>
            <a:br>
              <a:rPr lang="es-CL" sz="2800" dirty="0"/>
            </a:br>
            <a:r>
              <a:rPr lang="es-CL" sz="2800" dirty="0"/>
              <a:t> </a:t>
            </a:r>
            <a:br>
              <a:rPr lang="es-CL" sz="2800" dirty="0"/>
            </a:br>
            <a:r>
              <a:rPr lang="es-CL" sz="2800" dirty="0" smtClean="0"/>
              <a:t>2.-</a:t>
            </a:r>
            <a:r>
              <a:rPr lang="es-CL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 </a:t>
            </a:r>
            <a:r>
              <a:rPr lang="es-CL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persistencia de demandas de autonomía</a:t>
            </a:r>
            <a:r>
              <a:rPr lang="es-CL" sz="2800" b="1" dirty="0" smtClean="0"/>
              <a:t>.-</a:t>
            </a:r>
            <a:br>
              <a:rPr lang="es-CL" sz="2800" b="1" dirty="0" smtClean="0"/>
            </a:br>
            <a:r>
              <a:rPr lang="es-CL" sz="2800" dirty="0" smtClean="0"/>
              <a:t>las </a:t>
            </a:r>
            <a:r>
              <a:rPr lang="es-CL" sz="2800" dirty="0"/>
              <a:t>demandas de grupos minoritarios que hasta el momento no habían sido escuchados, por ejemplo en África.</a:t>
            </a:r>
            <a:br>
              <a:rPr lang="es-CL" sz="2800" dirty="0"/>
            </a:b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2196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908720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chemeClr val="tx2"/>
                </a:solidFill>
              </a:rPr>
              <a:t>   </a:t>
            </a:r>
            <a:r>
              <a:rPr lang="es-CL" sz="3200" b="1" dirty="0" smtClean="0">
                <a:solidFill>
                  <a:srgbClr val="FFC000"/>
                </a:solidFill>
              </a:rPr>
              <a:t>Movimientos </a:t>
            </a:r>
            <a:r>
              <a:rPr lang="es-CL" sz="3200" b="1" dirty="0">
                <a:solidFill>
                  <a:srgbClr val="FFC000"/>
                </a:solidFill>
              </a:rPr>
              <a:t>nacionalistas en </a:t>
            </a:r>
            <a:r>
              <a:rPr lang="es-CL" sz="3200" b="1" dirty="0" smtClean="0">
                <a:solidFill>
                  <a:srgbClr val="FFC000"/>
                </a:solidFill>
              </a:rPr>
              <a:t>Europa</a:t>
            </a:r>
          </a:p>
          <a:p>
            <a:endParaRPr lang="es-CL" dirty="0"/>
          </a:p>
          <a:p>
            <a:r>
              <a:rPr lang="es-CL" sz="2800" b="1" dirty="0" smtClean="0">
                <a:solidFill>
                  <a:srgbClr val="FFC000"/>
                </a:solidFill>
              </a:rPr>
              <a:t>La </a:t>
            </a:r>
            <a:r>
              <a:rPr lang="es-CL" sz="2800" b="1" dirty="0">
                <a:solidFill>
                  <a:srgbClr val="FFC000"/>
                </a:solidFill>
              </a:rPr>
              <a:t>unificación italiana y la Alemana</a:t>
            </a:r>
            <a:r>
              <a:rPr lang="es-CL" sz="2800" b="1" dirty="0" smtClean="0"/>
              <a:t>.</a:t>
            </a:r>
          </a:p>
          <a:p>
            <a:r>
              <a:rPr lang="es-CL" sz="2800" dirty="0" smtClean="0">
                <a:solidFill>
                  <a:schemeClr val="tx2"/>
                </a:solidFill>
              </a:rPr>
              <a:t>Los movimientos nacionalistas en Europ</a:t>
            </a:r>
            <a:r>
              <a:rPr lang="es-CL" sz="2800" dirty="0" smtClean="0">
                <a:solidFill>
                  <a:schemeClr val="tx2"/>
                </a:solidFill>
              </a:rPr>
              <a:t>a </a:t>
            </a:r>
            <a:r>
              <a:rPr lang="es-CL" sz="2800" dirty="0" smtClean="0">
                <a:solidFill>
                  <a:schemeClr val="tx2"/>
                </a:solidFill>
              </a:rPr>
              <a:t>tenían  en común:</a:t>
            </a:r>
            <a:endParaRPr lang="es-CL" sz="2800" dirty="0" smtClean="0">
              <a:solidFill>
                <a:schemeClr val="tx2"/>
              </a:solidFill>
            </a:endParaRPr>
          </a:p>
          <a:p>
            <a:endParaRPr lang="es-CL" sz="2800" dirty="0"/>
          </a:p>
          <a:p>
            <a:pPr lvl="0"/>
            <a:r>
              <a:rPr lang="es-CL" sz="2800" b="1" dirty="0"/>
              <a:t>La difusión de ideas liberales</a:t>
            </a:r>
            <a:r>
              <a:rPr lang="es-CL" sz="2800" b="1" dirty="0">
                <a:solidFill>
                  <a:schemeClr val="tx2"/>
                </a:solidFill>
              </a:rPr>
              <a:t>: </a:t>
            </a:r>
            <a:r>
              <a:rPr lang="es-CL" sz="2800" dirty="0">
                <a:solidFill>
                  <a:schemeClr val="tx2"/>
                </a:solidFill>
              </a:rPr>
              <a:t>libertad, igualdad, soberanía nacional, pertenencia a la nación y rechazo a los monarcas del extranjero</a:t>
            </a:r>
            <a:r>
              <a:rPr lang="es-CL" sz="2800" dirty="0"/>
              <a:t>.</a:t>
            </a:r>
          </a:p>
          <a:p>
            <a:pPr lvl="0"/>
            <a:r>
              <a:rPr lang="es-CL" sz="2800" b="1" dirty="0"/>
              <a:t>Apoyo de los líderes políticos</a:t>
            </a:r>
            <a:r>
              <a:rPr lang="es-CL" sz="2800" dirty="0"/>
              <a:t>: </a:t>
            </a:r>
            <a:r>
              <a:rPr lang="es-CL" sz="2800" dirty="0">
                <a:solidFill>
                  <a:schemeClr val="tx2"/>
                </a:solidFill>
              </a:rPr>
              <a:t>los líderes necesitan el apoyo de la burguesía y el ejército además de sus jefes de gobierno</a:t>
            </a:r>
            <a:r>
              <a:rPr lang="es-CL" sz="2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3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90872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sz="2800" b="1" dirty="0"/>
              <a:t>La importancia de la burguesía: </a:t>
            </a:r>
            <a:r>
              <a:rPr lang="es-CL" sz="2800" dirty="0">
                <a:solidFill>
                  <a:schemeClr val="tx2"/>
                </a:solidFill>
              </a:rPr>
              <a:t>entregaban patrocinio por conveniencia en los procesos de unificación, en los territorios en los que tenían sus negocios con el fin de lograr la expansión económica.</a:t>
            </a:r>
          </a:p>
          <a:p>
            <a:pPr lvl="0" algn="just"/>
            <a:r>
              <a:rPr lang="es-CL" sz="2800" b="1" dirty="0"/>
              <a:t>La influencia del Romanticismo: </a:t>
            </a:r>
            <a:r>
              <a:rPr lang="es-CL" sz="2800" dirty="0">
                <a:solidFill>
                  <a:schemeClr val="tx2"/>
                </a:solidFill>
              </a:rPr>
              <a:t>Movimiento cultural  que busca destacar el ideal de la libertad y la individualidad, ejemplo Gustavo Adolfo Bécquer)</a:t>
            </a:r>
            <a:r>
              <a:rPr lang="es-CL" sz="2800" b="1" dirty="0">
                <a:solidFill>
                  <a:schemeClr val="tx2"/>
                </a:solidFill>
              </a:rPr>
              <a:t>   </a:t>
            </a:r>
            <a:endParaRPr lang="es-C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TNA VIVAR\Desktop\Captur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9" y="260648"/>
            <a:ext cx="8529435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249</TotalTime>
  <Words>496</Words>
  <Application>Microsoft Office PowerPoint</Application>
  <PresentationFormat>Presentación en pantalla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Perspectiva</vt:lpstr>
      <vt:lpstr>El surgimiento de los Estados nacionales.</vt:lpstr>
      <vt:lpstr>O.A : Analizar cómo durante el siglo XIX, se reorganizó la geografía política de América Latina y de Europa con el surgimiento de los Estados nacionales</vt:lpstr>
      <vt:lpstr>   El nacionalismo estimuló  la formación de Estados nacionales a través de dos formas: </vt:lpstr>
      <vt:lpstr>Problemas del concepto de Nacionalismo:-  1.-El nacionalismo se ha usado para justificar la expansión de territorios.-  sobre todo en la Primera y segunda Guerra mundial, Guerra Fría. Los nazis y su política antisemita.   2.-La persistencia de demandas de autonomía.- las demandas de grupos minoritarios que hasta el momento no habían sido escuchados, por ejemplo en África.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La unificación alemana (1864-1871)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surgimiento de los Estados nacionales.</dc:title>
  <dc:creator>ETNA VIVAR</dc:creator>
  <cp:lastModifiedBy>ETNA VIVAR</cp:lastModifiedBy>
  <cp:revision>24</cp:revision>
  <dcterms:created xsi:type="dcterms:W3CDTF">2020-05-15T03:39:14Z</dcterms:created>
  <dcterms:modified xsi:type="dcterms:W3CDTF">2020-05-17T03:46:46Z</dcterms:modified>
</cp:coreProperties>
</file>