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3" r:id="rId4"/>
  </p:sldMasterIdLst>
  <p:sldIdLst>
    <p:sldId id="256" r:id="rId5"/>
    <p:sldId id="258" r:id="rId6"/>
    <p:sldId id="259" r:id="rId7"/>
    <p:sldId id="262" r:id="rId8"/>
    <p:sldId id="257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06DD425-3379-472A-87E7-40281EE10179}">
          <p14:sldIdLst>
            <p14:sldId id="256"/>
            <p14:sldId id="258"/>
            <p14:sldId id="259"/>
            <p14:sldId id="262"/>
            <p14:sldId id="257"/>
          </p14:sldIdLst>
        </p14:section>
        <p14:section name="Sección sin título" id="{80227CB4-4BC4-421D-9BB8-D92FF9DE27DD}">
          <p14:sldIdLst>
            <p14:sldId id="263"/>
            <p14:sldId id="264"/>
            <p14:sldId id="265"/>
            <p14:sldId id="267"/>
            <p14:sldId id="266"/>
          </p14:sldIdLst>
        </p14:section>
        <p14:section name="Sección sin título" id="{EC83C2D9-1A69-41C9-A8D6-4F7683D22478}">
          <p14:sldIdLst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ACA"/>
    <a:srgbClr val="2EAADA"/>
    <a:srgbClr val="286C9E"/>
    <a:srgbClr val="5CC6EA"/>
    <a:srgbClr val="256B9E"/>
    <a:srgbClr val="C1C1C1"/>
    <a:srgbClr val="080308"/>
    <a:srgbClr val="B2B9B8"/>
    <a:srgbClr val="128C81"/>
    <a:srgbClr val="FD6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77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64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622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476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503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2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522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593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98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3334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329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5169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3219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762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9542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640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461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6160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6100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5826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2501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108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719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8452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7029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23311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8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975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1424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4459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0934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9092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415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7517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9228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5484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9399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8521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7148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793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0094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4623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8830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78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324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8848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489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1510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6497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4761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8548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23207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680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8178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874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67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9177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9210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54951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82311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54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2814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71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379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5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465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305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6172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252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F3FBA-6545-4F73-8A09-C0F5F70CFFE0}" type="datetimeFigureOut">
              <a:rPr lang="es-CL" smtClean="0"/>
              <a:t>26-09-2019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9AA751-5861-4824-9377-E5F2FA86A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404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2833352"/>
            <a:ext cx="12191999" cy="121190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sz="7200" b="1" dirty="0" smtClean="0">
                <a:solidFill>
                  <a:schemeClr val="accent6"/>
                </a:solidFill>
                <a:latin typeface="Brush Script MT" panose="03060802040406070304" pitchFamily="66" charset="0"/>
              </a:rPr>
              <a:t>Taller de literatura</a:t>
            </a:r>
            <a:endParaRPr lang="es-CL" sz="7200" b="1" dirty="0">
              <a:solidFill>
                <a:schemeClr val="accent6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23" name="Imagen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2" y="152474"/>
            <a:ext cx="587961" cy="63531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 de texto 2"/>
          <p:cNvSpPr txBox="1">
            <a:spLocks noChangeArrowheads="1"/>
          </p:cNvSpPr>
          <p:nvPr/>
        </p:nvSpPr>
        <p:spPr bwMode="auto">
          <a:xfrm>
            <a:off x="955038" y="226380"/>
            <a:ext cx="4053060" cy="55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Abraham Lincoln </a:t>
            </a:r>
            <a:r>
              <a:rPr lang="es-CL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s-C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Arica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 de texto 2"/>
          <p:cNvSpPr txBox="1">
            <a:spLocks noChangeArrowheads="1"/>
          </p:cNvSpPr>
          <p:nvPr/>
        </p:nvSpPr>
        <p:spPr bwMode="auto">
          <a:xfrm>
            <a:off x="8328075" y="234435"/>
            <a:ext cx="3704900" cy="55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</a:t>
            </a:r>
            <a:r>
              <a:rPr lang="es-C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de Lengua y Literatura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610" y="1195754"/>
            <a:ext cx="11830928" cy="5556738"/>
          </a:xfrm>
          <a:gradFill>
            <a:gsLst>
              <a:gs pos="100000">
                <a:schemeClr val="accent1">
                  <a:lumMod val="45000"/>
                  <a:lumOff val="55000"/>
                  <a:alpha val="70000"/>
                </a:schemeClr>
              </a:gs>
              <a:gs pos="2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/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Construir </a:t>
            </a:r>
            <a:r>
              <a:rPr lang="es-ES" dirty="0">
                <a:solidFill>
                  <a:schemeClr val="bg1"/>
                </a:solidFill>
              </a:rPr>
              <a:t>colectivamente conclusiones, soluciones, preguntas, hipótesis o acuerdos o que surjan de discusiones argumentadas y razonadas, en torno a temas controversiales de la vida y la sociedad actual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b="1" dirty="0" smtClean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Dialogar </a:t>
            </a:r>
            <a:r>
              <a:rPr lang="es-ES" dirty="0">
                <a:solidFill>
                  <a:schemeClr val="bg1"/>
                </a:solidFill>
              </a:rPr>
              <a:t>argumentativamente, privilegiando el componente racional de la argumentación, estableciendo relaciones lógicas válidas y extrayendo conclusiones razonadas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Evaluar </a:t>
            </a:r>
            <a:r>
              <a:rPr lang="es-ES" dirty="0">
                <a:solidFill>
                  <a:schemeClr val="bg1"/>
                </a:solidFill>
              </a:rPr>
              <a:t>diversas formas en que se legitima el conocimiento contenido en los discursos (investigación científica, autoridad, experiencia personal, entre otras), a partir del análisis crítico de sus modos de generación y su aceptabilidad, suficiencia y pertinencia al ámbito de participación, a la comunidad discursiva, al tema y a los propósitos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Elaborar </a:t>
            </a:r>
            <a:r>
              <a:rPr lang="es-ES" dirty="0">
                <a:solidFill>
                  <a:schemeClr val="bg1"/>
                </a:solidFill>
              </a:rPr>
              <a:t>argumentos, basándose en evidencias o información pública legitimada, pertinentes al tema o problema analizado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Utilizar </a:t>
            </a:r>
            <a:r>
              <a:rPr lang="es-ES" dirty="0">
                <a:solidFill>
                  <a:schemeClr val="bg1"/>
                </a:solidFill>
              </a:rPr>
              <a:t>formas de argumentación y de legitimación del conocimiento pertinentes al ámbito de participación, a la comunidad discursiva y a los propósitos de sus argumentaciones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Evaluar </a:t>
            </a:r>
            <a:r>
              <a:rPr lang="es-ES" dirty="0">
                <a:solidFill>
                  <a:schemeClr val="bg1"/>
                </a:solidFill>
              </a:rPr>
              <a:t>críticamente argumentaciones surgidas en distintos ámbitos de la sociedad, enfocándose en los alcances que tienen en la comunidad, su pertinencia al tema analizado y al propósito perseguido, la legitimidad de las evidencias proporcionadas y las relaciones lógicas establecidas</a:t>
            </a:r>
            <a:r>
              <a:rPr lang="es-ES" dirty="0" smtClean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  <a:p>
            <a:pPr>
              <a:buClr>
                <a:schemeClr val="accent6"/>
              </a:buClr>
            </a:pPr>
            <a:r>
              <a:rPr lang="es-ES" dirty="0" smtClean="0">
                <a:solidFill>
                  <a:schemeClr val="bg1"/>
                </a:solidFill>
              </a:rPr>
              <a:t>Construir </a:t>
            </a:r>
            <a:r>
              <a:rPr lang="es-ES" dirty="0">
                <a:solidFill>
                  <a:schemeClr val="bg1"/>
                </a:solidFill>
              </a:rPr>
              <a:t>una postura personal sobre diversos temas controversiales y problemáticas de la sociedad, a partir de sus investigaciones y de la evaluación y confrontación de argumentaciones y evidencias en torno a </a:t>
            </a:r>
            <a:r>
              <a:rPr lang="es-ES" dirty="0" smtClean="0">
                <a:solidFill>
                  <a:schemeClr val="bg1"/>
                </a:solidFill>
              </a:rPr>
              <a:t>estos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70459" y="167426"/>
            <a:ext cx="9824413" cy="803246"/>
          </a:xfrm>
          <a:gradFill>
            <a:gsLst>
              <a:gs pos="100000">
                <a:schemeClr val="tx1"/>
              </a:gs>
              <a:gs pos="25000">
                <a:schemeClr val="accent1">
                  <a:lumMod val="30000"/>
                  <a:lumOff val="70000"/>
                  <a:alpha val="68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Lo que esperamos de </a:t>
            </a:r>
            <a:r>
              <a:rPr lang="es-CL" b="1" dirty="0" smtClean="0">
                <a:solidFill>
                  <a:schemeClr val="bg1"/>
                </a:solidFill>
              </a:rPr>
              <a:t>ti: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8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letra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0"/>
            <a:ext cx="5921828" cy="50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83771" y="326571"/>
            <a:ext cx="9666514" cy="6139543"/>
          </a:xfrm>
        </p:spPr>
        <p:txBody>
          <a:bodyPr/>
          <a:lstStyle/>
          <a:p>
            <a:pPr algn="l">
              <a:lnSpc>
                <a:spcPts val="10000"/>
              </a:lnSpc>
            </a:pPr>
            <a:r>
              <a:rPr lang="es-CL" sz="8800" b="1" dirty="0" smtClean="0">
                <a:solidFill>
                  <a:srgbClr val="F56C57"/>
                </a:solidFill>
                <a:latin typeface="Arial Black" panose="020B0A04020102020204" pitchFamily="34" charset="0"/>
              </a:rPr>
              <a:t>LECTURA</a:t>
            </a:r>
            <a:r>
              <a:rPr lang="es-CL" sz="8800" b="1" dirty="0" smtClean="0">
                <a:solidFill>
                  <a:srgbClr val="F56C57"/>
                </a:solidFill>
              </a:rPr>
              <a:t/>
            </a:r>
            <a:br>
              <a:rPr lang="es-CL" sz="8800" b="1" dirty="0" smtClean="0">
                <a:solidFill>
                  <a:srgbClr val="F56C57"/>
                </a:solidFill>
              </a:rPr>
            </a:br>
            <a:r>
              <a:rPr lang="es-CL" sz="19900" b="1" dirty="0" smtClean="0">
                <a:solidFill>
                  <a:srgbClr val="B2B9B8"/>
                </a:solidFill>
                <a:latin typeface="Edwardian Script ITC" panose="030303020407070D0804" pitchFamily="66" charset="0"/>
              </a:rPr>
              <a:t>y escritura </a:t>
            </a:r>
            <a:r>
              <a:rPr lang="es-CL" sz="8800" b="1" dirty="0" smtClean="0">
                <a:solidFill>
                  <a:srgbClr val="F56C57"/>
                </a:solidFill>
                <a:latin typeface="Bahnschrift SemiLight" panose="020B0502040204020203" pitchFamily="34" charset="0"/>
              </a:rPr>
              <a:t>ESPECIALIZADAS</a:t>
            </a:r>
            <a:endParaRPr lang="es-CL" sz="8800" b="1" dirty="0">
              <a:solidFill>
                <a:srgbClr val="F56C57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3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escribi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"/>
            <a:ext cx="12192000" cy="61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543720"/>
            <a:ext cx="8596668" cy="1320800"/>
          </a:xfrm>
        </p:spPr>
        <p:txBody>
          <a:bodyPr>
            <a:normAutofit/>
          </a:bodyPr>
          <a:lstStyle/>
          <a:p>
            <a:r>
              <a:rPr lang="es-CL" sz="5400" b="1" dirty="0" smtClean="0"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PROPÓSITO</a:t>
            </a:r>
            <a:endParaRPr lang="es-CL" sz="5400" b="1" dirty="0">
              <a:effectLst>
                <a:glow rad="101600">
                  <a:schemeClr val="tx1">
                    <a:lumMod val="50000"/>
                    <a:lumOff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89"/>
            <a:ext cx="4923366" cy="38973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dirty="0"/>
              <a:t>Esta asignatura tiene el objetivo de preparar a los estudiantes para comunicarse por escrito en comunidades discursivas especializadas, sean estas académicas o de ámbitos laborales específicos.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1982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1C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escribi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524" y="1"/>
            <a:ext cx="12240572" cy="68579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034" y="190500"/>
            <a:ext cx="8596668" cy="1320800"/>
          </a:xfrm>
        </p:spPr>
        <p:txBody>
          <a:bodyPr>
            <a:normAutofit/>
          </a:bodyPr>
          <a:lstStyle/>
          <a:p>
            <a:r>
              <a:rPr lang="es-CL" sz="6000" b="1" dirty="0" smtClean="0">
                <a:solidFill>
                  <a:schemeClr val="tx1"/>
                </a:solidFill>
                <a:latin typeface="Edwardian Script ITC" panose="030303020407070D0804" pitchFamily="66" charset="0"/>
              </a:rPr>
              <a:t>Lo que esperamos que logres:</a:t>
            </a:r>
            <a:endParaRPr lang="es-CL" sz="6000" b="1" dirty="0">
              <a:solidFill>
                <a:schemeClr val="tx1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034" y="1264764"/>
            <a:ext cx="7495116" cy="5440836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Podrás producir </a:t>
            </a:r>
            <a:r>
              <a:rPr lang="es-ES" dirty="0"/>
              <a:t>textos pertenecientes a diversos géneros discursivos académicos, en los cuales se gestione información recogida de distintas fuentes y se demuestre dominio especializado de un tema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 smtClean="0"/>
              <a:t>Participarás </a:t>
            </a:r>
            <a:r>
              <a:rPr lang="es-ES" dirty="0"/>
              <a:t>de manera activa en procesos colaborativos de producción de textos especializados -como autor, lector, revisor- al interior de una comunidad de "pares especialistas" que leen, escriben y aprenden sobre un tema en particular.</a:t>
            </a:r>
          </a:p>
          <a:p>
            <a:r>
              <a:rPr lang="es-ES" dirty="0" smtClean="0"/>
              <a:t>Utilizarás </a:t>
            </a:r>
            <a:r>
              <a:rPr lang="es-ES" dirty="0"/>
              <a:t>diversas estrategias para registrar y procesar información obtenida en soportes impresos o digitales, en coherencia con el tema, los propósitos comunicativos y las convenciones discursivas de los textos que producirán.</a:t>
            </a:r>
          </a:p>
          <a:p>
            <a:r>
              <a:rPr lang="es-ES" dirty="0" smtClean="0"/>
              <a:t>Vas a utilizar </a:t>
            </a:r>
            <a:r>
              <a:rPr lang="es-ES" dirty="0"/>
              <a:t>diversas estrategias para construir y transformar el conocimiento por escrito, en coherencia con los temas, los propósitos comunicativos y las convenciones discursivas de los textos que producirán.</a:t>
            </a:r>
          </a:p>
          <a:p>
            <a:r>
              <a:rPr lang="es-ES" dirty="0" smtClean="0"/>
              <a:t>Buscarás, evaluarás </a:t>
            </a:r>
            <a:r>
              <a:rPr lang="es-ES" dirty="0"/>
              <a:t>y </a:t>
            </a:r>
            <a:r>
              <a:rPr lang="es-ES" dirty="0" smtClean="0"/>
              <a:t>seleccionarás </a:t>
            </a:r>
            <a:r>
              <a:rPr lang="es-ES" dirty="0"/>
              <a:t>rigurosamente fuentes disponibles en soportes impresos y digitales, considerando la validez, veracidad y responsabilidad de su autoría.</a:t>
            </a:r>
          </a:p>
        </p:txBody>
      </p:sp>
    </p:spTree>
    <p:extLst>
      <p:ext uri="{BB962C8B-B14F-4D97-AF65-F5344CB8AC3E}">
        <p14:creationId xmlns:p14="http://schemas.microsoft.com/office/powerpoint/2010/main" val="18138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21159904">
            <a:off x="2987937" y="438679"/>
            <a:ext cx="3794541" cy="1348778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CL" sz="4800" b="1" dirty="0" smtClean="0">
                <a:solidFill>
                  <a:schemeClr val="tx1"/>
                </a:solidFill>
                <a:effectLst/>
                <a:latin typeface="Bahnschrift Condensed" panose="020B0502040204020203" pitchFamily="34" charset="0"/>
              </a:rPr>
              <a:t>Contenidos </a:t>
            </a:r>
            <a:br>
              <a:rPr lang="es-CL" sz="4800" b="1" dirty="0" smtClean="0">
                <a:solidFill>
                  <a:schemeClr val="tx1"/>
                </a:solidFill>
                <a:effectLst/>
                <a:latin typeface="Bahnschrift Condensed" panose="020B0502040204020203" pitchFamily="34" charset="0"/>
              </a:rPr>
            </a:br>
            <a:r>
              <a:rPr lang="es-CL" sz="4800" b="1" dirty="0" smtClean="0">
                <a:solidFill>
                  <a:schemeClr val="tx1"/>
                </a:solidFill>
                <a:effectLst/>
                <a:latin typeface="Bahnschrift Condensed" panose="020B0502040204020203" pitchFamily="34" charset="0"/>
              </a:rPr>
              <a:t>que manejaremos</a:t>
            </a:r>
            <a:endParaRPr lang="es-CL" sz="4800" b="1" dirty="0">
              <a:solidFill>
                <a:schemeClr val="tx1"/>
              </a:solidFill>
              <a:effectLst/>
              <a:latin typeface="Bahnschrift Condensed" panose="020B0502040204020203" pitchFamily="34" charset="0"/>
            </a:endParaRPr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 rot="21132327">
            <a:off x="3336062" y="2200222"/>
            <a:ext cx="3647638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B28638"/>
              </a:buClr>
            </a:pPr>
            <a:r>
              <a:rPr lang="es-CL" sz="2400" dirty="0" smtClean="0">
                <a:solidFill>
                  <a:schemeClr val="tx1"/>
                </a:solidFill>
              </a:rPr>
              <a:t>Producción de textos.</a:t>
            </a:r>
          </a:p>
          <a:p>
            <a:pPr>
              <a:buClr>
                <a:srgbClr val="B28638"/>
              </a:buClr>
            </a:pPr>
            <a:r>
              <a:rPr lang="es-CL" sz="2400" dirty="0" smtClean="0">
                <a:solidFill>
                  <a:schemeClr val="tx1"/>
                </a:solidFill>
              </a:rPr>
              <a:t>Géneros literarios como la narración, la lírica y el drama.</a:t>
            </a:r>
            <a:endParaRPr lang="es-CL" sz="2400" dirty="0" smtClean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 rot="21058985">
            <a:off x="7173326" y="754401"/>
            <a:ext cx="3636442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B28638"/>
              </a:buClr>
              <a:buSzPct val="80000"/>
              <a:buFont typeface="Wingdings 3" charset="2"/>
              <a:buChar char=""/>
            </a:pPr>
            <a:r>
              <a:rPr lang="es-CL" sz="2400" dirty="0"/>
              <a:t>Géneros no literarios como noticias, debates, crónicas, entrevistas, etc</a:t>
            </a:r>
            <a:r>
              <a:rPr lang="es-CL" sz="2400" dirty="0" smtClean="0"/>
              <a:t>.</a:t>
            </a:r>
            <a:endParaRPr lang="es-CL" sz="2400" dirty="0"/>
          </a:p>
          <a:p>
            <a:pPr marL="342900" lvl="0" indent="-342900" defTabSz="457200">
              <a:spcBef>
                <a:spcPts val="1000"/>
              </a:spcBef>
              <a:buClr>
                <a:srgbClr val="B28638"/>
              </a:buClr>
              <a:buSzPct val="80000"/>
              <a:buFont typeface="Wingdings 3" charset="2"/>
              <a:buChar char=""/>
            </a:pPr>
            <a:r>
              <a:rPr lang="es-CL" sz="2400" dirty="0"/>
              <a:t>Aplicar reglas gramaticales, sintácticas, sintagmáticas, morfológicas, etc.</a:t>
            </a:r>
          </a:p>
        </p:txBody>
      </p:sp>
    </p:spTree>
    <p:extLst>
      <p:ext uri="{BB962C8B-B14F-4D97-AF65-F5344CB8AC3E}">
        <p14:creationId xmlns:p14="http://schemas.microsoft.com/office/powerpoint/2010/main" val="37672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EA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57150">
            <a:solidFill>
              <a:srgbClr val="CCCA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CL" dirty="0"/>
              <a:t>Preferentemente podrás abarcar con mayor facilidad las siguientes </a:t>
            </a:r>
            <a:r>
              <a:rPr lang="es-CL" dirty="0" smtClean="0"/>
              <a:t>áreas</a:t>
            </a:r>
            <a:r>
              <a:rPr lang="es-CL" dirty="0"/>
              <a:t>: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5584" y="2111211"/>
            <a:ext cx="4809066" cy="4011611"/>
          </a:xfrm>
        </p:spPr>
        <p:txBody>
          <a:bodyPr>
            <a:noAutofit/>
          </a:bodyPr>
          <a:lstStyle/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Periodismo</a:t>
            </a:r>
            <a:endParaRPr lang="es-CL" sz="2400" dirty="0" smtClean="0">
              <a:solidFill>
                <a:schemeClr val="bg1"/>
              </a:solidFill>
            </a:endParaRP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Derecho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Pedagogías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Asistencia social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Psicología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Antropología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Medicina</a:t>
            </a:r>
            <a:endParaRPr lang="es-CL" sz="2400" dirty="0" smtClean="0">
              <a:solidFill>
                <a:schemeClr val="bg1"/>
              </a:solidFill>
            </a:endParaRP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chemeClr val="bg1"/>
                </a:solidFill>
              </a:rPr>
              <a:t>Diversas </a:t>
            </a:r>
            <a:r>
              <a:rPr lang="es-CL" sz="2400" dirty="0">
                <a:solidFill>
                  <a:schemeClr val="bg1"/>
                </a:solidFill>
              </a:rPr>
              <a:t>ingenierías</a:t>
            </a:r>
          </a:p>
          <a:p>
            <a:pPr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r>
              <a:rPr lang="es-CL" sz="2400" dirty="0">
                <a:solidFill>
                  <a:schemeClr val="bg1"/>
                </a:solidFill>
              </a:rPr>
              <a:t>Entre otras </a:t>
            </a:r>
          </a:p>
          <a:p>
            <a:pPr lvl="4">
              <a:buClr>
                <a:schemeClr val="bg2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</a:pP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Resultado de imagen para profesion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36982"/>
            <a:ext cx="6270625" cy="47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20952"/>
            <a:ext cx="12192000" cy="102954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L" sz="6600" dirty="0" smtClean="0">
                <a:latin typeface="Brush Script MT" panose="03060802040406070304" pitchFamily="66" charset="0"/>
              </a:rPr>
              <a:t>Propósito de la Asignatura</a:t>
            </a:r>
            <a:endParaRPr lang="es-CL" sz="6600" dirty="0">
              <a:latin typeface="Brush Script MT" panose="03060802040406070304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1016" y="1463039"/>
            <a:ext cx="5556738" cy="33189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3200" b="1" dirty="0">
                <a:ln w="3175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El propósito de esta asignatura es promover el uso creativo del lenguaje, explorar nuevas maneras de interpretar obras literarias y comunicar creativamente experiencias y realidades, lo que ofrece oportunidades a los estudiantes para reflexionar sobre sí mismos y acerca del mundo.</a:t>
            </a:r>
            <a:endParaRPr lang="es-CL" sz="3200" b="1" dirty="0">
              <a:ln w="3175"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8539089" y="2011680"/>
            <a:ext cx="3652911" cy="3826412"/>
          </a:xfrm>
          <a:prstGeom prst="cloudCallout">
            <a:avLst>
              <a:gd name="adj1" fmla="val -73256"/>
              <a:gd name="adj2" fmla="val -2463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latin typeface="Monotype Corsiva" panose="03010101010201010101" pitchFamily="66" charset="0"/>
              </a:rPr>
              <a:t>La mente que se abre a una nueva idea, jamás volverá a su  tamaño original</a:t>
            </a:r>
            <a:endParaRPr lang="es-CL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profes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7221"/>
            <a:ext cx="12192000" cy="63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profes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87517"/>
            <a:ext cx="12192000" cy="62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67425" y="1429555"/>
            <a:ext cx="115265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Agency FB" panose="020B0503020202020204" pitchFamily="34" charset="0"/>
              </a:rPr>
              <a:t>El lenguaje es la forma que toma nuestro pensamiento, nos relaciona con los demás y nos hace parte de una comunidad cultural. Un objetivo primordial del proceso educativo es que los </a:t>
            </a:r>
            <a:r>
              <a:rPr lang="es-ES" sz="2800" dirty="0" smtClean="0">
                <a:latin typeface="Agency FB" panose="020B0503020202020204" pitchFamily="34" charset="0"/>
              </a:rPr>
              <a:t>alumnos adquieran </a:t>
            </a:r>
            <a:r>
              <a:rPr lang="es-ES" sz="2800" dirty="0">
                <a:latin typeface="Agency FB" panose="020B0503020202020204" pitchFamily="34" charset="0"/>
              </a:rPr>
              <a:t>las habilidades comunicativas que son indispensables para desenvolverse en el mundo y para integrarse en una sociedad democrática de manera activa e informada</a:t>
            </a:r>
            <a:r>
              <a:rPr lang="es-ES" sz="2800" dirty="0" smtClean="0">
                <a:latin typeface="Agency FB" panose="020B0503020202020204" pitchFamily="34" charset="0"/>
              </a:rPr>
              <a:t>. Con una buena aplicación del lenguaje se pueden desenvolver en diversas áreas tales como: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gency FB" panose="020B0503020202020204" pitchFamily="34" charset="0"/>
              </a:rPr>
              <a:t>Carreras humanistas y científicas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gency FB" panose="020B0503020202020204" pitchFamily="34" charset="0"/>
              </a:rPr>
              <a:t>Derecho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gency FB" panose="020B0503020202020204" pitchFamily="34" charset="0"/>
              </a:rPr>
              <a:t>Ingenierías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gency FB" panose="020B0503020202020204" pitchFamily="34" charset="0"/>
              </a:rPr>
              <a:t>Medicina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gency FB" panose="020B0503020202020204" pitchFamily="34" charset="0"/>
              </a:rPr>
              <a:t>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 smtClean="0">
              <a:latin typeface="Agency FB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sz="2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5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50729" y="190211"/>
            <a:ext cx="10750639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4000" b="1" dirty="0" smtClean="0"/>
              <a:t>CONTENIDOS A TRABAJAR:</a:t>
            </a:r>
            <a:endParaRPr lang="es-CL" sz="4000" b="1" dirty="0"/>
          </a:p>
        </p:txBody>
      </p:sp>
      <p:sp>
        <p:nvSpPr>
          <p:cNvPr id="2" name="Rectángulo 1"/>
          <p:cNvSpPr/>
          <p:nvPr/>
        </p:nvSpPr>
        <p:spPr>
          <a:xfrm>
            <a:off x="5261317" y="2743200"/>
            <a:ext cx="1617785" cy="3784209"/>
          </a:xfrm>
          <a:prstGeom prst="rect">
            <a:avLst/>
          </a:prstGeom>
          <a:solidFill>
            <a:srgbClr val="EF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6257778" y="4079630"/>
            <a:ext cx="1617785" cy="2614246"/>
          </a:xfrm>
          <a:prstGeom prst="rect">
            <a:avLst/>
          </a:prstGeom>
          <a:solidFill>
            <a:srgbClr val="EF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riángulo isósceles 4"/>
          <p:cNvSpPr/>
          <p:nvPr/>
        </p:nvSpPr>
        <p:spPr>
          <a:xfrm rot="19188210">
            <a:off x="6204464" y="2623020"/>
            <a:ext cx="1602566" cy="815925"/>
          </a:xfrm>
          <a:prstGeom prst="triangle">
            <a:avLst/>
          </a:prstGeom>
          <a:solidFill>
            <a:srgbClr val="EF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Triángulo isósceles 10"/>
          <p:cNvSpPr/>
          <p:nvPr/>
        </p:nvSpPr>
        <p:spPr>
          <a:xfrm rot="17467635">
            <a:off x="5998468" y="3088668"/>
            <a:ext cx="1602566" cy="815925"/>
          </a:xfrm>
          <a:prstGeom prst="triangle">
            <a:avLst/>
          </a:prstGeom>
          <a:solidFill>
            <a:srgbClr val="EF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riángulo isósceles 11"/>
          <p:cNvSpPr/>
          <p:nvPr/>
        </p:nvSpPr>
        <p:spPr>
          <a:xfrm rot="16200000">
            <a:off x="7551772" y="3637761"/>
            <a:ext cx="374043" cy="284612"/>
          </a:xfrm>
          <a:prstGeom prst="triangle">
            <a:avLst/>
          </a:prstGeom>
          <a:solidFill>
            <a:srgbClr val="EF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/>
          <p:cNvSpPr txBox="1"/>
          <p:nvPr/>
        </p:nvSpPr>
        <p:spPr>
          <a:xfrm>
            <a:off x="5120641" y="2950840"/>
            <a:ext cx="27549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Crítica literaria.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Géneros y discursos literarios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Técnicas </a:t>
            </a:r>
            <a:r>
              <a:rPr lang="es-CL" sz="2400" dirty="0"/>
              <a:t>y estilos literarios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/>
              <a:t>Producción de textos y discursos literarios</a:t>
            </a:r>
          </a:p>
        </p:txBody>
      </p:sp>
    </p:spTree>
    <p:extLst>
      <p:ext uri="{BB962C8B-B14F-4D97-AF65-F5344CB8AC3E}">
        <p14:creationId xmlns:p14="http://schemas.microsoft.com/office/powerpoint/2010/main" val="15754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774339" y="1154814"/>
            <a:ext cx="10419007" cy="4587449"/>
          </a:xfrm>
        </p:spPr>
        <p:txBody>
          <a:bodyPr>
            <a:no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Deberás producir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diversos géneros escritos y audiovisuales para desarrollar y comunicar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interpretaciones de las obras leídas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También vas a producir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textos pertenecientes a diversos géneros discursivos de la literatura que den cuenta de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proyectos personales y creativos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Contribuirás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con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comentarios, sugerencias, interpretaciones y críticas a los procesos de lectura colectiva y de escritura creativa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entre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pares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Tendrás que revisar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y reescribir sus propias producciones (escritas, orales o audiovisuales) a la luz de los comentarios, críticas y sugerencias de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pares, para enriquecer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producción creativa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sz="20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Construirás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trayectorias de lectura que surjan de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propios intereses, gustos literarios e inquietudes, explicitando criterios de selección de obras y compartiendo dichas trayectorias con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compañeros.</a:t>
            </a:r>
            <a:endParaRPr lang="es-ES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Vas a producir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textos y otras producciones que den cuenta de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reflexiones sobre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ti mismo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y sobre diversas temáticas del mundo y del ser humano, surgidas de las interpretaciones de las obras leídas, de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tus </a:t>
            </a:r>
            <a:r>
              <a:rPr lang="es-E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trayectorias de lectura </a:t>
            </a:r>
            <a:r>
              <a:rPr lang="es-E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personales.</a:t>
            </a:r>
            <a:endParaRPr lang="es-CL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8524" y="570039"/>
            <a:ext cx="1075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LO QUE TÚ DEBES LOGRAR: </a:t>
            </a:r>
            <a:endParaRPr lang="es-CL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629465"/>
            <a:ext cx="12192000" cy="16121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L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PARTICIPACIÓN Y ARGUMENTACIÓN EN DEMOCRACIA</a:t>
            </a:r>
            <a:endParaRPr lang="es-CL" sz="4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83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97973"/>
            <a:ext cx="9622302" cy="1400530"/>
          </a:xfrm>
          <a:solidFill>
            <a:schemeClr val="lt1"/>
          </a:solidFill>
        </p:spPr>
        <p:txBody>
          <a:bodyPr/>
          <a:lstStyle/>
          <a:p>
            <a:pPr algn="ctr"/>
            <a:r>
              <a:rPr lang="es-CL" sz="6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doni MT Black" panose="02070A03080606020203" pitchFamily="18" charset="0"/>
              </a:rPr>
              <a:t>PROPÓSITO:</a:t>
            </a:r>
            <a:endParaRPr lang="es-CL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1182" y="4600135"/>
            <a:ext cx="10564836" cy="160371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400" dirty="0"/>
              <a:t>Esta asignatura tiene como propósito formativo ofrecer a los estudiantes oportunidades para el desarrollo de habilidades que les permitan participar discursiva y críticamente en una sociedad democrática.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3223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16591" y="209258"/>
            <a:ext cx="6893169" cy="6479930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Una sociedad </a:t>
            </a:r>
            <a:r>
              <a:rPr lang="es-ES" dirty="0">
                <a:solidFill>
                  <a:schemeClr val="bg1"/>
                </a:solidFill>
              </a:rPr>
              <a:t>democrática tiene como punto de partida la existencia en ella de desacuerdos, y parte de su tarea consiste en generar acuerdos, porque son los miembros de esa sociedad los que tienen que resolver sus problemas conjuntamente y no puede haber exclusiones. Las sociedades democráticas tienen que ser de alguna manera un sistema de cooperación</a:t>
            </a:r>
            <a:r>
              <a:rPr lang="es-ES" dirty="0" smtClean="0">
                <a:solidFill>
                  <a:schemeClr val="bg1"/>
                </a:solidFill>
              </a:rPr>
              <a:t>. Gracias a ello podrás desenvolverte en diversas áreas tales como</a:t>
            </a:r>
            <a:r>
              <a:rPr lang="es-CL" dirty="0" smtClean="0">
                <a:solidFill>
                  <a:schemeClr val="bg1"/>
                </a:solidFill>
              </a:rPr>
              <a:t>: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Ciencias políticas, jurídicas y sociales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Pedagogías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Periodismo 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Psicología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Líderes de formación ciudadana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Etc.</a:t>
            </a: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FC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democrac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44" y="827649"/>
            <a:ext cx="6030351" cy="60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5400" b="1" dirty="0" smtClean="0">
                <a:solidFill>
                  <a:schemeClr val="tx1"/>
                </a:solidFill>
              </a:rPr>
              <a:t>Aplicaremos los siguientes contenidos:</a:t>
            </a:r>
            <a:endParaRPr lang="es-CL" sz="5400" b="1" dirty="0">
              <a:solidFill>
                <a:schemeClr val="tx1"/>
              </a:solidFill>
            </a:endParaRPr>
          </a:p>
        </p:txBody>
      </p:sp>
      <p:sp>
        <p:nvSpPr>
          <p:cNvPr id="5" name="Marcador de contenido 4"/>
          <p:cNvSpPr txBox="1">
            <a:spLocks noGrp="1"/>
          </p:cNvSpPr>
          <p:nvPr>
            <p:ph idx="1"/>
          </p:nvPr>
        </p:nvSpPr>
        <p:spPr>
          <a:xfrm>
            <a:off x="294419" y="2311635"/>
            <a:ext cx="693637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s-CL" sz="2800" dirty="0" smtClean="0">
                <a:solidFill>
                  <a:srgbClr val="00396D"/>
                </a:solidFill>
              </a:rPr>
              <a:t>Géneros no literarios</a:t>
            </a:r>
          </a:p>
          <a:p>
            <a:pPr>
              <a:buClr>
                <a:schemeClr val="tx1"/>
              </a:buClr>
            </a:pPr>
            <a:r>
              <a:rPr lang="es-CL" sz="2800" dirty="0" smtClean="0">
                <a:solidFill>
                  <a:srgbClr val="00396D"/>
                </a:solidFill>
              </a:rPr>
              <a:t>Textos y discursos expositivo,  argumentativo, dialógico. </a:t>
            </a:r>
          </a:p>
          <a:p>
            <a:pPr>
              <a:buClr>
                <a:schemeClr val="tx1"/>
              </a:buClr>
            </a:pPr>
            <a:r>
              <a:rPr lang="es-CL" sz="2800" dirty="0" smtClean="0">
                <a:solidFill>
                  <a:srgbClr val="00396D"/>
                </a:solidFill>
              </a:rPr>
              <a:t>Producción de textos.</a:t>
            </a:r>
          </a:p>
          <a:p>
            <a:pPr>
              <a:buClr>
                <a:schemeClr val="tx1"/>
              </a:buClr>
            </a:pPr>
            <a:r>
              <a:rPr lang="es-CL" sz="2800" dirty="0" smtClean="0">
                <a:solidFill>
                  <a:srgbClr val="00396D"/>
                </a:solidFill>
              </a:rPr>
              <a:t>Participación en mesas redondas, debates, exposiciones, paneles, etc.</a:t>
            </a:r>
            <a:endParaRPr lang="es-CL" sz="2800" dirty="0">
              <a:solidFill>
                <a:srgbClr val="0039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Faceta">
  <a:themeElements>
    <a:clrScheme name="Amaril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1435</TotalTime>
  <Words>1017</Words>
  <Application>Microsoft Office PowerPoint</Application>
  <PresentationFormat>Panorámica</PresentationFormat>
  <Paragraphs>71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15</vt:i4>
      </vt:variant>
    </vt:vector>
  </HeadingPairs>
  <TitlesOfParts>
    <vt:vector size="36" baseType="lpstr">
      <vt:lpstr>Agency FB</vt:lpstr>
      <vt:lpstr>Arial</vt:lpstr>
      <vt:lpstr>Arial Black</vt:lpstr>
      <vt:lpstr>Bahnschrift Condensed</vt:lpstr>
      <vt:lpstr>Bahnschrift SemiLight</vt:lpstr>
      <vt:lpstr>Bodoni MT Black</vt:lpstr>
      <vt:lpstr>Brush Script MT</vt:lpstr>
      <vt:lpstr>Calibri</vt:lpstr>
      <vt:lpstr>Century Gothic</vt:lpstr>
      <vt:lpstr>Comic Sans MS</vt:lpstr>
      <vt:lpstr>Edwardian Script ITC</vt:lpstr>
      <vt:lpstr>Garamond</vt:lpstr>
      <vt:lpstr>Monotype Corsiva</vt:lpstr>
      <vt:lpstr>Times New Roman</vt:lpstr>
      <vt:lpstr>Trebuchet MS</vt:lpstr>
      <vt:lpstr>Wingdings</vt:lpstr>
      <vt:lpstr>Wingdings 3</vt:lpstr>
      <vt:lpstr>Orgánico</vt:lpstr>
      <vt:lpstr>Ion</vt:lpstr>
      <vt:lpstr>Faceta</vt:lpstr>
      <vt:lpstr>1_Faceta</vt:lpstr>
      <vt:lpstr>Taller de literatura</vt:lpstr>
      <vt:lpstr>Propósito de la Asignatura</vt:lpstr>
      <vt:lpstr>Presentación de PowerPoint</vt:lpstr>
      <vt:lpstr>Presentación de PowerPoint</vt:lpstr>
      <vt:lpstr>Presentación de PowerPoint</vt:lpstr>
      <vt:lpstr>PARTICIPACIÓN Y ARGUMENTACIÓN EN DEMOCRACIA</vt:lpstr>
      <vt:lpstr>PROPÓSITO:</vt:lpstr>
      <vt:lpstr>Presentación de PowerPoint</vt:lpstr>
      <vt:lpstr>Aplicaremos los siguientes contenidos:</vt:lpstr>
      <vt:lpstr>Lo que esperamos de ti:</vt:lpstr>
      <vt:lpstr>LECTURA y escritura ESPECIALIZADAS</vt:lpstr>
      <vt:lpstr>PROPÓSITO</vt:lpstr>
      <vt:lpstr>Lo que esperamos que logres:</vt:lpstr>
      <vt:lpstr>Contenidos  que manejaremos</vt:lpstr>
      <vt:lpstr>Preferentemente podrás abarcar con mayor facilidad las siguientes áreas: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Javiera Ignacia Gutierrez</dc:creator>
  <cp:lastModifiedBy>Javiera Ignacia Gutierrez</cp:lastModifiedBy>
  <cp:revision>81</cp:revision>
  <dcterms:created xsi:type="dcterms:W3CDTF">2019-09-23T11:57:14Z</dcterms:created>
  <dcterms:modified xsi:type="dcterms:W3CDTF">2019-09-27T02:14:52Z</dcterms:modified>
</cp:coreProperties>
</file>