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0" r:id="rId4"/>
    <p:sldId id="263" r:id="rId5"/>
    <p:sldId id="264" r:id="rId6"/>
    <p:sldId id="265" r:id="rId7"/>
    <p:sldId id="266" r:id="rId8"/>
    <p:sldId id="271" r:id="rId9"/>
    <p:sldId id="272" r:id="rId10"/>
    <p:sldId id="267" r:id="rId11"/>
    <p:sldId id="268" r:id="rId12"/>
    <p:sldId id="256" r:id="rId13"/>
    <p:sldId id="257" r:id="rId14"/>
    <p:sldId id="258" r:id="rId15"/>
    <p:sldId id="260" r:id="rId16"/>
    <p:sldId id="269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209F6B-DCA3-4AC0-A0D4-5293E5C5BC2A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B0A916-2795-436A-A442-55448D5BC986}" type="datetimeFigureOut">
              <a:rPr lang="es-CL" smtClean="0"/>
              <a:t>14-05-2020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34076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LOS DESAFÍOS DE LA DEMOCRACIA      </a:t>
            </a:r>
          </a:p>
          <a:p>
            <a:r>
              <a:rPr lang="es-CL" sz="3200" b="1" dirty="0">
                <a:solidFill>
                  <a:srgbClr val="C00000"/>
                </a:solidFill>
              </a:rPr>
              <a:t> </a:t>
            </a:r>
            <a:r>
              <a:rPr lang="es-CL" sz="3200" b="1" dirty="0" smtClean="0">
                <a:solidFill>
                  <a:srgbClr val="C00000"/>
                </a:solidFill>
              </a:rPr>
              <a:t>      EN EL CHILE ACTUAL</a:t>
            </a:r>
            <a:endParaRPr lang="es-CL" sz="3200" b="1" dirty="0">
              <a:solidFill>
                <a:srgbClr val="C00000"/>
              </a:solidFill>
            </a:endParaRPr>
          </a:p>
        </p:txBody>
      </p:sp>
      <p:pic>
        <p:nvPicPr>
          <p:cNvPr id="4" name="3 Imagen" descr="Desempleo y pobreza en Chile. Un análisis de clases socia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47496"/>
            <a:ext cx="3096344" cy="188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RUGUAY Y CHILE SON LOS PAÍSES CON MENOS POBRES EN AMÉRICA LATI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9" y="3861048"/>
            <a:ext cx="2934167" cy="20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60032" y="472514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Educación Ciudadana</a:t>
            </a:r>
          </a:p>
          <a:p>
            <a:r>
              <a:rPr lang="es-CL" dirty="0" smtClean="0"/>
              <a:t>4° Medio</a:t>
            </a:r>
          </a:p>
          <a:p>
            <a:r>
              <a:rPr lang="es-CL" dirty="0" smtClean="0"/>
              <a:t>Prof. Etna Vivar N.</a:t>
            </a:r>
            <a:endParaRPr lang="es-CL" dirty="0"/>
          </a:p>
        </p:txBody>
      </p:sp>
      <p:pic>
        <p:nvPicPr>
          <p:cNvPr id="8" name="7 Imagen" descr="Descripción: Descripción: C:\Users\Etna\AppData\Local\Microsoft\Windows\Temporary Internet Files\Content.IE5\8FBSJTFI\222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440160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rgbClr val="C00000"/>
                </a:solidFill>
              </a:rPr>
              <a:t>       </a:t>
            </a:r>
            <a:r>
              <a:rPr lang="es-CL" sz="2800" b="1" dirty="0" smtClean="0">
                <a:solidFill>
                  <a:srgbClr val="C00000"/>
                </a:solidFill>
              </a:rPr>
              <a:t>Problemas  y desafíos del mundo actual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609656" cy="18722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CL" dirty="0" smtClean="0"/>
              <a:t>Aún  cuando la democracia es una forma de gobierno que predomina en el mundo, vemos que no está exenta de problemas. Nuestro país NO está ajeno a estos problemas.</a:t>
            </a:r>
          </a:p>
          <a:p>
            <a:pPr marL="114300" indent="0">
              <a:buNone/>
            </a:pPr>
            <a:r>
              <a:rPr lang="es-CL" b="1" dirty="0" smtClean="0"/>
              <a:t>Lee las siguientes opiniones de chilenos</a:t>
            </a:r>
            <a:r>
              <a:rPr lang="es-CL" dirty="0"/>
              <a:t>:</a:t>
            </a:r>
            <a:endParaRPr lang="es-CL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755576" y="2996952"/>
            <a:ext cx="3168352" cy="33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chemeClr val="tx1"/>
                </a:solidFill>
              </a:rPr>
              <a:t>Benjamín, 18 años, estudiante de Enseñanza Media</a:t>
            </a:r>
          </a:p>
          <a:p>
            <a:pPr algn="just"/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dirty="0">
                <a:solidFill>
                  <a:schemeClr val="tx1"/>
                </a:solidFill>
              </a:rPr>
              <a:t>“Me parece urgente terminar con el racismo y el clasismo, para dejar de mirar en menos a las personas, no discriminar y empezar a ver a todos como iguales, con los mismos derechos.”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99992" y="2852936"/>
            <a:ext cx="3456384" cy="3456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chemeClr val="tx1"/>
                </a:solidFill>
              </a:rPr>
              <a:t>Julia, 20 años,  estudiante Universitaria</a:t>
            </a:r>
            <a:endParaRPr lang="es-CL" sz="2000" dirty="0">
              <a:solidFill>
                <a:schemeClr val="tx1"/>
              </a:solidFill>
            </a:endParaRPr>
          </a:p>
          <a:p>
            <a:r>
              <a:rPr lang="es-CL" sz="2000" b="1" dirty="0">
                <a:solidFill>
                  <a:schemeClr val="tx1"/>
                </a:solidFill>
              </a:rPr>
              <a:t>“</a:t>
            </a:r>
            <a:r>
              <a:rPr lang="es-CL" sz="2000" dirty="0">
                <a:solidFill>
                  <a:schemeClr val="tx1"/>
                </a:solidFill>
              </a:rPr>
              <a:t>Pienso que lo más urgente es el tema de la pobreza</a:t>
            </a:r>
            <a:r>
              <a:rPr lang="es-CL" sz="2000" b="1" dirty="0">
                <a:solidFill>
                  <a:schemeClr val="tx1"/>
                </a:solidFill>
              </a:rPr>
              <a:t>, </a:t>
            </a:r>
            <a:r>
              <a:rPr lang="es-CL" sz="2000" dirty="0">
                <a:solidFill>
                  <a:schemeClr val="tx1"/>
                </a:solidFill>
              </a:rPr>
              <a:t>no es justo que exista gente viviendo en condiciones que no son dignas para el ser humano. En cambio, otros viven con lujo excesivo.”</a:t>
            </a:r>
          </a:p>
        </p:txBody>
      </p:sp>
    </p:spTree>
    <p:extLst>
      <p:ext uri="{BB962C8B-B14F-4D97-AF65-F5344CB8AC3E}">
        <p14:creationId xmlns:p14="http://schemas.microsoft.com/office/powerpoint/2010/main" val="15540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80068" y="404664"/>
            <a:ext cx="5296187" cy="3096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>
                <a:solidFill>
                  <a:schemeClr val="tx1"/>
                </a:solidFill>
              </a:rPr>
              <a:t>Verónica, 29 años, arsenalera</a:t>
            </a:r>
            <a:endParaRPr lang="es-CL" dirty="0">
              <a:solidFill>
                <a:schemeClr val="tx1"/>
              </a:solidFill>
            </a:endParaRPr>
          </a:p>
          <a:p>
            <a:pPr algn="just"/>
            <a:r>
              <a:rPr lang="es-CL" dirty="0">
                <a:solidFill>
                  <a:schemeClr val="tx1"/>
                </a:solidFill>
              </a:rPr>
              <a:t>“Me parece preocupante la sobreexplotación de la naturaleza  y la sobrevaloración de los recursos económicos-de la plata- por sobre la de los recursos naturales, ¡que son mucho más valiosos ¡ Hay entidades que se enriquecen vulnerando nuestra Tierra, nuestra naturaleza que nos pertenece a todos los seres humanos .Pronto, el agua-vital para la vida- será accesible solo para algunos </a:t>
            </a:r>
            <a:r>
              <a:rPr lang="es-CL" dirty="0" smtClean="0">
                <a:solidFill>
                  <a:schemeClr val="tx1"/>
                </a:solidFill>
              </a:rPr>
              <a:t>pocos  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611559" y="4017243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Después de leer las opiniones de otras personas,  opina tú</a:t>
            </a:r>
            <a:r>
              <a:rPr lang="es-CL" b="1" dirty="0" smtClean="0"/>
              <a:t>,</a:t>
            </a:r>
          </a:p>
          <a:p>
            <a:endParaRPr lang="es-CL" b="1" dirty="0"/>
          </a:p>
          <a:p>
            <a:r>
              <a:rPr lang="es-CL" sz="2000" dirty="0"/>
              <a:t>1.-  ¿Qué temas o problemáticas comunes observas en estas opiniones? ¿Por qué crees que esto pasa</a:t>
            </a:r>
            <a:r>
              <a:rPr lang="es-CL" sz="2000" dirty="0" smtClean="0"/>
              <a:t>?</a:t>
            </a:r>
          </a:p>
          <a:p>
            <a:endParaRPr lang="es-CL" sz="2000" dirty="0" smtClean="0"/>
          </a:p>
          <a:p>
            <a:r>
              <a:rPr lang="es-CL" sz="2000" dirty="0" smtClean="0"/>
              <a:t>2.-¿De qué manera pueden los ciudadanos aportar a la solución de estos problemas?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1993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Imagen" descr="Piñera ha sobrepasado el Estado de Derecho y los límites de l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686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547664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 </a:t>
            </a:r>
            <a:r>
              <a:rPr lang="es-CL" sz="2000" b="1" dirty="0" smtClean="0"/>
              <a:t>Observa las siguientes imágenes de Chile  y luego contesta: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45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e, la alegría ya viene: Mineduc anuncia “día de la democrac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CLUSIVO | Hora cero de la democracia en Chile: Fotografía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485"/>
            <a:ext cx="8424936" cy="56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pectre is haunting Chile | Primera Lí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6869"/>
            <a:ext cx="8568952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7825680" cy="5420072"/>
          </a:xfrm>
        </p:spPr>
        <p:txBody>
          <a:bodyPr/>
          <a:lstStyle/>
          <a:p>
            <a:r>
              <a:rPr lang="es-CL" dirty="0"/>
              <a:t>3.- Identifica los problemas que tiene </a:t>
            </a:r>
            <a:r>
              <a:rPr lang="es-CL" b="1" dirty="0"/>
              <a:t>nuestro país</a:t>
            </a:r>
            <a:r>
              <a:rPr lang="es-CL" dirty="0"/>
              <a:t> y qué posibles soluciones puedes </a:t>
            </a:r>
            <a:r>
              <a:rPr lang="es-CL" dirty="0" smtClean="0"/>
              <a:t>entregar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4.- ¿Qué rol cumple el Estado frente a estos problemas?  . Fundamenta Sí o NO. Explica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5.- y a ti, que problema del mundo actual  crees que es necesario solucionar pronto y por qué?</a:t>
            </a:r>
          </a:p>
          <a:p>
            <a:endParaRPr lang="es-CL" dirty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7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908720"/>
            <a:ext cx="682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O.A</a:t>
            </a:r>
            <a:r>
              <a:rPr lang="es-CL" sz="2400" b="1" dirty="0" smtClean="0"/>
              <a:t>.</a:t>
            </a:r>
            <a:r>
              <a:rPr lang="es-CL" dirty="0" smtClean="0"/>
              <a:t> </a:t>
            </a:r>
            <a:r>
              <a:rPr lang="es-CL" sz="2400" dirty="0" smtClean="0"/>
              <a:t>Identificar los principales problemas  y desafíos de la democracia actual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2636912"/>
            <a:ext cx="6895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Contenidos.</a:t>
            </a:r>
            <a:r>
              <a:rPr lang="es-CL" sz="2400" dirty="0" smtClean="0"/>
              <a:t>-               GUIA 2</a:t>
            </a:r>
          </a:p>
          <a:p>
            <a:r>
              <a:rPr lang="es-CL" sz="2400" dirty="0" smtClean="0"/>
              <a:t>-La institucionalidad democrática.</a:t>
            </a:r>
          </a:p>
          <a:p>
            <a:r>
              <a:rPr lang="es-CL" sz="2400" dirty="0" smtClean="0"/>
              <a:t>-Problemas y desafíos de la democracia actual</a:t>
            </a:r>
          </a:p>
          <a:p>
            <a:r>
              <a:rPr lang="es-CL" sz="2400" dirty="0" smtClean="0"/>
              <a:t>-Posibles soluciones a los problemas de la democracia</a:t>
            </a:r>
          </a:p>
          <a:p>
            <a:r>
              <a:rPr lang="es-CL" sz="2400" dirty="0" smtClean="0"/>
              <a:t>-La importancia de la participación en democracia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944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 Covid-19, declarado como pandemia por la OM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1" y="980728"/>
            <a:ext cx="36004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randes migraciones de la historia. Hacia la tierra promet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Grandes migraciones de la historia. Hacia la tierra prometi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8" descr="ONU-Habitat - La migración es básicamente una cuestión urba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8" name="Picture 10" descr="ONU-Habitat - La migración es básicamente una cuestión urb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LA POBREZA: EL PROBLEMA SOCIAL DE LA POBREZ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7072"/>
            <a:ext cx="3616277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899592" y="46513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Observa las siguientes imágenes del mundo.-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11" name="10 Imagen" descr="Economía, violencia y corrupción: los problemas de América Latina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74441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¿Qué observas en las siguientes imágenes?, ¿Qué sentimiento te provoca al verlas?</a:t>
            </a:r>
          </a:p>
          <a:p>
            <a:r>
              <a:rPr lang="es-CL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  <a:endParaRPr lang="es-CL" b="1" dirty="0"/>
          </a:p>
          <a:p>
            <a:r>
              <a:rPr lang="es-CL" b="1" dirty="0"/>
              <a:t>¿De qué manera afectan estos problemas  a nuestro país?</a:t>
            </a:r>
          </a:p>
          <a:p>
            <a:r>
              <a:rPr lang="es-CL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s-CL" b="1" dirty="0"/>
          </a:p>
          <a:p>
            <a:r>
              <a:rPr lang="es-CL" b="1" dirty="0"/>
              <a:t>¿Cuál son las condiciones políticas que debe propiciar un Estado democrático?</a:t>
            </a:r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9087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C00000"/>
                </a:solidFill>
              </a:rPr>
              <a:t>Analicemos juntos</a:t>
            </a:r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38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      </a:t>
            </a:r>
            <a:r>
              <a:rPr lang="es-CL" sz="2800" b="1" dirty="0" smtClean="0">
                <a:solidFill>
                  <a:srgbClr val="C00000"/>
                </a:solidFill>
              </a:rPr>
              <a:t>La institucionalidad democrática de Chile: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491601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L" sz="2400" dirty="0" smtClean="0"/>
              <a:t>- Chile se rige por un  </a:t>
            </a:r>
            <a:r>
              <a:rPr lang="es-CL" sz="2400" b="1" dirty="0"/>
              <a:t>Estado de derecho</a:t>
            </a:r>
            <a:r>
              <a:rPr lang="es-CL" sz="2400" dirty="0"/>
              <a:t>, que es aquel en el que la Constitución y las leyes tienen primacía sobre el Estado, es decir que se encuentra sometido al derecho. </a:t>
            </a:r>
            <a:endParaRPr lang="es-CL" sz="2400" dirty="0" smtClean="0"/>
          </a:p>
          <a:p>
            <a:pPr marL="114300" indent="0" algn="just">
              <a:buNone/>
            </a:pPr>
            <a:r>
              <a:rPr lang="es-CL" sz="2400" dirty="0" smtClean="0"/>
              <a:t>-Las leyes se </a:t>
            </a:r>
            <a:r>
              <a:rPr lang="es-CL" sz="2400" dirty="0"/>
              <a:t>aplican por igual a todas las personas, incluidas las autoridades del </a:t>
            </a:r>
            <a:r>
              <a:rPr lang="es-CL" sz="2400" dirty="0" smtClean="0"/>
              <a:t>Estado.</a:t>
            </a:r>
          </a:p>
          <a:p>
            <a:pPr marL="114300" indent="0" algn="just">
              <a:buNone/>
            </a:pPr>
            <a:r>
              <a:rPr lang="es-CL" sz="2400" dirty="0" smtClean="0"/>
              <a:t>-La </a:t>
            </a:r>
            <a:r>
              <a:rPr lang="es-CL" sz="2400" b="1" dirty="0"/>
              <a:t>soberanía</a:t>
            </a:r>
            <a:r>
              <a:rPr lang="es-CL" sz="2400" dirty="0"/>
              <a:t> reside en </a:t>
            </a:r>
            <a:r>
              <a:rPr lang="es-CL" sz="2400" dirty="0" smtClean="0"/>
              <a:t>la nación, </a:t>
            </a:r>
            <a:r>
              <a:rPr lang="es-CL" sz="2400" dirty="0"/>
              <a:t>que la delega en representantes elegidos de manera </a:t>
            </a:r>
            <a:r>
              <a:rPr lang="es-CL" sz="2400" dirty="0" smtClean="0"/>
              <a:t>democrática.</a:t>
            </a:r>
          </a:p>
          <a:p>
            <a:pPr marL="114300" indent="0" algn="just">
              <a:buNone/>
            </a:pPr>
            <a:r>
              <a:rPr lang="es-CL" sz="2400" dirty="0" smtClean="0"/>
              <a:t>-Los </a:t>
            </a:r>
            <a:r>
              <a:rPr lang="es-CL" sz="2400" b="1" dirty="0"/>
              <a:t>poderes del Estado</a:t>
            </a:r>
            <a:r>
              <a:rPr lang="es-CL" sz="2400" dirty="0"/>
              <a:t> son independientes entre </a:t>
            </a:r>
            <a:r>
              <a:rPr lang="es-CL" sz="2400" dirty="0" smtClean="0"/>
              <a:t>sí</a:t>
            </a:r>
            <a:r>
              <a:rPr lang="es-CL" sz="2400" dirty="0"/>
              <a:t>.</a:t>
            </a:r>
            <a:endParaRPr lang="es-CL" sz="2400" dirty="0" smtClean="0"/>
          </a:p>
          <a:p>
            <a:pPr marL="114300" indent="0" algn="just">
              <a:buNone/>
            </a:pPr>
            <a:r>
              <a:rPr lang="es-CL" sz="2400" dirty="0" smtClean="0"/>
              <a:t>- </a:t>
            </a:r>
            <a:r>
              <a:rPr lang="es-CL" sz="2400" dirty="0"/>
              <a:t>La </a:t>
            </a:r>
            <a:r>
              <a:rPr lang="es-CL" sz="2400" b="1" dirty="0"/>
              <a:t>Constitución</a:t>
            </a:r>
            <a:r>
              <a:rPr lang="es-CL" sz="2400" dirty="0"/>
              <a:t> </a:t>
            </a:r>
            <a:r>
              <a:rPr lang="es-CL" sz="2400" b="1" dirty="0"/>
              <a:t>Política </a:t>
            </a:r>
            <a:r>
              <a:rPr lang="es-CL" sz="2400" dirty="0"/>
              <a:t>es la ley fundamental de la República, y toda la legislación y la institucionalidad deben basarse en lo que esta indica</a:t>
            </a:r>
            <a:r>
              <a:rPr lang="es-CL" sz="2400" dirty="0">
                <a:solidFill>
                  <a:srgbClr val="C00000"/>
                </a:solidFill>
              </a:rPr>
              <a:t>.(Principio de Supremacía constitucional)</a:t>
            </a:r>
            <a:endParaRPr lang="es-C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rgbClr val="C00000"/>
                </a:solidFill>
              </a:rPr>
              <a:t>                </a:t>
            </a:r>
            <a:r>
              <a:rPr lang="es-CL" sz="2800" b="1" dirty="0" smtClean="0">
                <a:solidFill>
                  <a:srgbClr val="C00000"/>
                </a:solidFill>
              </a:rPr>
              <a:t>Bases de nuestra institucionalidad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-Se encuentran en el </a:t>
            </a:r>
            <a:r>
              <a:rPr lang="es-CL" b="1" dirty="0" smtClean="0"/>
              <a:t>capítulo 1 </a:t>
            </a:r>
            <a:r>
              <a:rPr lang="es-CL" dirty="0" smtClean="0"/>
              <a:t>de la </a:t>
            </a:r>
            <a:r>
              <a:rPr lang="es-CL" b="1" dirty="0" smtClean="0"/>
              <a:t>Constitución Política de 1980.</a:t>
            </a:r>
            <a:r>
              <a:rPr lang="es-CL" dirty="0" smtClean="0"/>
              <a:t> Además se fundamenta en la Declaración universal de los Derechos Humanos de 1948.</a:t>
            </a:r>
          </a:p>
          <a:p>
            <a:pPr lvl="0" algn="just"/>
            <a:r>
              <a:rPr lang="es-CL" dirty="0"/>
              <a:t>Las personas nacen libres e iguales en dignidad y derechos.</a:t>
            </a:r>
          </a:p>
          <a:p>
            <a:pPr lvl="0" algn="just"/>
            <a:r>
              <a:rPr lang="es-CL" dirty="0"/>
              <a:t>El Estado está al servicio de la persona humana y su finalidad es promover el </a:t>
            </a:r>
            <a:r>
              <a:rPr lang="es-CL" b="1" dirty="0"/>
              <a:t>Bien Común</a:t>
            </a:r>
            <a:r>
              <a:rPr lang="es-CL" dirty="0"/>
              <a:t>.</a:t>
            </a:r>
          </a:p>
          <a:p>
            <a:pPr lvl="0" algn="just"/>
            <a:r>
              <a:rPr lang="es-CL" dirty="0"/>
              <a:t>Es deber del Estado resguardar la seguridad nacional, dar protección a la población y a la familia.</a:t>
            </a:r>
          </a:p>
          <a:p>
            <a:pPr lvl="0" algn="just"/>
            <a:r>
              <a:rPr lang="es-CL" dirty="0" smtClean="0"/>
              <a:t>Chile </a:t>
            </a:r>
            <a:r>
              <a:rPr lang="es-CL" dirty="0"/>
              <a:t>es una </a:t>
            </a:r>
            <a:r>
              <a:rPr lang="es-CL" b="1" dirty="0"/>
              <a:t>república democrática</a:t>
            </a:r>
            <a:r>
              <a:rPr lang="es-CL" dirty="0"/>
              <a:t>.</a:t>
            </a:r>
          </a:p>
          <a:p>
            <a:pPr algn="just"/>
            <a:r>
              <a:rPr lang="es-CL" dirty="0" smtClean="0"/>
              <a:t>Los </a:t>
            </a:r>
            <a:r>
              <a:rPr lang="es-CL" dirty="0"/>
              <a:t>órganos del Estado deben someter su acción a la </a:t>
            </a:r>
            <a:r>
              <a:rPr lang="es-CL" dirty="0" smtClean="0"/>
              <a:t>Constitución</a:t>
            </a:r>
          </a:p>
          <a:p>
            <a:pPr algn="just"/>
            <a:r>
              <a:rPr lang="es-CL" dirty="0" smtClean="0"/>
              <a:t>El </a:t>
            </a:r>
            <a:r>
              <a:rPr lang="es-CL" b="1" dirty="0"/>
              <a:t>Estado es unitario</a:t>
            </a:r>
            <a:r>
              <a:rPr lang="es-CL" dirty="0"/>
              <a:t>, es decir, posee autoridades centrales que gobiernan y administran todo el territorio nacional.</a:t>
            </a:r>
          </a:p>
          <a:p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02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rgbClr val="C00000"/>
                </a:solidFill>
              </a:rPr>
              <a:t>Chile reconoce los derechos de las personas (</a:t>
            </a:r>
            <a:r>
              <a:rPr lang="es-CL" sz="2800" dirty="0" err="1" smtClean="0">
                <a:solidFill>
                  <a:srgbClr val="C00000"/>
                </a:solidFill>
              </a:rPr>
              <a:t>Cap.III</a:t>
            </a:r>
            <a:r>
              <a:rPr lang="es-CL" sz="2800" dirty="0" smtClean="0">
                <a:solidFill>
                  <a:srgbClr val="C00000"/>
                </a:solidFill>
              </a:rPr>
              <a:t>)</a:t>
            </a:r>
            <a:endParaRPr lang="es-CL" dirty="0"/>
          </a:p>
        </p:txBody>
      </p:sp>
      <p:pic>
        <p:nvPicPr>
          <p:cNvPr id="4" name="Picture 3" descr="C:\Users\ETNA VIVAR\Desktop\Captur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7" y="1203142"/>
            <a:ext cx="6572425" cy="5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7753672" cy="5852120"/>
          </a:xfrm>
        </p:spPr>
        <p:txBody>
          <a:bodyPr>
            <a:normAutofit fontScale="92500" lnSpcReduction="20000"/>
          </a:bodyPr>
          <a:lstStyle/>
          <a:p>
            <a:r>
              <a:rPr lang="es-CL" sz="2600" b="1" dirty="0">
                <a:solidFill>
                  <a:srgbClr val="C00000"/>
                </a:solidFill>
              </a:rPr>
              <a:t>Actividades 2</a:t>
            </a:r>
            <a:r>
              <a:rPr lang="es-CL" sz="2600" b="1" dirty="0"/>
              <a:t>: Responde los siguientes ejercicios de Selección Múltiple</a:t>
            </a:r>
            <a:r>
              <a:rPr lang="es-CL" b="1" dirty="0"/>
              <a:t>.</a:t>
            </a:r>
            <a:endParaRPr lang="es-CL" dirty="0"/>
          </a:p>
          <a:p>
            <a:pPr marL="114300" indent="0">
              <a:buNone/>
            </a:pPr>
            <a:r>
              <a:rPr lang="es-CL" b="1" dirty="0"/>
              <a:t>1.- De acuerdo a la Constitución Política, Chile es un Estado unitario, esto significa que:</a:t>
            </a:r>
          </a:p>
          <a:p>
            <a:pPr marL="114300" indent="0">
              <a:buNone/>
            </a:pPr>
            <a:r>
              <a:rPr lang="es-CL" dirty="0"/>
              <a:t> A. Cada región cuenta con un gobierno independiente o autónomo.</a:t>
            </a:r>
          </a:p>
          <a:p>
            <a:pPr marL="114300" indent="0">
              <a:buNone/>
            </a:pPr>
            <a:r>
              <a:rPr lang="es-CL" dirty="0"/>
              <a:t> B. Se dictan leyes en cada una de las regiones y eligen a los intendentes. </a:t>
            </a:r>
          </a:p>
          <a:p>
            <a:pPr marL="114300" indent="0">
              <a:buNone/>
            </a:pPr>
            <a:r>
              <a:rPr lang="es-CL" dirty="0"/>
              <a:t> C. Existe una constitución y un gobierno que rige para todo el país.</a:t>
            </a:r>
          </a:p>
          <a:p>
            <a:pPr marL="114300" indent="0">
              <a:buNone/>
            </a:pPr>
            <a:r>
              <a:rPr lang="es-CL" dirty="0"/>
              <a:t> D. Los alcaldes son elegidos por los electores inscritos en su comuna.</a:t>
            </a:r>
          </a:p>
          <a:p>
            <a:pPr marL="114300" indent="0">
              <a:buNone/>
            </a:pPr>
            <a:r>
              <a:rPr lang="es-CL" dirty="0"/>
              <a:t> </a:t>
            </a:r>
          </a:p>
          <a:p>
            <a:pPr marL="114300" indent="0">
              <a:buNone/>
            </a:pPr>
            <a:r>
              <a:rPr lang="es-CL" dirty="0"/>
              <a:t>2.-. </a:t>
            </a:r>
            <a:r>
              <a:rPr lang="es-CL" b="1" dirty="0"/>
              <a:t>La importancia del derecho a la ciudadanía de acuerdo a la Constitución Política de Chile es que:</a:t>
            </a:r>
          </a:p>
          <a:p>
            <a:pPr marL="114300" indent="0">
              <a:buNone/>
            </a:pPr>
            <a:r>
              <a:rPr lang="es-CL" b="1" dirty="0"/>
              <a:t> </a:t>
            </a:r>
          </a:p>
          <a:p>
            <a:pPr marL="114300" indent="0">
              <a:buNone/>
            </a:pPr>
            <a:r>
              <a:rPr lang="es-CL" dirty="0"/>
              <a:t>A. Otorga la facultad para votar en las elecciones presidenciales y parlamentarias. </a:t>
            </a:r>
          </a:p>
          <a:p>
            <a:pPr marL="114300" indent="0">
              <a:buNone/>
            </a:pPr>
            <a:r>
              <a:rPr lang="es-CL" dirty="0"/>
              <a:t>B. La persona es reconocida como chilena o chileno ante el Estado. </a:t>
            </a:r>
          </a:p>
          <a:p>
            <a:pPr marL="114300" indent="0">
              <a:buNone/>
            </a:pPr>
            <a:r>
              <a:rPr lang="es-CL" dirty="0"/>
              <a:t>C. Permite que la persona pueda atenderse en los servicios de salud del Estado.</a:t>
            </a:r>
          </a:p>
          <a:p>
            <a:pPr marL="114300" indent="0">
              <a:buNone/>
            </a:pPr>
            <a:r>
              <a:rPr lang="es-CL" dirty="0"/>
              <a:t>D. Favorece a quienes tienen menos recursos para la compra de una vivienda.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744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7681664" cy="592412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CL" b="1" dirty="0"/>
              <a:t>3.- Lee el siguiente texto y responde la pregunta N° 3:</a:t>
            </a:r>
          </a:p>
          <a:p>
            <a:pPr marL="114300" indent="0">
              <a:buNone/>
            </a:pPr>
            <a:r>
              <a:rPr lang="es-CL" dirty="0"/>
              <a:t> “La facultad de conocer las causas civiles y criminales, de resolverlas y de hacer ejecutar lo juzgado, pertenece exclusivamente a los tribunales establecidos por la ley. Ni el presidente de la República ni el Congreso pueden, en caso alguno, ejercer funciones judiciales, avocarse causas pendientes, revisar los fundamentos o contenido de sus resoluciones o hacer revivir procesos fenecidos”. Constitución Política de Chile. (Capítulo VI, artículo 76). </a:t>
            </a:r>
          </a:p>
          <a:p>
            <a:pPr marL="114300" indent="0">
              <a:buNone/>
            </a:pPr>
            <a:r>
              <a:rPr lang="es-CL" dirty="0"/>
              <a:t> </a:t>
            </a:r>
          </a:p>
          <a:p>
            <a:pPr marL="114300" indent="0">
              <a:buNone/>
            </a:pPr>
            <a:r>
              <a:rPr lang="es-CL" dirty="0"/>
              <a:t> ¿A qué organismo del Estado pertenece la función descrita en el texto? </a:t>
            </a:r>
          </a:p>
          <a:p>
            <a:pPr marL="114300" indent="0">
              <a:buNone/>
            </a:pPr>
            <a:r>
              <a:rPr lang="es-CL" dirty="0"/>
              <a:t>A. A la Cámara de Diputados.</a:t>
            </a:r>
          </a:p>
          <a:p>
            <a:pPr marL="114300" indent="0">
              <a:buNone/>
            </a:pPr>
            <a:r>
              <a:rPr lang="es-CL" dirty="0"/>
              <a:t>B. Al presidente de la República.</a:t>
            </a:r>
          </a:p>
          <a:p>
            <a:pPr marL="114300" indent="0">
              <a:buNone/>
            </a:pPr>
            <a:r>
              <a:rPr lang="es-CL" dirty="0"/>
              <a:t>C. Al Senado.</a:t>
            </a:r>
          </a:p>
          <a:p>
            <a:pPr marL="114300" indent="0">
              <a:buNone/>
            </a:pPr>
            <a:r>
              <a:rPr lang="es-CL" dirty="0"/>
              <a:t>D. Al Poder Judicial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945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</TotalTime>
  <Words>887</Words>
  <Application>Microsoft Office PowerPoint</Application>
  <PresentationFormat>Presentación en pantalla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      La institucionalidad democrática de Chile:</vt:lpstr>
      <vt:lpstr>                Bases de nuestra institucionalidad.</vt:lpstr>
      <vt:lpstr>Chile reconoce los derechos de las personas (Cap.III)</vt:lpstr>
      <vt:lpstr>Presentación de PowerPoint</vt:lpstr>
      <vt:lpstr>Presentación de PowerPoint</vt:lpstr>
      <vt:lpstr>       Problemas  y desafíos del mundo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 VIVAR</dc:creator>
  <cp:lastModifiedBy>ETNA VIVAR</cp:lastModifiedBy>
  <cp:revision>15</cp:revision>
  <dcterms:created xsi:type="dcterms:W3CDTF">2020-05-07T07:42:28Z</dcterms:created>
  <dcterms:modified xsi:type="dcterms:W3CDTF">2020-05-14T07:07:01Z</dcterms:modified>
</cp:coreProperties>
</file>