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2" r:id="rId4"/>
    <p:sldId id="261" r:id="rId5"/>
    <p:sldId id="257" r:id="rId6"/>
    <p:sldId id="263" r:id="rId7"/>
    <p:sldId id="266" r:id="rId8"/>
    <p:sldId id="264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3E20-A0A0-4ED5-88C8-96D69BDE2068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8D6E-8EF7-41CD-8B23-21ED72E38A01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3E20-A0A0-4ED5-88C8-96D69BDE2068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8D6E-8EF7-41CD-8B23-21ED72E38A0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3E20-A0A0-4ED5-88C8-96D69BDE2068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8D6E-8EF7-41CD-8B23-21ED72E38A0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3E20-A0A0-4ED5-88C8-96D69BDE2068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8D6E-8EF7-41CD-8B23-21ED72E38A01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3E20-A0A0-4ED5-88C8-96D69BDE2068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8D6E-8EF7-41CD-8B23-21ED72E38A0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3E20-A0A0-4ED5-88C8-96D69BDE2068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8D6E-8EF7-41CD-8B23-21ED72E38A01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3E20-A0A0-4ED5-88C8-96D69BDE2068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8D6E-8EF7-41CD-8B23-21ED72E38A01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3E20-A0A0-4ED5-88C8-96D69BDE2068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8D6E-8EF7-41CD-8B23-21ED72E38A0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3E20-A0A0-4ED5-88C8-96D69BDE2068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8D6E-8EF7-41CD-8B23-21ED72E38A0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3E20-A0A0-4ED5-88C8-96D69BDE2068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8D6E-8EF7-41CD-8B23-21ED72E38A0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3E20-A0A0-4ED5-88C8-96D69BDE2068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8D6E-8EF7-41CD-8B23-21ED72E38A01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A583E20-A0A0-4ED5-88C8-96D69BDE2068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7B38D6E-8EF7-41CD-8B23-21ED72E38A01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ERECHOS DE LOS NIÑOS, VIDEO INFANTIL CHILDREN`S RIGHTS VIDEO I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799976"/>
            <a:ext cx="3831379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Estado Cívico: ¿Qué debo hacer para recuperar mi derecho a voto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451" y="2204864"/>
            <a:ext cx="3109180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5220072" y="5085184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/>
              <a:t>Sextos Años</a:t>
            </a:r>
            <a:endParaRPr lang="es-CL" sz="28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842541"/>
              </p:ext>
            </p:extLst>
          </p:nvPr>
        </p:nvGraphicFramePr>
        <p:xfrm>
          <a:off x="1403648" y="620687"/>
          <a:ext cx="6696744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6744"/>
              </a:tblGrid>
              <a:tr h="13681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800" dirty="0" smtClean="0"/>
                        <a:t>Unidad 1: «Los derechos de las personas, el Estado y las actitudes cívicas»</a:t>
                      </a:r>
                    </a:p>
                    <a:p>
                      <a:endParaRPr lang="es-CL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650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03648" y="908720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/>
              <a:t>Revisión de Actividades Actitudes Cívicas Guía 3</a:t>
            </a:r>
            <a:endParaRPr lang="es-CL" sz="2400" b="1" dirty="0"/>
          </a:p>
        </p:txBody>
      </p:sp>
      <p:pic>
        <p:nvPicPr>
          <p:cNvPr id="1026" name="Picture 2" descr="C:\Users\ETNA VIVAR\Desktop\Captura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39717"/>
            <a:ext cx="8640960" cy="471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736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TNA VIVAR\Desktop\Captura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8208912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58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do de imagen para CARICATURA DE MAFALDA PENSAND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153721"/>
            <a:ext cx="1688465" cy="21812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Rectángulo"/>
          <p:cNvSpPr/>
          <p:nvPr/>
        </p:nvSpPr>
        <p:spPr>
          <a:xfrm>
            <a:off x="1979712" y="3244334"/>
            <a:ext cx="27190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/>
              <a:t> </a:t>
            </a:r>
            <a:endParaRPr lang="es-CL" dirty="0"/>
          </a:p>
        </p:txBody>
      </p:sp>
      <p:sp>
        <p:nvSpPr>
          <p:cNvPr id="6" name="3 Pergamino horizontal"/>
          <p:cNvSpPr/>
          <p:nvPr/>
        </p:nvSpPr>
        <p:spPr>
          <a:xfrm>
            <a:off x="1043608" y="2006436"/>
            <a:ext cx="4824536" cy="2862723"/>
          </a:xfrm>
          <a:prstGeom prst="horizontalScroll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CL" sz="1200" b="1" dirty="0">
                <a:effectLst/>
                <a:latin typeface="Times New Roman"/>
                <a:ea typeface="Calibri"/>
                <a:cs typeface="Times New Roman"/>
              </a:rPr>
              <a:t>“</a:t>
            </a:r>
            <a:r>
              <a:rPr lang="es-CL" sz="2000" b="1" dirty="0">
                <a:effectLst/>
                <a:latin typeface="Times New Roman"/>
                <a:ea typeface="Calibri"/>
                <a:cs typeface="Times New Roman"/>
              </a:rPr>
              <a:t>Toda persona</a:t>
            </a:r>
            <a:r>
              <a:rPr lang="es-CL" sz="2000" dirty="0">
                <a:effectLst/>
                <a:latin typeface="Times New Roman"/>
                <a:ea typeface="Calibri"/>
                <a:cs typeface="Times New Roman"/>
              </a:rPr>
              <a:t> es </a:t>
            </a:r>
            <a:r>
              <a:rPr lang="es-CL" sz="2000" b="1" dirty="0">
                <a:effectLst/>
                <a:latin typeface="Times New Roman"/>
                <a:ea typeface="Calibri"/>
                <a:cs typeface="Times New Roman"/>
              </a:rPr>
              <a:t>sujeto de derecho</a:t>
            </a:r>
            <a:r>
              <a:rPr lang="es-CL" sz="2000" dirty="0">
                <a:effectLst/>
                <a:latin typeface="Times New Roman"/>
                <a:ea typeface="Calibri"/>
                <a:cs typeface="Times New Roman"/>
              </a:rPr>
              <a:t> es decir, posee derechos que le deben ser respetados íntegramente </a:t>
            </a:r>
            <a:r>
              <a:rPr lang="es-CL" sz="2000" b="1" dirty="0">
                <a:effectLst/>
                <a:latin typeface="Times New Roman"/>
                <a:ea typeface="Calibri"/>
                <a:cs typeface="Times New Roman"/>
              </a:rPr>
              <a:t>desde su nacimiento</a:t>
            </a:r>
            <a:r>
              <a:rPr lang="es-CL" sz="2000" dirty="0">
                <a:effectLst/>
                <a:latin typeface="Times New Roman"/>
                <a:ea typeface="Calibri"/>
                <a:cs typeface="Times New Roman"/>
              </a:rPr>
              <a:t>, independiente de cuál sea su etnia, sexo, lugar de nacimiento u otra condición individual.”</a:t>
            </a:r>
            <a:endParaRPr lang="es-CL" sz="2000" dirty="0">
              <a:effectLst/>
              <a:ea typeface="Calibri"/>
              <a:cs typeface="Times New Roman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778524"/>
              </p:ext>
            </p:extLst>
          </p:nvPr>
        </p:nvGraphicFramePr>
        <p:xfrm>
          <a:off x="1278418" y="692696"/>
          <a:ext cx="684076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0"/>
              </a:tblGrid>
              <a:tr h="370840">
                <a:tc>
                  <a:txBody>
                    <a:bodyPr/>
                    <a:lstStyle/>
                    <a:p>
                      <a:r>
                        <a:rPr lang="es-CL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O.A. </a:t>
                      </a:r>
                      <a:r>
                        <a:rPr lang="es-CL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Reconocer que todas las personas tienen derechos, y que estos generan deberes y responsabilidades en las personas y en el Estado</a:t>
                      </a:r>
                      <a:endParaRPr lang="es-CL" sz="2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187625" y="5229200"/>
            <a:ext cx="72008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u="sng" dirty="0" smtClean="0"/>
              <a:t>Reflexiona:</a:t>
            </a:r>
            <a:r>
              <a:rPr lang="es-CL" dirty="0" smtClean="0"/>
              <a:t> ¿Qué piensas al respecto? ¿Cuáles son tus derechos? ¿Son respetados?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75044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836712"/>
            <a:ext cx="820891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CL" sz="2400" dirty="0" smtClean="0"/>
              <a:t>Toda persona tiene derechos que le son </a:t>
            </a:r>
            <a:r>
              <a:rPr lang="es-CL" sz="2400" dirty="0" smtClean="0">
                <a:solidFill>
                  <a:srgbClr val="C00000"/>
                </a:solidFill>
              </a:rPr>
              <a:t>reconocidos por el Estado</a:t>
            </a:r>
            <a:r>
              <a:rPr lang="es-CL" sz="2400" dirty="0" smtClean="0"/>
              <a:t>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2400" dirty="0" smtClean="0"/>
              <a:t>El documento en que se consagran los derechos fundamentales de las personas es la </a:t>
            </a:r>
            <a:r>
              <a:rPr lang="es-CL" sz="2400" dirty="0" smtClean="0">
                <a:solidFill>
                  <a:srgbClr val="C00000"/>
                </a:solidFill>
              </a:rPr>
              <a:t>Declaración</a:t>
            </a:r>
            <a:r>
              <a:rPr lang="es-CL" sz="2400" dirty="0" smtClean="0"/>
              <a:t>  </a:t>
            </a:r>
            <a:r>
              <a:rPr lang="es-CL" sz="2400" dirty="0" smtClean="0">
                <a:solidFill>
                  <a:srgbClr val="C00000"/>
                </a:solidFill>
              </a:rPr>
              <a:t>Universal de Derechos Humanos </a:t>
            </a:r>
            <a:r>
              <a:rPr lang="es-CL" sz="2400" dirty="0" smtClean="0"/>
              <a:t>(1948), después de la Segunda Guerra Mundial. En su artículo 1 dice:</a:t>
            </a:r>
          </a:p>
          <a:p>
            <a:pPr marL="285750" indent="-285750">
              <a:buFont typeface="Arial" pitchFamily="34" charset="0"/>
              <a:buChar char="•"/>
            </a:pPr>
            <a:endParaRPr lang="es-CL" sz="24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2400" dirty="0" smtClean="0"/>
              <a:t>«Todos los seres humanos nacen libres e iguales en dignidad y derechos y , dotados como están de razón y conciencia, deben comportarse fraternalmente los  unos con los otros.»….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CL" sz="2400" dirty="0" smtClean="0"/>
              <a:t>Estos derechos son reconocidos en la </a:t>
            </a:r>
            <a:r>
              <a:rPr lang="es-CL" sz="2400" dirty="0" smtClean="0">
                <a:solidFill>
                  <a:srgbClr val="C00000"/>
                </a:solidFill>
              </a:rPr>
              <a:t>Constitución Política de la República de 1980.</a:t>
            </a:r>
          </a:p>
          <a:p>
            <a:pPr marL="285750" indent="-285750">
              <a:buFont typeface="Arial" pitchFamily="34" charset="0"/>
              <a:buChar char="•"/>
            </a:pPr>
            <a:endParaRPr lang="es-CL" sz="2400" dirty="0"/>
          </a:p>
          <a:p>
            <a:pPr marL="285750" indent="-285750">
              <a:buFont typeface="Arial" pitchFamily="34" charset="0"/>
              <a:buChar char="•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9462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159494"/>
              </p:ext>
            </p:extLst>
          </p:nvPr>
        </p:nvGraphicFramePr>
        <p:xfrm>
          <a:off x="1331640" y="764704"/>
          <a:ext cx="6288360" cy="750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8360"/>
              </a:tblGrid>
              <a:tr h="750952">
                <a:tc>
                  <a:txBody>
                    <a:bodyPr/>
                    <a:lstStyle/>
                    <a:p>
                      <a:r>
                        <a:rPr lang="es-CL" dirty="0" smtClean="0"/>
                        <a:t>    </a:t>
                      </a:r>
                      <a:r>
                        <a:rPr lang="es-CL" sz="2400" dirty="0" smtClean="0"/>
                        <a:t>Clasificación de los Derechos Humanos</a:t>
                      </a:r>
                      <a:endParaRPr lang="es-CL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2 Rectángulo redondeado"/>
          <p:cNvSpPr/>
          <p:nvPr/>
        </p:nvSpPr>
        <p:spPr>
          <a:xfrm>
            <a:off x="683568" y="1700807"/>
            <a:ext cx="2232248" cy="15841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De primera generación libertad(derechos civiles y políticos)</a:t>
            </a:r>
            <a:endParaRPr lang="es-CL" dirty="0"/>
          </a:p>
        </p:txBody>
      </p:sp>
      <p:sp>
        <p:nvSpPr>
          <p:cNvPr id="5" name="4 Rectángulo redondeado"/>
          <p:cNvSpPr/>
          <p:nvPr/>
        </p:nvSpPr>
        <p:spPr>
          <a:xfrm>
            <a:off x="3419872" y="1739483"/>
            <a:ext cx="2160239" cy="15504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De segunda generación Igualdad( económicos, sociales y culturales)</a:t>
            </a:r>
            <a:endParaRPr lang="es-CL" dirty="0"/>
          </a:p>
        </p:txBody>
      </p:sp>
      <p:sp>
        <p:nvSpPr>
          <p:cNvPr id="6" name="5 Rectángulo redondeado"/>
          <p:cNvSpPr/>
          <p:nvPr/>
        </p:nvSpPr>
        <p:spPr>
          <a:xfrm>
            <a:off x="6300192" y="1739483"/>
            <a:ext cx="2232248" cy="15455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De tercera generación solidaridad( la paz y la justicia)</a:t>
            </a:r>
            <a:endParaRPr lang="es-CL" dirty="0"/>
          </a:p>
        </p:txBody>
      </p:sp>
      <p:cxnSp>
        <p:nvCxnSpPr>
          <p:cNvPr id="7" name="6 Conector recto"/>
          <p:cNvCxnSpPr>
            <a:stCxn id="3" idx="2"/>
          </p:cNvCxnSpPr>
          <p:nvPr/>
        </p:nvCxnSpPr>
        <p:spPr>
          <a:xfrm flipH="1">
            <a:off x="1727684" y="3284984"/>
            <a:ext cx="7200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4499991" y="328498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>
            <a:stCxn id="6" idx="2"/>
          </p:cNvCxnSpPr>
          <p:nvPr/>
        </p:nvCxnSpPr>
        <p:spPr>
          <a:xfrm>
            <a:off x="7416316" y="328498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539552" y="3645024"/>
            <a:ext cx="2664296" cy="26642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dirty="0" smtClean="0">
                <a:solidFill>
                  <a:srgbClr val="C00000"/>
                </a:solidFill>
              </a:rPr>
              <a:t>Civiles:</a:t>
            </a:r>
            <a:r>
              <a:rPr lang="es-CL" dirty="0" smtClean="0">
                <a:solidFill>
                  <a:schemeClr val="tx1"/>
                </a:solidFill>
              </a:rPr>
              <a:t> Derecho a la vida, a la libertad, a la seguridad, a la propiedad, a la familia.</a:t>
            </a:r>
          </a:p>
          <a:p>
            <a:pPr algn="just"/>
            <a:r>
              <a:rPr lang="es-CL" dirty="0" smtClean="0">
                <a:solidFill>
                  <a:srgbClr val="C00000"/>
                </a:solidFill>
              </a:rPr>
              <a:t>Políticos:</a:t>
            </a:r>
            <a:r>
              <a:rPr lang="es-CL" dirty="0" smtClean="0">
                <a:solidFill>
                  <a:schemeClr val="tx1"/>
                </a:solidFill>
              </a:rPr>
              <a:t> derecho a voto, a la asociación, a la huelga, etc.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419872" y="3645024"/>
            <a:ext cx="2448271" cy="26642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dirty="0" smtClean="0">
                <a:solidFill>
                  <a:schemeClr val="tx1"/>
                </a:solidFill>
              </a:rPr>
              <a:t>Derecho a la salud, a la educación, al trabajo, a una vivienda digna, a la libertad religiosa, </a:t>
            </a:r>
            <a:r>
              <a:rPr lang="es-CL" dirty="0" err="1" smtClean="0">
                <a:solidFill>
                  <a:schemeClr val="tx1"/>
                </a:solidFill>
              </a:rPr>
              <a:t>etc</a:t>
            </a:r>
            <a:r>
              <a:rPr lang="es-CL" dirty="0" smtClean="0">
                <a:solidFill>
                  <a:schemeClr val="tx1"/>
                </a:solidFill>
              </a:rPr>
              <a:t>,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6156176" y="3645024"/>
            <a:ext cx="2592288" cy="26642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dirty="0" smtClean="0">
                <a:solidFill>
                  <a:schemeClr val="tx1"/>
                </a:solidFill>
              </a:rPr>
              <a:t>Derecho a un medio ambiente limpio, el respeto del patrimonio y a las minorías, derecho a la paz</a:t>
            </a:r>
            <a:r>
              <a:rPr lang="es-CL" dirty="0" smtClean="0"/>
              <a:t>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98236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derechos y deberes de las personas 5 bas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90" y="1196752"/>
            <a:ext cx="3386856" cy="244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derechos y deberes de las personas 5 basic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52" y="3930442"/>
            <a:ext cx="3527703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para derechos y deberes de las personas 5 basic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308" y="1254070"/>
            <a:ext cx="3188737" cy="2384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Si a la Paz | Juan David Posada Segur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309" y="3911861"/>
            <a:ext cx="3456384" cy="2466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403648" y="404665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       </a:t>
            </a:r>
            <a:r>
              <a:rPr lang="es-CL" sz="2400" dirty="0" smtClean="0"/>
              <a:t>¿ Cuáles son y cómo clasificamos estos  </a:t>
            </a:r>
          </a:p>
          <a:p>
            <a:r>
              <a:rPr lang="es-CL" sz="2400" dirty="0"/>
              <a:t> </a:t>
            </a:r>
            <a:r>
              <a:rPr lang="es-CL" sz="2400" dirty="0" smtClean="0"/>
              <a:t>                         derechos?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134983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620688"/>
            <a:ext cx="756084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>
                <a:solidFill>
                  <a:srgbClr val="C00000"/>
                </a:solidFill>
              </a:rPr>
              <a:t>¿</a:t>
            </a:r>
            <a:r>
              <a:rPr lang="es-CL" sz="2400" b="1" dirty="0">
                <a:solidFill>
                  <a:srgbClr val="C00000"/>
                </a:solidFill>
              </a:rPr>
              <a:t>Qué derechos nos reconoce y garantiza el Estado?</a:t>
            </a:r>
            <a:endParaRPr lang="es-CL" sz="2400" dirty="0">
              <a:solidFill>
                <a:srgbClr val="C00000"/>
              </a:solidFill>
            </a:endParaRPr>
          </a:p>
          <a:p>
            <a:endParaRPr lang="es-CL" dirty="0" smtClean="0">
              <a:solidFill>
                <a:srgbClr val="C00000"/>
              </a:solidFill>
            </a:endParaRPr>
          </a:p>
          <a:p>
            <a:r>
              <a:rPr lang="es-CL" dirty="0" smtClean="0"/>
              <a:t>Algunos </a:t>
            </a:r>
            <a:r>
              <a:rPr lang="es-CL" dirty="0"/>
              <a:t>de estos derechos que están consagrados en la Constitución Política de 1980 son</a:t>
            </a:r>
            <a:r>
              <a:rPr lang="es-CL" dirty="0" smtClean="0"/>
              <a:t>:</a:t>
            </a:r>
          </a:p>
          <a:p>
            <a:endParaRPr lang="es-CL" dirty="0"/>
          </a:p>
          <a:p>
            <a:pPr lvl="0"/>
            <a:endParaRPr lang="es-CL" dirty="0"/>
          </a:p>
        </p:txBody>
      </p:sp>
      <p:pic>
        <p:nvPicPr>
          <p:cNvPr id="4099" name="Picture 3" descr="C:\Users\ETNA VIVAR\Desktop\Captur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88840"/>
            <a:ext cx="7128792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789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692696"/>
            <a:ext cx="5400600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</a:rPr>
              <a:t>Los Deberes de las personas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1560" y="1340768"/>
            <a:ext cx="799288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MX" sz="2000" dirty="0"/>
              <a:t>Los </a:t>
            </a:r>
            <a:r>
              <a:rPr lang="es-MX" sz="2000" dirty="0" smtClean="0"/>
              <a:t> derechos llevan consigo un deber. Los deberes </a:t>
            </a:r>
            <a:r>
              <a:rPr lang="es-MX" sz="2000" dirty="0"/>
              <a:t>del Hombre son todos aquellos que lo llevan al bien. </a:t>
            </a:r>
            <a:r>
              <a:rPr lang="es-MX" sz="2000" dirty="0" smtClean="0">
                <a:solidFill>
                  <a:srgbClr val="C00000"/>
                </a:solidFill>
              </a:rPr>
              <a:t>¿Cuáles son tus deberes?  </a:t>
            </a:r>
            <a:r>
              <a:rPr lang="es-MX" sz="2000" dirty="0" smtClean="0"/>
              <a:t>Algunos son:</a:t>
            </a:r>
          </a:p>
          <a:p>
            <a:pPr fontAlgn="base"/>
            <a:endParaRPr lang="es-MX" sz="2000" dirty="0"/>
          </a:p>
          <a:p>
            <a:pPr fontAlgn="base"/>
            <a:r>
              <a:rPr lang="es-MX" sz="2000" dirty="0" smtClean="0"/>
              <a:t>-Respeto </a:t>
            </a:r>
            <a:r>
              <a:rPr lang="es-MX" sz="2000" dirty="0"/>
              <a:t>a la vida propia y del otro.</a:t>
            </a:r>
          </a:p>
          <a:p>
            <a:pPr fontAlgn="base"/>
            <a:r>
              <a:rPr lang="es-MX" sz="2000" dirty="0"/>
              <a:t>-Respeto a los derechos de las otras personas.</a:t>
            </a:r>
          </a:p>
          <a:p>
            <a:pPr fontAlgn="base"/>
            <a:r>
              <a:rPr lang="es-MX" sz="2000" dirty="0" smtClean="0"/>
              <a:t>-Debemos </a:t>
            </a:r>
            <a:r>
              <a:rPr lang="es-MX" sz="2000" dirty="0"/>
              <a:t>respetar a nuestros semejantes, sin importar su sexo, nivel socio económico, religión, nacionalidad, etc.</a:t>
            </a:r>
          </a:p>
          <a:p>
            <a:pPr fontAlgn="base"/>
            <a:r>
              <a:rPr lang="es-MX" sz="2000" dirty="0"/>
              <a:t>-Debemos respetar a nuestros padres, maestros, y a todas las personas, pues nos ayudan a convertirnos en adultos.</a:t>
            </a:r>
          </a:p>
          <a:p>
            <a:pPr fontAlgn="base"/>
            <a:r>
              <a:rPr lang="es-MX" sz="2000" dirty="0" smtClean="0"/>
              <a:t>-Debemos </a:t>
            </a:r>
            <a:r>
              <a:rPr lang="es-MX" sz="2000" dirty="0"/>
              <a:t>aprender a respetar las opiniones y costumbres de los demás, aunque no sean iguales a las nuestras</a:t>
            </a:r>
            <a:r>
              <a:rPr lang="es-MX" sz="2000" dirty="0" smtClean="0"/>
              <a:t>.</a:t>
            </a:r>
          </a:p>
          <a:p>
            <a:pPr fontAlgn="base"/>
            <a:r>
              <a:rPr lang="es-MX" sz="2000" dirty="0" smtClean="0"/>
              <a:t>- Debemos </a:t>
            </a:r>
            <a:r>
              <a:rPr lang="es-MX" sz="2000" dirty="0"/>
              <a:t>respetar las leyes que rige la Sociedad, tener buena conducta en la Escuela, portarnos bien en la casa. </a:t>
            </a:r>
          </a:p>
          <a:p>
            <a:pPr fontAlgn="base"/>
            <a:r>
              <a:rPr lang="es-MX" sz="2000" dirty="0" smtClean="0"/>
              <a:t>-Debemos </a:t>
            </a:r>
            <a:r>
              <a:rPr lang="es-MX" sz="2000" dirty="0"/>
              <a:t>respetar y cuidar el medio ambiente.</a:t>
            </a:r>
          </a:p>
          <a:p>
            <a:pPr fontAlgn="base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6989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220072" y="964009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solidFill>
                  <a:srgbClr val="C00000"/>
                </a:solidFill>
              </a:rPr>
              <a:t>      </a:t>
            </a:r>
            <a:r>
              <a:rPr lang="es-CL" sz="2000" dirty="0" smtClean="0"/>
              <a:t>Club deportivo</a:t>
            </a:r>
            <a:endParaRPr lang="es-CL" sz="2000" dirty="0"/>
          </a:p>
        </p:txBody>
      </p:sp>
      <p:sp>
        <p:nvSpPr>
          <p:cNvPr id="3" name="2 CuadroTexto"/>
          <p:cNvSpPr txBox="1"/>
          <p:nvPr/>
        </p:nvSpPr>
        <p:spPr>
          <a:xfrm>
            <a:off x="1187624" y="620688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           </a:t>
            </a:r>
            <a:r>
              <a:rPr lang="es-CL" sz="2400" dirty="0" smtClean="0">
                <a:solidFill>
                  <a:srgbClr val="C00000"/>
                </a:solidFill>
              </a:rPr>
              <a:t>Formas de organización ciudadana </a:t>
            </a:r>
            <a:endParaRPr lang="es-CL" sz="2400" dirty="0">
              <a:solidFill>
                <a:srgbClr val="C00000"/>
              </a:solidFill>
            </a:endParaRPr>
          </a:p>
        </p:txBody>
      </p:sp>
      <p:sp>
        <p:nvSpPr>
          <p:cNvPr id="4" name="AutoShape 2" descr="Junta de Vecinos Lomas de San Sebastián - Home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5" name="AutoShape 6" descr="Junta de Vecinos Barrio Bellavista Recoleta - Inicio | Faceboo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6" name="AutoShape 8" descr="INTENDENTE Y JUNTAS DE VECINOS DE ANTOFAGASTA ACUERDAN SOSTENER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9" name="8 Imagen" descr="https://upload.wikimedia.org/wikipedia/commons/thumb/f/fa/Gobernador_de_Iquique_se_reuni%C3%B3_con_vecinos_de_Caleta_Caramucho.jpg/300px-Gobernador_de_Iquique_se_reuni%C3%B3_con_vecinos_de_Caleta_Caramuch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04" y="1592795"/>
            <a:ext cx="3141660" cy="220965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AutoShape 12" descr="El Club Deportivo Formas Íntimas, una apuesta a la sociedad y al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5134" name="Picture 14" descr="Archivo:Club Deportivo Caspe (02032008, partido contra CD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592795"/>
            <a:ext cx="3096344" cy="2288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6" name="Picture 16" descr="Federación de Estudiantes Universidad de Chile - Archivo Fortín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05" y="4527896"/>
            <a:ext cx="3141660" cy="1787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106305" y="1082353"/>
            <a:ext cx="252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     Junta de Vecinos</a:t>
            </a:r>
            <a:endParaRPr lang="es-CL" dirty="0"/>
          </a:p>
        </p:txBody>
      </p:sp>
      <p:sp>
        <p:nvSpPr>
          <p:cNvPr id="10" name="9 CuadroTexto"/>
          <p:cNvSpPr txBox="1"/>
          <p:nvPr/>
        </p:nvSpPr>
        <p:spPr>
          <a:xfrm>
            <a:off x="1331641" y="3881565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Organización de estudiantes</a:t>
            </a:r>
            <a:endParaRPr lang="es-CL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436096" y="407707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       Sindicatos</a:t>
            </a:r>
            <a:endParaRPr lang="es-CL" dirty="0"/>
          </a:p>
        </p:txBody>
      </p:sp>
      <p:pic>
        <p:nvPicPr>
          <p:cNvPr id="5138" name="Picture 18" descr="Amenidades mixtas - Artículos diversos: Sindicat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446404"/>
            <a:ext cx="3096344" cy="207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0812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95736" y="69269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                Actividades</a:t>
            </a:r>
            <a:endParaRPr lang="es-CL" sz="2400" dirty="0"/>
          </a:p>
        </p:txBody>
      </p:sp>
      <p:sp>
        <p:nvSpPr>
          <p:cNvPr id="3" name="2 Rectángulo"/>
          <p:cNvSpPr/>
          <p:nvPr/>
        </p:nvSpPr>
        <p:spPr>
          <a:xfrm>
            <a:off x="971600" y="1700808"/>
            <a:ext cx="73448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 smtClean="0"/>
              <a:t>1.-¿</a:t>
            </a:r>
            <a:r>
              <a:rPr lang="es-CL" sz="2400" dirty="0"/>
              <a:t>Cuál es la actual Constitución Política de nuestro país? ¿Qué derechos nos garantiza</a:t>
            </a:r>
            <a:r>
              <a:rPr lang="es-CL" sz="2400" dirty="0" smtClean="0"/>
              <a:t>?</a:t>
            </a:r>
          </a:p>
          <a:p>
            <a:endParaRPr lang="es-CL" sz="2400" dirty="0" smtClean="0"/>
          </a:p>
          <a:p>
            <a:r>
              <a:rPr lang="es-CL" sz="2400" dirty="0" smtClean="0"/>
              <a:t>2.- </a:t>
            </a:r>
            <a:r>
              <a:rPr lang="es-CL" sz="2400" dirty="0"/>
              <a:t>¿</a:t>
            </a:r>
            <a:r>
              <a:rPr lang="es-CL" sz="2400" dirty="0" smtClean="0"/>
              <a:t>Cuáles son tus deberes? </a:t>
            </a:r>
            <a:r>
              <a:rPr lang="es-CL" sz="2400" smtClean="0"/>
              <a:t>Nombra 3.</a:t>
            </a:r>
          </a:p>
          <a:p>
            <a:endParaRPr lang="es-CL" sz="2400" dirty="0"/>
          </a:p>
          <a:p>
            <a:r>
              <a:rPr lang="es-CL" sz="2400" dirty="0"/>
              <a:t>3</a:t>
            </a:r>
            <a:r>
              <a:rPr lang="es-CL" sz="2400" dirty="0" smtClean="0"/>
              <a:t>- </a:t>
            </a:r>
            <a:r>
              <a:rPr lang="es-CL" sz="2400" dirty="0"/>
              <a:t>Describe las formas de organización garantizadas por el </a:t>
            </a:r>
            <a:r>
              <a:rPr lang="es-CL" sz="2400" dirty="0" smtClean="0"/>
              <a:t>Estado y </a:t>
            </a:r>
            <a:r>
              <a:rPr lang="es-CL" sz="2400" dirty="0"/>
              <a:t>el rol que cumplen en la </a:t>
            </a:r>
            <a:r>
              <a:rPr lang="es-CL" sz="2400" dirty="0" smtClean="0"/>
              <a:t>sociedad</a:t>
            </a:r>
          </a:p>
          <a:p>
            <a:endParaRPr lang="es-CL" sz="2400" dirty="0"/>
          </a:p>
          <a:p>
            <a:r>
              <a:rPr lang="es-CL" sz="2400" dirty="0" smtClean="0"/>
              <a:t>4.-Identifica un deber del Estado. </a:t>
            </a:r>
            <a:endParaRPr lang="es-CL" sz="2400" dirty="0"/>
          </a:p>
          <a:p>
            <a:r>
              <a:rPr lang="es-C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83439466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256</TotalTime>
  <Words>583</Words>
  <Application>Microsoft Office PowerPoint</Application>
  <PresentationFormat>Presentación en pantalla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Transmisión de listas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ETNA VIVAR</dc:creator>
  <cp:lastModifiedBy>ETNA VIVAR</cp:lastModifiedBy>
  <cp:revision>26</cp:revision>
  <dcterms:created xsi:type="dcterms:W3CDTF">2020-03-06T07:08:06Z</dcterms:created>
  <dcterms:modified xsi:type="dcterms:W3CDTF">2020-05-04T10:46:59Z</dcterms:modified>
</cp:coreProperties>
</file>