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2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2F8FC28-88BF-47F8-8DCE-6EEAFE21E54F}" type="datetimeFigureOut">
              <a:rPr lang="es-CL" smtClean="0"/>
              <a:t>13-05-2020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C0F9D150-DF3A-4D71-B524-AFA19E2CEA8F}" type="slidenum">
              <a:rPr lang="es-CL" smtClean="0"/>
              <a:t>‹Nº›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Xo-jCd4Z5GM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5508103" y="4941169"/>
            <a:ext cx="2808313" cy="993496"/>
          </a:xfrm>
        </p:spPr>
        <p:txBody>
          <a:bodyPr>
            <a:normAutofit fontScale="92500" lnSpcReduction="20000"/>
          </a:bodyPr>
          <a:lstStyle/>
          <a:p>
            <a:r>
              <a:rPr lang="es-CL" dirty="0" smtClean="0"/>
              <a:t>Educación Ciudadana 3°Medio</a:t>
            </a:r>
          </a:p>
          <a:p>
            <a:r>
              <a:rPr lang="es-CL" dirty="0" smtClean="0"/>
              <a:t>Prof. Etna Vivar N.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1907704" y="1916832"/>
            <a:ext cx="59046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3600" dirty="0" smtClean="0">
                <a:latin typeface="Algerian" pitchFamily="82" charset="0"/>
              </a:rPr>
              <a:t>Los Derechos Humanos</a:t>
            </a:r>
            <a:endParaRPr lang="es-CL" sz="3600" dirty="0">
              <a:latin typeface="Algerian" pitchFamily="82" charset="0"/>
            </a:endParaRPr>
          </a:p>
        </p:txBody>
      </p:sp>
      <p:pic>
        <p:nvPicPr>
          <p:cNvPr id="1026" name="Picture 2" descr="Día Internacional de los Derechos Human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7611" y="2996952"/>
            <a:ext cx="4296477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5 Imagen" descr="Descripción: C:\Users\Etna\AppData\Local\Microsoft\Windows\Temporary Internet Files\Content.IE5\8FBSJTFI\222 (1)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5725" y="785510"/>
            <a:ext cx="2164107" cy="699274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8" name="Picture 4" descr="Equipo Nizko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104" y="2539290"/>
            <a:ext cx="1993113" cy="23385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07749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611560" y="750284"/>
            <a:ext cx="756084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1.- ¿Una persona que comete violaciones a derechos de menores, pierde sus derechos?</a:t>
            </a:r>
          </a:p>
          <a:p>
            <a:endParaRPr lang="es-CL" dirty="0" smtClean="0"/>
          </a:p>
          <a:p>
            <a:endParaRPr lang="es-CL" dirty="0"/>
          </a:p>
          <a:p>
            <a:r>
              <a:rPr lang="es-CL" dirty="0" smtClean="0"/>
              <a:t>2.- ¿Qué instituciones  fueron cuestionadas  e indicados como responsables  de la violación de los derechos de menores internados?</a:t>
            </a:r>
          </a:p>
          <a:p>
            <a:endParaRPr lang="es-CL" dirty="0"/>
          </a:p>
          <a:p>
            <a:endParaRPr lang="es-CL" dirty="0" smtClean="0"/>
          </a:p>
          <a:p>
            <a:r>
              <a:rPr lang="es-CL" dirty="0" smtClean="0"/>
              <a:t>3.- ¿Cómo debe el Estado remediar las violaciones de los derechos de menores?</a:t>
            </a:r>
          </a:p>
          <a:p>
            <a:endParaRPr lang="es-CL" dirty="0"/>
          </a:p>
          <a:p>
            <a:endParaRPr lang="es-CL" dirty="0" smtClean="0"/>
          </a:p>
          <a:p>
            <a:r>
              <a:rPr lang="es-CL" dirty="0" smtClean="0"/>
              <a:t>4.-¿Qué papel cumple la ONU ante los derechos humanos?</a:t>
            </a:r>
          </a:p>
          <a:p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472647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611560" y="692697"/>
            <a:ext cx="7848872" cy="1728191"/>
          </a:xfrm>
        </p:spPr>
        <p:txBody>
          <a:bodyPr>
            <a:normAutofit/>
          </a:bodyPr>
          <a:lstStyle/>
          <a:p>
            <a:r>
              <a:rPr lang="es-CL" dirty="0"/>
              <a:t>Lea la siguiente noticia: </a:t>
            </a:r>
            <a:r>
              <a:rPr lang="es-CL" i="1" dirty="0"/>
              <a:t>5 ejemplos de lo que es la esclavitud moderna</a:t>
            </a:r>
            <a:endParaRPr lang="es-CL" dirty="0"/>
          </a:p>
          <a:p>
            <a:r>
              <a:rPr lang="es-CL" b="1" dirty="0"/>
              <a:t>www.bbc.com/mundo/internacional/2016/06/160601_esclavitud_moderna_global_men </a:t>
            </a:r>
            <a:endParaRPr lang="es-CL" b="1" dirty="0" smtClean="0"/>
          </a:p>
          <a:p>
            <a:endParaRPr lang="es-CL" b="1" dirty="0"/>
          </a:p>
          <a:p>
            <a:endParaRPr lang="es-CL" b="1" dirty="0" smtClean="0"/>
          </a:p>
          <a:p>
            <a:endParaRPr lang="es-CL" b="1" dirty="0"/>
          </a:p>
          <a:p>
            <a:endParaRPr lang="es-CL" dirty="0"/>
          </a:p>
          <a:p>
            <a:endParaRPr lang="es-CL" dirty="0"/>
          </a:p>
        </p:txBody>
      </p:sp>
      <p:pic>
        <p:nvPicPr>
          <p:cNvPr id="5122" name="Picture 2" descr="Esclavitud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420888"/>
            <a:ext cx="6286500" cy="35337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971600" y="6093296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La mayoría de los ejemplos de la esclavitud moderna ocurre en Asia.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718523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755576" y="836712"/>
            <a:ext cx="72008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/>
            <a:r>
              <a:rPr lang="es-MX" sz="2000" b="1" dirty="0" smtClean="0"/>
              <a:t>«Pueden </a:t>
            </a:r>
            <a:r>
              <a:rPr lang="es-MX" sz="2000" b="1" dirty="0"/>
              <a:t>estar sirviendo en barcos de pesca debido a una deuda, sometidas a matrimonios forzados, detenidos contra su voluntad como empleados domésticos o atrapadas en burdeles bajo amenazas de violencia.</a:t>
            </a:r>
          </a:p>
          <a:p>
            <a:pPr algn="just" fontAlgn="base"/>
            <a:r>
              <a:rPr lang="es-MX" sz="2000" dirty="0"/>
              <a:t>Estas son algunas de las formas de la llamada esclavitud moderna. </a:t>
            </a:r>
            <a:r>
              <a:rPr lang="es-MX" sz="2000" b="1" dirty="0"/>
              <a:t>Más de 45 millones de personas</a:t>
            </a:r>
            <a:r>
              <a:rPr lang="es-MX" sz="2000" dirty="0"/>
              <a:t> viven hoy en día en esta condición.</a:t>
            </a:r>
          </a:p>
          <a:p>
            <a:pPr algn="just" fontAlgn="base"/>
            <a:r>
              <a:rPr lang="es-MX" sz="2000" dirty="0"/>
              <a:t>Aunque casi todos los países la han declarado ilegal, </a:t>
            </a:r>
            <a:r>
              <a:rPr lang="es-MX" sz="2000" b="1" dirty="0"/>
              <a:t>continúa existiendo</a:t>
            </a:r>
            <a:r>
              <a:rPr lang="es-MX" sz="2000" dirty="0"/>
              <a:t> y en Asia se encuentra casi el 35% de las víctimas</a:t>
            </a:r>
            <a:r>
              <a:rPr lang="es-MX" dirty="0" smtClean="0"/>
              <a:t>.»….</a:t>
            </a:r>
            <a:endParaRPr lang="es-MX" dirty="0"/>
          </a:p>
        </p:txBody>
      </p:sp>
      <p:sp>
        <p:nvSpPr>
          <p:cNvPr id="5" name="4 Rectángulo"/>
          <p:cNvSpPr/>
          <p:nvPr/>
        </p:nvSpPr>
        <p:spPr>
          <a:xfrm rot="10800000" flipV="1">
            <a:off x="755575" y="4071848"/>
            <a:ext cx="7632849" cy="20005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2400" dirty="0" smtClean="0">
                <a:solidFill>
                  <a:srgbClr val="C00000"/>
                </a:solidFill>
              </a:rPr>
              <a:t>Analiza y opina :</a:t>
            </a:r>
          </a:p>
          <a:p>
            <a:r>
              <a:rPr lang="es-CL" sz="2000" dirty="0" smtClean="0"/>
              <a:t>Luego </a:t>
            </a:r>
            <a:r>
              <a:rPr lang="es-CL" sz="2000" dirty="0"/>
              <a:t>de leer la noticia responde: ¿qué derechos se violan en estos casos? ¿Por qué a pesar de la Declaración Universal de Derechos Humanos siguen ocurriendo estos hechos? Según tu opinión ¿qué deberían hacer los Estados para resguardar a estas personas vulneradas</a:t>
            </a:r>
            <a:r>
              <a:rPr lang="es-CL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53915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>
          <a:xfrm>
            <a:off x="395536" y="731520"/>
            <a:ext cx="7992888" cy="969288"/>
          </a:xfrm>
        </p:spPr>
        <p:txBody>
          <a:bodyPr>
            <a:normAutofit/>
          </a:bodyPr>
          <a:lstStyle/>
          <a:p>
            <a:pPr algn="just"/>
            <a:r>
              <a:rPr lang="es-CL" b="1" dirty="0">
                <a:solidFill>
                  <a:srgbClr val="C00000"/>
                </a:solidFill>
              </a:rPr>
              <a:t>O.A</a:t>
            </a:r>
            <a:r>
              <a:rPr lang="es-CL" dirty="0"/>
              <a:t>. </a:t>
            </a:r>
            <a:r>
              <a:rPr lang="es-CL" dirty="0" smtClean="0">
                <a:solidFill>
                  <a:schemeClr val="tx1"/>
                </a:solidFill>
              </a:rPr>
              <a:t>Promover el reconocimiento, defensa y exigibilidad de los derechos humanos en la vida cotidiana</a:t>
            </a:r>
            <a:r>
              <a:rPr lang="es-CL" dirty="0" smtClean="0"/>
              <a:t>. </a:t>
            </a:r>
            <a:endParaRPr lang="es-CL" dirty="0"/>
          </a:p>
          <a:p>
            <a:endParaRPr lang="es-CL" dirty="0" smtClean="0"/>
          </a:p>
          <a:p>
            <a:pPr marL="45720" indent="0">
              <a:buNone/>
            </a:pPr>
            <a:endParaRPr lang="es-CL" dirty="0"/>
          </a:p>
        </p:txBody>
      </p:sp>
      <p:sp>
        <p:nvSpPr>
          <p:cNvPr id="4" name="3 Rectángulo"/>
          <p:cNvSpPr/>
          <p:nvPr/>
        </p:nvSpPr>
        <p:spPr>
          <a:xfrm>
            <a:off x="827584" y="1824755"/>
            <a:ext cx="3312368" cy="24683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sz="2000" b="1" dirty="0" smtClean="0">
                <a:solidFill>
                  <a:schemeClr val="tx1"/>
                </a:solidFill>
              </a:rPr>
              <a:t>La persona</a:t>
            </a:r>
            <a:r>
              <a:rPr lang="es-CL" dirty="0" smtClean="0">
                <a:solidFill>
                  <a:schemeClr val="tx1"/>
                </a:solidFill>
              </a:rPr>
              <a:t>, jurídicamente hablando, es un </a:t>
            </a:r>
            <a:r>
              <a:rPr lang="es-CL" b="1" dirty="0" smtClean="0">
                <a:solidFill>
                  <a:srgbClr val="C00000"/>
                </a:solidFill>
              </a:rPr>
              <a:t>sujeto de derechos y obligaciones</a:t>
            </a:r>
            <a:r>
              <a:rPr lang="es-CL" dirty="0" smtClean="0">
                <a:solidFill>
                  <a:srgbClr val="C00000"/>
                </a:solidFill>
              </a:rPr>
              <a:t>, </a:t>
            </a:r>
            <a:r>
              <a:rPr lang="es-CL" dirty="0" smtClean="0">
                <a:solidFill>
                  <a:schemeClr val="tx1"/>
                </a:solidFill>
              </a:rPr>
              <a:t>es decir, todo ser capaz de tener derechos y contraer obligaciones. Sólo por ser persona , tiene derechos.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716016" y="1824755"/>
            <a:ext cx="3816424" cy="2468341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endParaRPr lang="es-CL" sz="2000" b="1" dirty="0" smtClean="0">
              <a:solidFill>
                <a:schemeClr val="tx1"/>
              </a:solidFill>
            </a:endParaRPr>
          </a:p>
          <a:p>
            <a:pPr algn="just"/>
            <a:r>
              <a:rPr lang="es-CL" sz="2000" b="1" dirty="0" smtClean="0">
                <a:solidFill>
                  <a:schemeClr val="tx1"/>
                </a:solidFill>
              </a:rPr>
              <a:t>«La democracia </a:t>
            </a:r>
            <a:r>
              <a:rPr lang="es-CL" sz="2000" dirty="0" smtClean="0">
                <a:solidFill>
                  <a:schemeClr val="tx1"/>
                </a:solidFill>
              </a:rPr>
              <a:t>es reconocida también como la forma de organización social y política que mejor garantiza el respeto, el ejercicio y promoción de los derechos humanos» (Robinson y Zalaquett,2008)</a:t>
            </a:r>
          </a:p>
          <a:p>
            <a:pPr algn="just"/>
            <a:r>
              <a:rPr lang="es-CL" sz="2000" dirty="0" smtClean="0">
                <a:solidFill>
                  <a:schemeClr val="tx1"/>
                </a:solidFill>
              </a:rPr>
              <a:t> </a:t>
            </a:r>
            <a:endParaRPr lang="es-CL" sz="2000" dirty="0">
              <a:solidFill>
                <a:schemeClr val="tx1"/>
              </a:solidFill>
            </a:endParaRPr>
          </a:p>
        </p:txBody>
      </p:sp>
      <p:sp>
        <p:nvSpPr>
          <p:cNvPr id="6" name="5 Rectángulo"/>
          <p:cNvSpPr/>
          <p:nvPr/>
        </p:nvSpPr>
        <p:spPr>
          <a:xfrm>
            <a:off x="2843808" y="4509120"/>
            <a:ext cx="4248472" cy="2016224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CL" b="1" dirty="0" smtClean="0">
                <a:solidFill>
                  <a:schemeClr val="tx1"/>
                </a:solidFill>
              </a:rPr>
              <a:t>El Estado </a:t>
            </a:r>
            <a:r>
              <a:rPr lang="es-CL" dirty="0" smtClean="0">
                <a:solidFill>
                  <a:schemeClr val="tx1"/>
                </a:solidFill>
              </a:rPr>
              <a:t>es una forma </a:t>
            </a:r>
            <a:r>
              <a:rPr lang="es-CL" dirty="0">
                <a:solidFill>
                  <a:schemeClr val="tx1"/>
                </a:solidFill>
              </a:rPr>
              <a:t>de organización social, que cuenta con instituciones soberanas, que regulan la vida de una cierta comunidad de individuos en el marco de un territorio nacional</a:t>
            </a:r>
            <a:r>
              <a:rPr lang="es-CL" dirty="0" smtClean="0">
                <a:solidFill>
                  <a:schemeClr val="tx1"/>
                </a:solidFill>
              </a:rPr>
              <a:t>. Es un </a:t>
            </a:r>
            <a:r>
              <a:rPr lang="es-CL" b="1" dirty="0" smtClean="0">
                <a:solidFill>
                  <a:srgbClr val="C00000"/>
                </a:solidFill>
              </a:rPr>
              <a:t>sujeto de obligación</a:t>
            </a:r>
            <a:r>
              <a:rPr lang="es-CL" dirty="0" smtClean="0">
                <a:solidFill>
                  <a:schemeClr val="tx1"/>
                </a:solidFill>
              </a:rPr>
              <a:t>, debe garantizar los derechos de las personas.</a:t>
            </a:r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51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CuadroTexto"/>
          <p:cNvSpPr txBox="1"/>
          <p:nvPr/>
        </p:nvSpPr>
        <p:spPr>
          <a:xfrm>
            <a:off x="1187624" y="692696"/>
            <a:ext cx="691276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dirty="0" smtClean="0">
                <a:solidFill>
                  <a:srgbClr val="C00000"/>
                </a:solidFill>
                <a:latin typeface="Algerian" pitchFamily="82" charset="0"/>
              </a:rPr>
              <a:t>     ¿Qué son   Los Derechos Humanos?</a:t>
            </a:r>
            <a:endParaRPr lang="es-CL" sz="2800" dirty="0">
              <a:solidFill>
                <a:srgbClr val="C00000"/>
              </a:solidFill>
              <a:latin typeface="Algerian" pitchFamily="82" charset="0"/>
            </a:endParaRPr>
          </a:p>
        </p:txBody>
      </p:sp>
      <p:sp>
        <p:nvSpPr>
          <p:cNvPr id="9" name="8 Rectángulo"/>
          <p:cNvSpPr/>
          <p:nvPr/>
        </p:nvSpPr>
        <p:spPr>
          <a:xfrm>
            <a:off x="539553" y="1634836"/>
            <a:ext cx="8208912" cy="3306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just"/>
            <a:r>
              <a:rPr lang="es-MX" sz="2400" dirty="0"/>
              <a:t>Los Derechos Humanos son </a:t>
            </a:r>
            <a:r>
              <a:rPr lang="es-MX" sz="2400" dirty="0" smtClean="0"/>
              <a:t>garantías jurídicas universales que protegen a los individuos y los grupos contra acciones y omisiones que interfieren con las libertades y los derechos fundamentales y con la dignidad humana. Este </a:t>
            </a:r>
            <a:r>
              <a:rPr lang="es-MX" sz="2400" dirty="0"/>
              <a:t>conjunto de prerrogativas se encuentra establecido dentro del orden jurídico nacional, en nuestra Constitución Política, tratados internacionales y las leyes</a:t>
            </a:r>
            <a:r>
              <a:rPr lang="es-MX" dirty="0"/>
              <a:t>.</a:t>
            </a:r>
            <a:endParaRPr lang="es-CL" dirty="0"/>
          </a:p>
        </p:txBody>
      </p:sp>
      <p:sp>
        <p:nvSpPr>
          <p:cNvPr id="10" name="9 Flecha abajo"/>
          <p:cNvSpPr/>
          <p:nvPr/>
        </p:nvSpPr>
        <p:spPr>
          <a:xfrm>
            <a:off x="4283968" y="1215916"/>
            <a:ext cx="484632" cy="412884"/>
          </a:xfrm>
          <a:prstGeom prst="downArrow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4" name="3 CuadroTexto"/>
          <p:cNvSpPr txBox="1"/>
          <p:nvPr/>
        </p:nvSpPr>
        <p:spPr>
          <a:xfrm>
            <a:off x="889880" y="5424877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>
                <a:hlinkClick r:id="rId2"/>
              </a:rPr>
              <a:t> Video: </a:t>
            </a:r>
            <a:r>
              <a:rPr lang="es-CL" b="1" dirty="0" smtClean="0">
                <a:hlinkClick r:id="rId2"/>
              </a:rPr>
              <a:t>https</a:t>
            </a:r>
            <a:r>
              <a:rPr lang="es-CL" b="1" dirty="0">
                <a:hlinkClick r:id="rId2"/>
              </a:rPr>
              <a:t>://www.youtube.com/watch?v=Xo-jCd4Z5GM</a:t>
            </a:r>
            <a:endParaRPr lang="es-CL" b="1" dirty="0"/>
          </a:p>
        </p:txBody>
      </p:sp>
    </p:spTree>
    <p:extLst>
      <p:ext uri="{BB962C8B-B14F-4D97-AF65-F5344CB8AC3E}">
        <p14:creationId xmlns:p14="http://schemas.microsoft.com/office/powerpoint/2010/main" val="3639382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ETNA VIVAR\Desktop\Captur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72890"/>
            <a:ext cx="7992888" cy="5552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827584" y="332656"/>
            <a:ext cx="75608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   </a:t>
            </a:r>
            <a:r>
              <a:rPr lang="es-CL" sz="2400" dirty="0" smtClean="0">
                <a:solidFill>
                  <a:srgbClr val="C00000"/>
                </a:solidFill>
                <a:latin typeface="Algerian" pitchFamily="82" charset="0"/>
              </a:rPr>
              <a:t>Características de los Derechos Humanos</a:t>
            </a:r>
            <a:endParaRPr lang="es-CL" sz="2400" dirty="0">
              <a:solidFill>
                <a:srgbClr val="C00000"/>
              </a:solidFill>
              <a:latin typeface="Algerian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7081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ETNA VIVAR\Desktop\Captura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322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4098" name="Picture 2" descr="C:\Users\ETNA VIVAR\Desktop\Captura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71220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611560" y="1340769"/>
            <a:ext cx="806489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s-MX" dirty="0"/>
              <a:t>La </a:t>
            </a:r>
            <a:r>
              <a:rPr lang="es-MX" b="1" dirty="0"/>
              <a:t>clasificación</a:t>
            </a:r>
            <a:r>
              <a:rPr lang="es-MX" dirty="0"/>
              <a:t> de carácter histórico basada en la aparición o reconocimiento </a:t>
            </a:r>
            <a:r>
              <a:rPr lang="es-MX" dirty="0">
                <a:solidFill>
                  <a:srgbClr val="C00000"/>
                </a:solidFill>
              </a:rPr>
              <a:t>cronológico</a:t>
            </a:r>
            <a:r>
              <a:rPr lang="es-MX" dirty="0"/>
              <a:t> de los DDHH por parte del orden jurídico normativo internacional, distingue entre los </a:t>
            </a:r>
            <a:r>
              <a:rPr lang="es-MX" b="1" dirty="0"/>
              <a:t>Derechos</a:t>
            </a:r>
            <a:r>
              <a:rPr lang="es-MX" dirty="0"/>
              <a:t> de Primera Generación o </a:t>
            </a:r>
            <a:r>
              <a:rPr lang="es-MX" b="1" dirty="0"/>
              <a:t>Derechos</a:t>
            </a:r>
            <a:r>
              <a:rPr lang="es-MX" dirty="0"/>
              <a:t> Civiles y Políticos, los </a:t>
            </a:r>
            <a:r>
              <a:rPr lang="es-MX" b="1" dirty="0"/>
              <a:t>Derechos</a:t>
            </a:r>
            <a:r>
              <a:rPr lang="es-MX" dirty="0"/>
              <a:t> de Segunda Generación o </a:t>
            </a:r>
            <a:r>
              <a:rPr lang="es-MX" b="1" dirty="0"/>
              <a:t>Derechos</a:t>
            </a:r>
            <a:r>
              <a:rPr lang="es-MX" dirty="0"/>
              <a:t> Económicos, Sociales y </a:t>
            </a:r>
            <a:r>
              <a:rPr lang="es-MX" dirty="0" smtClean="0"/>
              <a:t>Culturales, los de 3° y 4° generación .</a:t>
            </a:r>
            <a:endParaRPr lang="es-CL" dirty="0"/>
          </a:p>
        </p:txBody>
      </p:sp>
      <p:sp>
        <p:nvSpPr>
          <p:cNvPr id="5" name="4 CuadroTexto"/>
          <p:cNvSpPr txBox="1"/>
          <p:nvPr/>
        </p:nvSpPr>
        <p:spPr>
          <a:xfrm>
            <a:off x="1187624" y="764704"/>
            <a:ext cx="73448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400" dirty="0" smtClean="0">
                <a:solidFill>
                  <a:srgbClr val="C00000"/>
                </a:solidFill>
                <a:latin typeface="Algerian" pitchFamily="82" charset="0"/>
              </a:rPr>
              <a:t>       Clasificación de los Derechos humanos</a:t>
            </a:r>
            <a:endParaRPr lang="es-CL" sz="2400" dirty="0">
              <a:solidFill>
                <a:srgbClr val="C00000"/>
              </a:solidFill>
              <a:latin typeface="Algerian" pitchFamily="82" charset="0"/>
            </a:endParaRPr>
          </a:p>
        </p:txBody>
      </p:sp>
      <p:graphicFrame>
        <p:nvGraphicFramePr>
          <p:cNvPr id="7" name="6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6779560"/>
              </p:ext>
            </p:extLst>
          </p:nvPr>
        </p:nvGraphicFramePr>
        <p:xfrm>
          <a:off x="621368" y="3095095"/>
          <a:ext cx="8055087" cy="333613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011848"/>
                <a:gridCol w="4043239"/>
              </a:tblGrid>
              <a:tr h="525067">
                <a:tc>
                  <a:txBody>
                    <a:bodyPr/>
                    <a:lstStyle/>
                    <a:p>
                      <a:r>
                        <a:rPr lang="es-CL" baseline="0" dirty="0" smtClean="0"/>
                        <a:t>  Primera Generación (sig. XVIII)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Segunda Generación (Sig. XIX)</a:t>
                      </a:r>
                      <a:endParaRPr lang="es-CL" dirty="0"/>
                    </a:p>
                  </a:txBody>
                  <a:tcPr/>
                </a:tc>
              </a:tr>
              <a:tr h="525067">
                <a:tc>
                  <a:txBody>
                    <a:bodyPr/>
                    <a:lstStyle/>
                    <a:p>
                      <a:r>
                        <a:rPr lang="es-CL" dirty="0" smtClean="0"/>
                        <a:t>DERECHOS CIVILES Y POLITICOS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DERECHOS ECONOMICOS Y SOCIALES</a:t>
                      </a:r>
                      <a:endParaRPr lang="es-CL" dirty="0"/>
                    </a:p>
                  </a:txBody>
                  <a:tcPr/>
                </a:tc>
              </a:tr>
              <a:tr h="525067">
                <a:tc>
                  <a:txBody>
                    <a:bodyPr/>
                    <a:lstStyle/>
                    <a:p>
                      <a:r>
                        <a:rPr lang="es-CL" dirty="0" smtClean="0"/>
                        <a:t>Establecen la libertad de los</a:t>
                      </a:r>
                      <a:r>
                        <a:rPr lang="es-CL" baseline="0" dirty="0" smtClean="0"/>
                        <a:t> ciudadanos para participar de la vida</a:t>
                      </a:r>
                    </a:p>
                    <a:p>
                      <a:r>
                        <a:rPr lang="es-CL" baseline="0" dirty="0" smtClean="0"/>
                        <a:t>Política de un país y decidir sobre su</a:t>
                      </a:r>
                    </a:p>
                    <a:p>
                      <a:r>
                        <a:rPr lang="es-CL" baseline="0" dirty="0" smtClean="0"/>
                        <a:t>Vida privada. El poder del Estado queda limitado por los derechos civiles, como el derecho a la vida, a la libertad, a la propiedad, entre otros.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Reconocen a los individuos como integrantes</a:t>
                      </a:r>
                      <a:r>
                        <a:rPr lang="es-CL" baseline="0" dirty="0" smtClean="0"/>
                        <a:t> de un grupo social específico (trabajadores, consumidores, mujeres, niños, </a:t>
                      </a:r>
                      <a:r>
                        <a:rPr lang="es-CL" baseline="0" dirty="0" err="1" smtClean="0"/>
                        <a:t>etc</a:t>
                      </a:r>
                      <a:r>
                        <a:rPr lang="es-CL" baseline="0" dirty="0" smtClean="0"/>
                        <a:t>)</a:t>
                      </a:r>
                    </a:p>
                    <a:p>
                      <a:r>
                        <a:rPr lang="es-CL" baseline="0" dirty="0" smtClean="0"/>
                        <a:t>Engloban el derecho a la libre asociación, el derecho de huelga y a la seguridad social. Derecho a la educación, a la salud, al trabajo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9125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815150"/>
              </p:ext>
            </p:extLst>
          </p:nvPr>
        </p:nvGraphicFramePr>
        <p:xfrm>
          <a:off x="683568" y="476672"/>
          <a:ext cx="8064896" cy="35556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24436"/>
                <a:gridCol w="4140460"/>
              </a:tblGrid>
              <a:tr h="629611">
                <a:tc>
                  <a:txBody>
                    <a:bodyPr/>
                    <a:lstStyle/>
                    <a:p>
                      <a:r>
                        <a:rPr lang="es-CL" dirty="0" smtClean="0"/>
                        <a:t> De Tercera Generación (sig. XX)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 Cuarta Generación (sig. XXI)</a:t>
                      </a:r>
                      <a:endParaRPr lang="es-CL" dirty="0"/>
                    </a:p>
                  </a:txBody>
                  <a:tcPr/>
                </a:tc>
              </a:tr>
              <a:tr h="629611">
                <a:tc>
                  <a:txBody>
                    <a:bodyPr/>
                    <a:lstStyle/>
                    <a:p>
                      <a:r>
                        <a:rPr lang="es-CL" dirty="0" smtClean="0"/>
                        <a:t>DERECHOS DE SOLIDARIDAD Y CULTURALES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DERECHOS COLECTIVOS </a:t>
                      </a:r>
                    </a:p>
                    <a:p>
                      <a:r>
                        <a:rPr lang="es-CL" dirty="0" smtClean="0"/>
                        <a:t>DE</a:t>
                      </a:r>
                      <a:r>
                        <a:rPr lang="es-CL" baseline="0" dirty="0" smtClean="0"/>
                        <a:t> PERTENENCIA  GEOGRÁFICA Y </a:t>
                      </a:r>
                    </a:p>
                    <a:p>
                      <a:r>
                        <a:rPr lang="es-CL" baseline="0" dirty="0" smtClean="0"/>
                        <a:t>PROTECCIÓN</a:t>
                      </a:r>
                      <a:endParaRPr lang="es-CL" dirty="0"/>
                    </a:p>
                  </a:txBody>
                  <a:tcPr/>
                </a:tc>
              </a:tr>
              <a:tr h="629611">
                <a:tc>
                  <a:txBody>
                    <a:bodyPr/>
                    <a:lstStyle/>
                    <a:p>
                      <a:r>
                        <a:rPr lang="es-CL" dirty="0" smtClean="0"/>
                        <a:t>Comprenden</a:t>
                      </a:r>
                      <a:r>
                        <a:rPr lang="es-CL" baseline="0" dirty="0" smtClean="0"/>
                        <a:t> el derecho a la paz, al desarrollo y a un medioambiente sano.</a:t>
                      </a:r>
                      <a:endParaRPr lang="es-C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L" dirty="0" smtClean="0"/>
                        <a:t>Reconocen a las personas como parte de un grupo étnico, social o nacional;</a:t>
                      </a:r>
                    </a:p>
                    <a:p>
                      <a:r>
                        <a:rPr lang="es-CL" dirty="0" smtClean="0"/>
                        <a:t>Protegen</a:t>
                      </a:r>
                      <a:r>
                        <a:rPr lang="es-CL" baseline="0" dirty="0" smtClean="0"/>
                        <a:t> a las personas migrantes, refugiadas o apátridas con el derecho al asilo político y a recibir el reconocimiento legal del país que los recibe.</a:t>
                      </a:r>
                      <a:endParaRPr lang="es-C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6265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1043608" y="548680"/>
            <a:ext cx="65527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dirty="0" smtClean="0"/>
              <a:t>                    Analicemos el siguiente caso.</a:t>
            </a:r>
          </a:p>
        </p:txBody>
      </p:sp>
      <p:sp>
        <p:nvSpPr>
          <p:cNvPr id="6" name="5 Rectángulo"/>
          <p:cNvSpPr/>
          <p:nvPr/>
        </p:nvSpPr>
        <p:spPr>
          <a:xfrm>
            <a:off x="467544" y="918012"/>
            <a:ext cx="8280920" cy="546331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CL" sz="2400" dirty="0">
                <a:solidFill>
                  <a:srgbClr val="C00000"/>
                </a:solidFill>
              </a:rPr>
              <a:t>Violación de derechos humanos en el SENAME : informe ONU cuestiona al Poder </a:t>
            </a:r>
            <a:r>
              <a:rPr lang="es-CL" sz="2400" dirty="0" smtClean="0">
                <a:solidFill>
                  <a:srgbClr val="C00000"/>
                </a:solidFill>
              </a:rPr>
              <a:t>Judicial.</a:t>
            </a:r>
          </a:p>
          <a:p>
            <a:endParaRPr lang="es-CL" sz="2400" dirty="0" smtClean="0">
              <a:solidFill>
                <a:srgbClr val="C00000"/>
              </a:solidFill>
            </a:endParaRPr>
          </a:p>
          <a:p>
            <a:pPr algn="just" fontAlgn="base"/>
            <a:r>
              <a:rPr lang="es-MX" dirty="0">
                <a:solidFill>
                  <a:schemeClr val="tx1"/>
                </a:solidFill>
              </a:rPr>
              <a:t>La violación de los derechos humanos de los niños que están al cuidado del </a:t>
            </a:r>
            <a:r>
              <a:rPr lang="es-MX" b="1" dirty="0">
                <a:solidFill>
                  <a:schemeClr val="tx1"/>
                </a:solidFill>
              </a:rPr>
              <a:t>Servicio Nacional de Menores (</a:t>
            </a:r>
            <a:r>
              <a:rPr lang="es-MX" b="1" dirty="0" err="1">
                <a:solidFill>
                  <a:schemeClr val="tx1"/>
                </a:solidFill>
              </a:rPr>
              <a:t>Sename</a:t>
            </a:r>
            <a:r>
              <a:rPr lang="es-MX" b="1" dirty="0">
                <a:solidFill>
                  <a:schemeClr val="tx1"/>
                </a:solidFill>
              </a:rPr>
              <a:t>) </a:t>
            </a:r>
            <a:r>
              <a:rPr lang="es-MX" dirty="0">
                <a:solidFill>
                  <a:schemeClr val="tx1"/>
                </a:solidFill>
              </a:rPr>
              <a:t>es sistemática y grave. Así lo confirmó el informe del comité de la ONU que en enero pasado visitó cuatro hogares de la red del </a:t>
            </a:r>
            <a:r>
              <a:rPr lang="es-MX" dirty="0" err="1">
                <a:solidFill>
                  <a:schemeClr val="tx1"/>
                </a:solidFill>
              </a:rPr>
              <a:t>Sename</a:t>
            </a:r>
            <a:r>
              <a:rPr lang="es-MX" dirty="0">
                <a:solidFill>
                  <a:schemeClr val="tx1"/>
                </a:solidFill>
              </a:rPr>
              <a:t> y entrevistó a múltiples actores del sistema, en respuesta a una solicitud que surgió tras la muerte de la pequeña Lissette Villa, ocurrida en 2016. El texto fue entregado en junio al gobierno y el ministro de Justicia, Hernán Larraín, lo dio a conocer este lunes 30 de julio </a:t>
            </a:r>
            <a:r>
              <a:rPr lang="es-MX" dirty="0" smtClean="0">
                <a:solidFill>
                  <a:schemeClr val="tx1"/>
                </a:solidFill>
              </a:rPr>
              <a:t>(El </a:t>
            </a:r>
            <a:r>
              <a:rPr lang="es-MX" dirty="0">
                <a:solidFill>
                  <a:schemeClr val="tx1"/>
                </a:solidFill>
              </a:rPr>
              <a:t>comité constató graves deficiencias en infraestructura, supervisión y recursos humanos, estableciendo que el Estado es responsable de las violaciones de derechos que sufren los niños, niñas y </a:t>
            </a:r>
            <a:r>
              <a:rPr lang="es-MX" dirty="0" smtClean="0">
                <a:solidFill>
                  <a:schemeClr val="tx1"/>
                </a:solidFill>
              </a:rPr>
              <a:t>adolescentes, </a:t>
            </a:r>
            <a:r>
              <a:rPr lang="es-MX" dirty="0">
                <a:solidFill>
                  <a:schemeClr val="tx1"/>
                </a:solidFill>
              </a:rPr>
              <a:t>quienes están expuestos a violencia y enfrentan graves problemas de acceso a educación y atención de salud oportuna. Las críticas apuntan al </a:t>
            </a:r>
            <a:r>
              <a:rPr lang="es-MX" dirty="0" err="1">
                <a:solidFill>
                  <a:schemeClr val="tx1"/>
                </a:solidFill>
              </a:rPr>
              <a:t>Sename</a:t>
            </a:r>
            <a:r>
              <a:rPr lang="es-MX" dirty="0">
                <a:solidFill>
                  <a:schemeClr val="tx1"/>
                </a:solidFill>
              </a:rPr>
              <a:t> y a sus organismos colaboradores, pero el Poder Judicial también figura entre los actores más </a:t>
            </a:r>
            <a:r>
              <a:rPr lang="es-MX" dirty="0" smtClean="0">
                <a:solidFill>
                  <a:schemeClr val="tx1"/>
                </a:solidFill>
              </a:rPr>
              <a:t>cuestionados….     (31/ 07/ 2018)</a:t>
            </a:r>
            <a:endParaRPr lang="es-MX" dirty="0">
              <a:solidFill>
                <a:schemeClr val="tx1"/>
              </a:solidFill>
            </a:endParaRPr>
          </a:p>
          <a:p>
            <a:pPr algn="just"/>
            <a:endParaRPr lang="es-C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8801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ransmisión de listas">
  <a:themeElements>
    <a:clrScheme name="Transmisión de listas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Transmisión de listas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ransmisión de listas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286</TotalTime>
  <Words>671</Words>
  <Application>Microsoft Office PowerPoint</Application>
  <PresentationFormat>Presentación en pantalla (4:3)</PresentationFormat>
  <Paragraphs>58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3" baseType="lpstr">
      <vt:lpstr>Transmisión de listas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ETNA VIVAR</dc:creator>
  <cp:lastModifiedBy>ETNA VIVAR</cp:lastModifiedBy>
  <cp:revision>23</cp:revision>
  <dcterms:created xsi:type="dcterms:W3CDTF">2020-05-13T22:07:18Z</dcterms:created>
  <dcterms:modified xsi:type="dcterms:W3CDTF">2020-05-14T04:39:26Z</dcterms:modified>
</cp:coreProperties>
</file>