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2"/>
  </p:notesMasterIdLst>
  <p:sldIdLst>
    <p:sldId id="326" r:id="rId2"/>
    <p:sldId id="327" r:id="rId3"/>
    <p:sldId id="315" r:id="rId4"/>
    <p:sldId id="316" r:id="rId5"/>
    <p:sldId id="317" r:id="rId6"/>
    <p:sldId id="318" r:id="rId7"/>
    <p:sldId id="320" r:id="rId8"/>
    <p:sldId id="321" r:id="rId9"/>
    <p:sldId id="325" r:id="rId10"/>
    <p:sldId id="328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7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0546B2-3B64-4A3B-B819-529E667DEB0A}" type="datetimeFigureOut">
              <a:rPr lang="es-ES" smtClean="0"/>
              <a:pPr/>
              <a:t>26/03/2020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4AB9D-AB92-4E82-9E3B-33E6A756C4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2EE8DE-7BC6-4493-8844-413FD8769B4C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4AB9D-AB92-4E82-9E3B-33E6A756C470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B35E4-B3CE-4566-971D-CE1C9794FEF0}" type="datetimeFigureOut">
              <a:rPr lang="es-ES" smtClean="0"/>
              <a:pPr/>
              <a:t>26/03/2020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06534-26B6-422E-9C3F-0292F55D43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B35E4-B3CE-4566-971D-CE1C9794FEF0}" type="datetimeFigureOut">
              <a:rPr lang="es-ES" smtClean="0"/>
              <a:pPr/>
              <a:t>26/03/2020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06534-26B6-422E-9C3F-0292F55D43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B35E4-B3CE-4566-971D-CE1C9794FEF0}" type="datetimeFigureOut">
              <a:rPr lang="es-ES" smtClean="0"/>
              <a:pPr/>
              <a:t>26/03/2020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06534-26B6-422E-9C3F-0292F55D43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B35E4-B3CE-4566-971D-CE1C9794FEF0}" type="datetimeFigureOut">
              <a:rPr lang="es-ES" smtClean="0"/>
              <a:pPr/>
              <a:t>26/03/2020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06534-26B6-422E-9C3F-0292F55D43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B35E4-B3CE-4566-971D-CE1C9794FEF0}" type="datetimeFigureOut">
              <a:rPr lang="es-ES" smtClean="0"/>
              <a:pPr/>
              <a:t>26/03/2020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06534-26B6-422E-9C3F-0292F55D43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B35E4-B3CE-4566-971D-CE1C9794FEF0}" type="datetimeFigureOut">
              <a:rPr lang="es-ES" smtClean="0"/>
              <a:pPr/>
              <a:t>26/03/2020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06534-26B6-422E-9C3F-0292F55D43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B35E4-B3CE-4566-971D-CE1C9794FEF0}" type="datetimeFigureOut">
              <a:rPr lang="es-ES" smtClean="0"/>
              <a:pPr/>
              <a:t>26/03/2020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06534-26B6-422E-9C3F-0292F55D43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B35E4-B3CE-4566-971D-CE1C9794FEF0}" type="datetimeFigureOut">
              <a:rPr lang="es-ES" smtClean="0"/>
              <a:pPr/>
              <a:t>26/03/2020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06534-26B6-422E-9C3F-0292F55D43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B35E4-B3CE-4566-971D-CE1C9794FEF0}" type="datetimeFigureOut">
              <a:rPr lang="es-ES" smtClean="0"/>
              <a:pPr/>
              <a:t>26/03/2020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06534-26B6-422E-9C3F-0292F55D43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B35E4-B3CE-4566-971D-CE1C9794FEF0}" type="datetimeFigureOut">
              <a:rPr lang="es-ES" smtClean="0"/>
              <a:pPr/>
              <a:t>26/03/2020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06534-26B6-422E-9C3F-0292F55D43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B35E4-B3CE-4566-971D-CE1C9794FEF0}" type="datetimeFigureOut">
              <a:rPr lang="es-ES" smtClean="0"/>
              <a:pPr/>
              <a:t>26/03/2020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06534-26B6-422E-9C3F-0292F55D43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B35E4-B3CE-4566-971D-CE1C9794FEF0}" type="datetimeFigureOut">
              <a:rPr lang="es-ES" smtClean="0"/>
              <a:pPr/>
              <a:t>26/03/2020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06534-26B6-422E-9C3F-0292F55D43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leotQ32xZQ0" TargetMode="External"/><Relationship Id="rId2" Type="http://schemas.openxmlformats.org/officeDocument/2006/relationships/hyperlink" Target="https://youtu.be/0DA7Wtz1dd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Resultado de imagen de matematica"/>
          <p:cNvPicPr>
            <a:picLocks noChangeAspect="1" noChangeArrowheads="1"/>
          </p:cNvPicPr>
          <p:nvPr/>
        </p:nvPicPr>
        <p:blipFill>
          <a:blip r:embed="rId3">
            <a:lum bright="70000" contrast="-70000"/>
          </a:blip>
          <a:srcRect/>
          <a:stretch>
            <a:fillRect/>
          </a:stretch>
        </p:blipFill>
        <p:spPr bwMode="auto">
          <a:xfrm>
            <a:off x="642910" y="2357430"/>
            <a:ext cx="7929618" cy="4274559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28662" y="2071678"/>
            <a:ext cx="7772400" cy="1470025"/>
          </a:xfrm>
        </p:spPr>
        <p:txBody>
          <a:bodyPr/>
          <a:lstStyle/>
          <a:p>
            <a:r>
              <a:rPr lang="es-CL" dirty="0" smtClean="0"/>
              <a:t>Medidas de tendencia Central-Mediana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57290" y="3714752"/>
            <a:ext cx="6400800" cy="1752600"/>
          </a:xfrm>
        </p:spPr>
        <p:txBody>
          <a:bodyPr/>
          <a:lstStyle/>
          <a:p>
            <a:r>
              <a:rPr lang="es-CL" b="1" dirty="0" smtClean="0"/>
              <a:t>Prof. Jorge Figueroa Pachá</a:t>
            </a:r>
          </a:p>
          <a:p>
            <a:r>
              <a:rPr lang="es-CL" b="1" dirty="0" smtClean="0"/>
              <a:t>Departamento de Matemática</a:t>
            </a:r>
          </a:p>
          <a:p>
            <a:r>
              <a:rPr lang="es-CL" b="1" dirty="0" smtClean="0"/>
              <a:t>8vo </a:t>
            </a:r>
            <a:r>
              <a:rPr lang="es-CL" b="1" dirty="0" smtClean="0"/>
              <a:t>Básico</a:t>
            </a:r>
            <a:endParaRPr lang="es-ES" b="1" dirty="0"/>
          </a:p>
        </p:txBody>
      </p:sp>
      <p:pic>
        <p:nvPicPr>
          <p:cNvPr id="5" name="Picture 2" descr="http://www.alsarica.cl/images/logos/alslog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214290"/>
            <a:ext cx="2071702" cy="1870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Retroalimentación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 smtClean="0"/>
              <a:t>La mediana es el dato central de una secuencia de números ordenados de menor a mayor</a:t>
            </a:r>
          </a:p>
          <a:p>
            <a:r>
              <a:rPr lang="es-CL" dirty="0" smtClean="0"/>
              <a:t>Si la cantidad de datos es impar la secuencia posee 1 dato central, si es par posee 2 datos centrales</a:t>
            </a:r>
          </a:p>
          <a:p>
            <a:r>
              <a:rPr lang="es-CL" dirty="0" smtClean="0"/>
              <a:t>Para más información Recomiendo estos Videos:</a:t>
            </a:r>
          </a:p>
          <a:p>
            <a:pPr lvl="1"/>
            <a:r>
              <a:rPr lang="es-ES" dirty="0" smtClean="0">
                <a:hlinkClick r:id="rId2"/>
              </a:rPr>
              <a:t>https://youtu.be/0DA7Wtz1ddg</a:t>
            </a:r>
            <a:r>
              <a:rPr lang="es-ES" dirty="0" smtClean="0"/>
              <a:t> (Mediana Datos No agrupados)</a:t>
            </a:r>
            <a:endParaRPr lang="es-ES" dirty="0"/>
          </a:p>
          <a:p>
            <a:pPr lvl="1"/>
            <a:r>
              <a:rPr lang="es-ES" dirty="0" smtClean="0">
                <a:hlinkClick r:id="rId3"/>
              </a:rPr>
              <a:t>https://youtu.be/leotQ32xZQ0</a:t>
            </a:r>
            <a:r>
              <a:rPr lang="es-ES" dirty="0" smtClean="0"/>
              <a:t> (Mediana Datos Agrupados)</a:t>
            </a:r>
          </a:p>
          <a:p>
            <a:pPr lvl="1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Objetivo de la Clase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Calcular Medianas en datos agrupados y no agrupados</a:t>
            </a:r>
          </a:p>
          <a:p>
            <a:endParaRPr lang="es-CL" dirty="0" smtClean="0"/>
          </a:p>
          <a:p>
            <a:endParaRPr lang="es-CL" dirty="0" smtClean="0"/>
          </a:p>
        </p:txBody>
      </p:sp>
      <p:pic>
        <p:nvPicPr>
          <p:cNvPr id="2050" name="Picture 2" descr="Resultado de imagen de matema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3357562"/>
            <a:ext cx="5742304" cy="32861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Mediana (Me)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2800" dirty="0" smtClean="0"/>
              <a:t>La mediana es el </a:t>
            </a:r>
            <a:r>
              <a:rPr lang="es-ES" sz="2800" b="1" dirty="0" smtClean="0">
                <a:solidFill>
                  <a:srgbClr val="FF0000"/>
                </a:solidFill>
              </a:rPr>
              <a:t>valor del dato</a:t>
            </a:r>
            <a:r>
              <a:rPr lang="es-ES" sz="2800" dirty="0" smtClean="0"/>
              <a:t> que ocupa el </a:t>
            </a:r>
            <a:r>
              <a:rPr lang="es-ES" sz="2800" b="1" u="sng" dirty="0" smtClean="0">
                <a:solidFill>
                  <a:srgbClr val="FF0000"/>
                </a:solidFill>
              </a:rPr>
              <a:t>lugar central de todos los datos cuando éstos están ordenados de menor a mayor</a:t>
            </a:r>
            <a:r>
              <a:rPr lang="es-ES" sz="2800" dirty="0" smtClean="0"/>
              <a:t>.</a:t>
            </a:r>
          </a:p>
          <a:p>
            <a:pPr algn="just"/>
            <a:r>
              <a:rPr lang="es-ES" sz="2800" dirty="0" smtClean="0"/>
              <a:t>La </a:t>
            </a:r>
            <a:r>
              <a:rPr lang="es-ES" sz="2800" b="1" dirty="0" smtClean="0"/>
              <a:t>mediana</a:t>
            </a:r>
            <a:r>
              <a:rPr lang="es-ES" sz="2800" dirty="0" smtClean="0"/>
              <a:t> se representa por </a:t>
            </a:r>
            <a:r>
              <a:rPr lang="es-ES" sz="2800" b="1" dirty="0" smtClean="0"/>
              <a:t>M</a:t>
            </a:r>
            <a:r>
              <a:rPr lang="es-ES" sz="2800" b="1" baseline="-25000" dirty="0" smtClean="0"/>
              <a:t>e</a:t>
            </a:r>
            <a:r>
              <a:rPr lang="es-ES" sz="2800" baseline="-25000" dirty="0" smtClean="0"/>
              <a:t>.</a:t>
            </a:r>
            <a:endParaRPr lang="es-ES" sz="2800" dirty="0" smtClean="0"/>
          </a:p>
          <a:p>
            <a:pPr algn="just"/>
            <a:r>
              <a:rPr lang="es-ES" sz="2800" dirty="0" smtClean="0"/>
              <a:t>La </a:t>
            </a:r>
            <a:r>
              <a:rPr lang="es-ES" sz="2800" b="1" dirty="0" smtClean="0"/>
              <a:t>mediana</a:t>
            </a:r>
            <a:r>
              <a:rPr lang="es-ES" sz="2800" dirty="0" smtClean="0"/>
              <a:t> se puede </a:t>
            </a:r>
            <a:r>
              <a:rPr lang="es-ES" sz="2800" b="1" dirty="0" smtClean="0"/>
              <a:t>hallar</a:t>
            </a:r>
            <a:r>
              <a:rPr lang="es-ES" sz="2800" dirty="0" smtClean="0"/>
              <a:t> </a:t>
            </a:r>
            <a:r>
              <a:rPr lang="es-ES" sz="2800" b="1" dirty="0" smtClean="0">
                <a:solidFill>
                  <a:srgbClr val="FF0000"/>
                </a:solidFill>
              </a:rPr>
              <a:t>solo para variables cuantitativas.</a:t>
            </a:r>
          </a:p>
          <a:p>
            <a:pPr algn="just"/>
            <a:endParaRPr lang="es-ES" sz="2800" dirty="0"/>
          </a:p>
        </p:txBody>
      </p:sp>
      <p:pic>
        <p:nvPicPr>
          <p:cNvPr id="31746" name="Picture 2" descr="Â¿QuÃ© es la mediana?"/>
          <p:cNvPicPr>
            <a:picLocks noChangeAspect="1" noChangeArrowheads="1"/>
          </p:cNvPicPr>
          <p:nvPr/>
        </p:nvPicPr>
        <p:blipFill>
          <a:blip r:embed="rId2"/>
          <a:srcRect l="19922" t="18750" r="22656" b="42187"/>
          <a:stretch>
            <a:fillRect/>
          </a:stretch>
        </p:blipFill>
        <p:spPr bwMode="auto">
          <a:xfrm>
            <a:off x="3857620" y="4270195"/>
            <a:ext cx="5072098" cy="25878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85720" y="71414"/>
            <a:ext cx="8572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400" b="1" dirty="0" smtClean="0">
                <a:solidFill>
                  <a:srgbClr val="FF0000"/>
                </a:solidFill>
              </a:rPr>
              <a:t>Mediana Para Datos No agrupados: </a:t>
            </a:r>
            <a:r>
              <a:rPr lang="es-CL" sz="2400" b="1" dirty="0" smtClean="0"/>
              <a:t>se ordena la secuencia de datos de menor a mayor, luego dependiendo de la cantidad total de datos, se calcula la mediana.  </a:t>
            </a:r>
            <a:endParaRPr lang="es-ES" sz="2400" b="1" dirty="0"/>
          </a:p>
        </p:txBody>
      </p:sp>
      <p:sp>
        <p:nvSpPr>
          <p:cNvPr id="6" name="5 Rectángulo"/>
          <p:cNvSpPr/>
          <p:nvPr/>
        </p:nvSpPr>
        <p:spPr>
          <a:xfrm>
            <a:off x="214282" y="1571612"/>
            <a:ext cx="83582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b="1" u="sng" dirty="0" smtClean="0"/>
              <a:t>CASO 1:</a:t>
            </a:r>
            <a:r>
              <a:rPr lang="es-ES" sz="2400" dirty="0" smtClean="0"/>
              <a:t> Si la serie tiene un </a:t>
            </a:r>
            <a:r>
              <a:rPr lang="es-ES" sz="2400" b="1" u="sng" dirty="0" smtClean="0">
                <a:solidFill>
                  <a:srgbClr val="FF0000"/>
                </a:solidFill>
              </a:rPr>
              <a:t>número impar de datos</a:t>
            </a:r>
            <a:r>
              <a:rPr lang="es-ES" sz="2400" b="1" dirty="0" smtClean="0">
                <a:solidFill>
                  <a:srgbClr val="FF0000"/>
                </a:solidFill>
              </a:rPr>
              <a:t> </a:t>
            </a:r>
            <a:r>
              <a:rPr lang="es-ES" sz="2400" dirty="0" smtClean="0"/>
              <a:t>posee 1 dato central el cual es la mismísima </a:t>
            </a:r>
            <a:r>
              <a:rPr lang="es-ES" sz="2400" b="1" u="sng" dirty="0" smtClean="0">
                <a:solidFill>
                  <a:srgbClr val="FF0000"/>
                </a:solidFill>
              </a:rPr>
              <a:t>mediana</a:t>
            </a:r>
            <a:r>
              <a:rPr lang="es-ES" sz="2400" dirty="0" smtClean="0"/>
              <a:t>. Para ello aplicamos la siguiente formula:</a:t>
            </a:r>
            <a:endParaRPr lang="es-ES" sz="2400" dirty="0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3276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72198" y="3192378"/>
            <a:ext cx="2143140" cy="964413"/>
          </a:xfrm>
          <a:prstGeom prst="rect">
            <a:avLst/>
          </a:prstGeom>
          <a:noFill/>
        </p:spPr>
      </p:pic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785786" y="2978064"/>
            <a:ext cx="45005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400" dirty="0" smtClean="0"/>
              <a:t>1ero: Buscamos la posición del dato central</a:t>
            </a:r>
            <a:endParaRPr lang="es-ES" sz="2400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857224" y="4121072"/>
            <a:ext cx="45005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400" dirty="0" smtClean="0"/>
              <a:t>2do: en la Secuencia ORDENADA de menor a mayor contamos hasta llegar a la posición calculada y obtendremos la MEDIANA el cual es el valor del DATO que se encuentra en dicha posición </a:t>
            </a:r>
            <a:endParaRPr lang="es-ES" sz="2400" b="1" dirty="0"/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00760" y="4835452"/>
            <a:ext cx="2871808" cy="857256"/>
          </a:xfrm>
          <a:prstGeom prst="rect">
            <a:avLst/>
          </a:prstGeom>
          <a:noFill/>
        </p:spPr>
      </p:pic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785786" y="34988"/>
            <a:ext cx="75724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400" dirty="0" smtClean="0"/>
              <a:t>Ejemplo: Calcular media de los siguiente datos N=13:</a:t>
            </a:r>
          </a:p>
          <a:p>
            <a:pPr algn="just"/>
            <a:endParaRPr lang="es-CL" dirty="0" smtClean="0"/>
          </a:p>
          <a:p>
            <a:pPr algn="ctr"/>
            <a:r>
              <a:rPr lang="es-CL" sz="2400" b="1" dirty="0" smtClean="0"/>
              <a:t>2, 2, 2, 3, 4, 5, 6, 7, 7, 8, 9, 10,11</a:t>
            </a:r>
            <a:endParaRPr lang="es-ES" sz="2400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214282" y="1643050"/>
            <a:ext cx="45005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400" dirty="0" smtClean="0"/>
              <a:t>1ero: Buscamos la posición del dato central</a:t>
            </a:r>
            <a:endParaRPr lang="es-ES" sz="2400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214282" y="2871613"/>
            <a:ext cx="8501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400" dirty="0" smtClean="0"/>
              <a:t>2do: en la Secuencia ORDENADA de menor a mayor contamos hasta llegar a la posición calculada y obtendremos la MEDIANA el cual es el valor del DATO que se encuentra en dicha posición </a:t>
            </a:r>
            <a:endParaRPr lang="es-ES" sz="2400" b="1" dirty="0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89349" y="1665358"/>
            <a:ext cx="4183245" cy="1071570"/>
          </a:xfrm>
          <a:prstGeom prst="rect">
            <a:avLst/>
          </a:prstGeom>
          <a:noFill/>
        </p:spPr>
      </p:pic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1000100" y="4214818"/>
          <a:ext cx="731045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175"/>
                <a:gridCol w="522175"/>
                <a:gridCol w="522175"/>
                <a:gridCol w="522175"/>
                <a:gridCol w="522175"/>
                <a:gridCol w="522175"/>
                <a:gridCol w="522175"/>
                <a:gridCol w="522175"/>
                <a:gridCol w="522175"/>
                <a:gridCol w="522175"/>
                <a:gridCol w="522175"/>
                <a:gridCol w="522175"/>
                <a:gridCol w="522175"/>
                <a:gridCol w="522175"/>
              </a:tblGrid>
              <a:tr h="385762">
                <a:tc>
                  <a:txBody>
                    <a:bodyPr/>
                    <a:lstStyle/>
                    <a:p>
                      <a:r>
                        <a:rPr lang="es-CL" b="1" dirty="0" smtClean="0"/>
                        <a:t>Pos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1</a:t>
                      </a:r>
                      <a:endParaRPr lang="es-E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2</a:t>
                      </a:r>
                      <a:endParaRPr lang="es-E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3</a:t>
                      </a:r>
                      <a:endParaRPr lang="es-E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4</a:t>
                      </a:r>
                      <a:endParaRPr lang="es-E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5</a:t>
                      </a:r>
                      <a:endParaRPr lang="es-E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6</a:t>
                      </a:r>
                      <a:endParaRPr lang="es-E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s-ES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8</a:t>
                      </a:r>
                      <a:endParaRPr lang="es-E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9</a:t>
                      </a:r>
                      <a:endParaRPr lang="es-E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10</a:t>
                      </a:r>
                      <a:endParaRPr lang="es-E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11</a:t>
                      </a:r>
                      <a:endParaRPr lang="es-E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12</a:t>
                      </a:r>
                      <a:endParaRPr lang="es-E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13</a:t>
                      </a:r>
                      <a:endParaRPr lang="es-ES" sz="2400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b="1" dirty="0" smtClean="0"/>
                        <a:t>Xi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2</a:t>
                      </a:r>
                      <a:endParaRPr lang="es-E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2</a:t>
                      </a:r>
                      <a:endParaRPr lang="es-E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2</a:t>
                      </a:r>
                      <a:endParaRPr lang="es-E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3</a:t>
                      </a:r>
                      <a:endParaRPr lang="es-E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4</a:t>
                      </a:r>
                      <a:endParaRPr lang="es-E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5</a:t>
                      </a:r>
                      <a:endParaRPr lang="es-E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s-ES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7</a:t>
                      </a:r>
                      <a:endParaRPr lang="es-E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7</a:t>
                      </a:r>
                      <a:endParaRPr lang="es-E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8</a:t>
                      </a:r>
                      <a:endParaRPr lang="es-E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9</a:t>
                      </a:r>
                      <a:endParaRPr lang="es-E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10</a:t>
                      </a:r>
                      <a:endParaRPr lang="es-E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11</a:t>
                      </a:r>
                      <a:endParaRPr lang="es-ES" sz="24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33799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56" y="5214950"/>
            <a:ext cx="5805632" cy="900098"/>
          </a:xfrm>
          <a:prstGeom prst="rect">
            <a:avLst/>
          </a:prstGeom>
          <a:noFill/>
        </p:spPr>
      </p:pic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214282" y="6000768"/>
            <a:ext cx="8643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 smtClean="0">
                <a:solidFill>
                  <a:srgbClr val="FF0000"/>
                </a:solidFill>
              </a:rPr>
              <a:t>3ro: </a:t>
            </a:r>
            <a:r>
              <a:rPr lang="es-CL" sz="2400" b="1" u="sng" dirty="0" smtClean="0">
                <a:solidFill>
                  <a:srgbClr val="FF0000"/>
                </a:solidFill>
              </a:rPr>
              <a:t>Interpretación:</a:t>
            </a:r>
            <a:r>
              <a:rPr lang="es-CL" sz="2400" b="1" dirty="0" smtClean="0">
                <a:solidFill>
                  <a:srgbClr val="FF0000"/>
                </a:solidFill>
              </a:rPr>
              <a:t>  El 50% de los datos tienen un valor Superior a 6 y el 50% de los datos tienen un valor Inferior a 6</a:t>
            </a:r>
            <a:endParaRPr lang="es-ES" sz="2400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3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357158" y="428604"/>
            <a:ext cx="83582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b="1" u="sng" dirty="0" smtClean="0"/>
              <a:t>CASO 2:</a:t>
            </a:r>
            <a:r>
              <a:rPr lang="es-ES" sz="2400" dirty="0" smtClean="0"/>
              <a:t> Si la serie tiene un </a:t>
            </a:r>
            <a:r>
              <a:rPr lang="es-ES" sz="2400" b="1" u="sng" dirty="0" smtClean="0">
                <a:solidFill>
                  <a:srgbClr val="FF0000"/>
                </a:solidFill>
              </a:rPr>
              <a:t>número par de datos</a:t>
            </a:r>
            <a:r>
              <a:rPr lang="es-ES" sz="2400" b="1" dirty="0" smtClean="0">
                <a:solidFill>
                  <a:srgbClr val="FF0000"/>
                </a:solidFill>
              </a:rPr>
              <a:t> </a:t>
            </a:r>
            <a:r>
              <a:rPr lang="es-ES" sz="2400" dirty="0" smtClean="0"/>
              <a:t>posee 2 datos centrales el cual la </a:t>
            </a:r>
            <a:r>
              <a:rPr lang="es-ES" sz="2400" b="1" u="sng" dirty="0" smtClean="0">
                <a:solidFill>
                  <a:srgbClr val="FF0000"/>
                </a:solidFill>
              </a:rPr>
              <a:t>mediana</a:t>
            </a:r>
            <a:r>
              <a:rPr lang="es-ES" sz="2400" dirty="0" smtClean="0"/>
              <a:t> será la suma de esos dos datos centrales divididos por 2. Para ello aplicamos la siguiente formula:</a:t>
            </a:r>
            <a:endParaRPr lang="es-ES" sz="2400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3481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23370" y="1957398"/>
            <a:ext cx="5734910" cy="900098"/>
          </a:xfrm>
          <a:prstGeom prst="rect">
            <a:avLst/>
          </a:prstGeom>
          <a:noFill/>
        </p:spPr>
      </p:pic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0" y="79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4600604"/>
            <a:ext cx="3161181" cy="1257288"/>
          </a:xfrm>
          <a:prstGeom prst="rect">
            <a:avLst/>
          </a:prstGeom>
          <a:noFill/>
        </p:spPr>
      </p:pic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79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34823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94808" y="3386158"/>
            <a:ext cx="5651983" cy="614346"/>
          </a:xfrm>
          <a:prstGeom prst="rect">
            <a:avLst/>
          </a:prstGeom>
          <a:noFill/>
        </p:spPr>
      </p:pic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142876" y="2025447"/>
            <a:ext cx="29289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b="1" dirty="0" smtClean="0"/>
              <a:t>1ero: Buscamos Posición de los 2 Datos centrales</a:t>
            </a:r>
            <a:endParaRPr lang="es-ES" b="1" dirty="0"/>
          </a:p>
        </p:txBody>
      </p:sp>
      <p:sp>
        <p:nvSpPr>
          <p:cNvPr id="17" name="16 CuadroTexto"/>
          <p:cNvSpPr txBox="1"/>
          <p:nvPr/>
        </p:nvSpPr>
        <p:spPr>
          <a:xfrm>
            <a:off x="142844" y="3051838"/>
            <a:ext cx="29289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b="1" dirty="0" smtClean="0"/>
              <a:t>2do: en la secuencia de datos ORDENADA de menor a mayor encontramos los datos centrales dada las posiciones encontradas</a:t>
            </a:r>
            <a:endParaRPr lang="es-ES" b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214282" y="4909202"/>
            <a:ext cx="29289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b="1" dirty="0" smtClean="0"/>
              <a:t>3ro: Los datos centrales se SUMAN y se dividen por 2 para obtener la Mediana</a:t>
            </a:r>
            <a:endParaRPr 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785786" y="34988"/>
            <a:ext cx="75724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400" dirty="0" smtClean="0"/>
              <a:t>Ejemplo: Calcular media de los siguiente datos N=12:</a:t>
            </a:r>
          </a:p>
          <a:p>
            <a:pPr algn="just"/>
            <a:endParaRPr lang="es-CL" dirty="0" smtClean="0"/>
          </a:p>
          <a:p>
            <a:pPr algn="ctr"/>
            <a:r>
              <a:rPr lang="es-CL" sz="2400" b="1" dirty="0" smtClean="0"/>
              <a:t>2, 2, 2, 3, 4, 5, 6, 7, 7, 8, 9, 10</a:t>
            </a:r>
            <a:endParaRPr lang="es-ES" sz="2400" b="1" dirty="0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1212749" y="3357562"/>
          <a:ext cx="6788275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175"/>
                <a:gridCol w="522175"/>
                <a:gridCol w="522175"/>
                <a:gridCol w="522175"/>
                <a:gridCol w="522175"/>
                <a:gridCol w="522175"/>
                <a:gridCol w="522175"/>
                <a:gridCol w="522175"/>
                <a:gridCol w="522175"/>
                <a:gridCol w="522175"/>
                <a:gridCol w="522175"/>
                <a:gridCol w="522175"/>
                <a:gridCol w="522175"/>
              </a:tblGrid>
              <a:tr h="385762">
                <a:tc>
                  <a:txBody>
                    <a:bodyPr/>
                    <a:lstStyle/>
                    <a:p>
                      <a:r>
                        <a:rPr lang="es-CL" b="1" dirty="0" smtClean="0"/>
                        <a:t>Pos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1</a:t>
                      </a:r>
                      <a:endParaRPr lang="es-E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2</a:t>
                      </a:r>
                      <a:endParaRPr lang="es-E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3</a:t>
                      </a:r>
                      <a:endParaRPr lang="es-E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4</a:t>
                      </a:r>
                      <a:endParaRPr lang="es-E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5</a:t>
                      </a:r>
                      <a:endParaRPr lang="es-E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s-ES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s-ES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8</a:t>
                      </a:r>
                      <a:endParaRPr lang="es-E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9</a:t>
                      </a:r>
                      <a:endParaRPr lang="es-E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10</a:t>
                      </a:r>
                      <a:endParaRPr lang="es-E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11</a:t>
                      </a:r>
                      <a:endParaRPr lang="es-E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12</a:t>
                      </a:r>
                      <a:endParaRPr lang="es-ES" sz="2400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b="1" dirty="0" smtClean="0"/>
                        <a:t>Xi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2</a:t>
                      </a:r>
                      <a:endParaRPr lang="es-E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2</a:t>
                      </a:r>
                      <a:endParaRPr lang="es-E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2</a:t>
                      </a:r>
                      <a:endParaRPr lang="es-E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3</a:t>
                      </a:r>
                      <a:endParaRPr lang="es-E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4</a:t>
                      </a:r>
                      <a:endParaRPr lang="es-E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s-ES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s-ES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7</a:t>
                      </a:r>
                      <a:endParaRPr lang="es-E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7</a:t>
                      </a:r>
                      <a:endParaRPr lang="es-E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8</a:t>
                      </a:r>
                      <a:endParaRPr lang="es-E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9</a:t>
                      </a:r>
                      <a:endParaRPr lang="es-E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10</a:t>
                      </a:r>
                      <a:endParaRPr lang="es-ES" sz="24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0" y="1571612"/>
            <a:ext cx="857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400" b="1" dirty="0" smtClean="0"/>
              <a:t>1ero: Buscamos Posición de los 2 Datos centrales</a:t>
            </a:r>
            <a:endParaRPr lang="es-ES" sz="2400" b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0" y="2500306"/>
            <a:ext cx="89297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400" b="1" dirty="0" smtClean="0"/>
              <a:t>2do: en la secuencia de datos ORDENADA de menor a mayor encontramos los datos centrales dada las posiciones encontradas</a:t>
            </a:r>
            <a:endParaRPr lang="es-ES" sz="2400" b="1" dirty="0"/>
          </a:p>
        </p:txBody>
      </p:sp>
      <p:sp>
        <p:nvSpPr>
          <p:cNvPr id="14" name="13 CuadroTexto"/>
          <p:cNvSpPr txBox="1"/>
          <p:nvPr/>
        </p:nvSpPr>
        <p:spPr>
          <a:xfrm>
            <a:off x="-32" y="4714884"/>
            <a:ext cx="89297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400" b="1" dirty="0" smtClean="0"/>
              <a:t>3ro: Los datos centrales se SUMAN y se dividen por 2 para obtener la Mediana</a:t>
            </a:r>
            <a:endParaRPr lang="es-ES" sz="2400" b="1" dirty="0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3584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2000240"/>
            <a:ext cx="6572296" cy="642942"/>
          </a:xfrm>
          <a:prstGeom prst="rect">
            <a:avLst/>
          </a:prstGeom>
          <a:noFill/>
        </p:spPr>
      </p:pic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4429132"/>
            <a:ext cx="6536577" cy="428628"/>
          </a:xfrm>
          <a:prstGeom prst="rect">
            <a:avLst/>
          </a:prstGeom>
          <a:noFill/>
        </p:spPr>
      </p:pic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35847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6419" y="5214950"/>
            <a:ext cx="5095911" cy="857256"/>
          </a:xfrm>
          <a:prstGeom prst="rect">
            <a:avLst/>
          </a:prstGeom>
          <a:noFill/>
        </p:spPr>
      </p:pic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-32" y="6000768"/>
            <a:ext cx="8643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 smtClean="0">
                <a:solidFill>
                  <a:srgbClr val="FF0000"/>
                </a:solidFill>
              </a:rPr>
              <a:t>4to: </a:t>
            </a:r>
            <a:r>
              <a:rPr lang="es-CL" sz="2400" b="1" u="sng" dirty="0" smtClean="0">
                <a:solidFill>
                  <a:srgbClr val="FF0000"/>
                </a:solidFill>
              </a:rPr>
              <a:t>Interpretación:</a:t>
            </a:r>
            <a:r>
              <a:rPr lang="es-CL" sz="2400" b="1" dirty="0" smtClean="0">
                <a:solidFill>
                  <a:srgbClr val="FF0000"/>
                </a:solidFill>
              </a:rPr>
              <a:t>  El 50% de los datos tienen un valor Superior a 5,5 y el 50% de los datos tienen un valor Inferior a 5,5</a:t>
            </a:r>
            <a:endParaRPr lang="es-ES" sz="2400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5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7158" y="428604"/>
            <a:ext cx="85725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400" b="1" dirty="0" smtClean="0">
                <a:solidFill>
                  <a:srgbClr val="FF0000"/>
                </a:solidFill>
              </a:rPr>
              <a:t>Mediana Para Datos agrupados: </a:t>
            </a:r>
            <a:r>
              <a:rPr lang="es-CL" sz="2400" b="1" dirty="0" smtClean="0"/>
              <a:t>Se calcula las frecuencias absoluta acumulada (Fi), luego siguiendo la misma lógica del ejemplo anterior se calcula la posición para encontrar el o los datos centrales.</a:t>
            </a:r>
            <a:endParaRPr lang="es-ES" sz="2400" b="1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214282" y="2500306"/>
          <a:ext cx="2000264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710"/>
                <a:gridCol w="593777"/>
                <a:gridCol w="59377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Xi</a:t>
                      </a:r>
                      <a:endParaRPr lang="es-E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fi</a:t>
                      </a:r>
                      <a:endParaRPr lang="es-E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Fi</a:t>
                      </a:r>
                      <a:endParaRPr lang="es-E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1</a:t>
                      </a:r>
                      <a:endParaRPr lang="es-E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12</a:t>
                      </a:r>
                      <a:endParaRPr lang="es-E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12</a:t>
                      </a:r>
                      <a:endParaRPr lang="es-E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s-E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>
                          <a:solidFill>
                            <a:srgbClr val="FF0000"/>
                          </a:solidFill>
                        </a:rPr>
                        <a:t>17</a:t>
                      </a:r>
                      <a:endParaRPr lang="es-E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>
                          <a:solidFill>
                            <a:srgbClr val="FF0000"/>
                          </a:solidFill>
                        </a:rPr>
                        <a:t>29</a:t>
                      </a:r>
                      <a:endParaRPr lang="es-E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3</a:t>
                      </a:r>
                      <a:endParaRPr lang="es-E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11</a:t>
                      </a:r>
                      <a:endParaRPr lang="es-E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40</a:t>
                      </a:r>
                      <a:endParaRPr lang="es-E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4</a:t>
                      </a:r>
                      <a:endParaRPr lang="es-E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10</a:t>
                      </a:r>
                      <a:endParaRPr lang="es-E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50</a:t>
                      </a:r>
                      <a:endParaRPr lang="es-E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Total</a:t>
                      </a:r>
                      <a:endParaRPr lang="es-E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50</a:t>
                      </a:r>
                      <a:endParaRPr lang="es-E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Rectángulo"/>
          <p:cNvSpPr/>
          <p:nvPr/>
        </p:nvSpPr>
        <p:spPr>
          <a:xfrm>
            <a:off x="285720" y="1928802"/>
            <a:ext cx="43577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b="1" u="sng" dirty="0" smtClean="0"/>
              <a:t>CASO 1:</a:t>
            </a:r>
            <a:r>
              <a:rPr lang="es-ES" sz="2400" dirty="0" smtClean="0"/>
              <a:t> Cantidad de datos PAR</a:t>
            </a:r>
            <a:endParaRPr lang="es-ES" sz="2400" dirty="0"/>
          </a:p>
        </p:txBody>
      </p:sp>
      <p:sp>
        <p:nvSpPr>
          <p:cNvPr id="7" name="6 CuadroTexto"/>
          <p:cNvSpPr txBox="1"/>
          <p:nvPr/>
        </p:nvSpPr>
        <p:spPr>
          <a:xfrm>
            <a:off x="2428860" y="2357430"/>
            <a:ext cx="4857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b="1" dirty="0" smtClean="0"/>
              <a:t>1ero: Calculamos posiciones.</a:t>
            </a: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37889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4612" y="2714620"/>
            <a:ext cx="6111918" cy="571504"/>
          </a:xfrm>
          <a:prstGeom prst="rect">
            <a:avLst/>
          </a:prstGeom>
          <a:noFill/>
        </p:spPr>
      </p:pic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500298" y="3178260"/>
            <a:ext cx="64294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b="1" dirty="0" smtClean="0"/>
              <a:t>2do: Encontramos datos centrales, buscando en las Fi, a la primera que supere la posición calculada.</a:t>
            </a: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37898" name="Picture 1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40" y="3857628"/>
            <a:ext cx="5078957" cy="428604"/>
          </a:xfrm>
          <a:prstGeom prst="rect">
            <a:avLst/>
          </a:prstGeom>
          <a:noFill/>
        </p:spPr>
      </p:pic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37900" name="Picture 1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298" y="4214818"/>
            <a:ext cx="6500858" cy="410149"/>
          </a:xfrm>
          <a:prstGeom prst="rect">
            <a:avLst/>
          </a:prstGeom>
          <a:noFill/>
        </p:spPr>
      </p:pic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2500298" y="464344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L" b="1" dirty="0" smtClean="0"/>
              <a:t>3ero: Calculamos mediana e Interpretamos</a:t>
            </a:r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37903" name="Picture 1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68" y="5000636"/>
            <a:ext cx="4101619" cy="757222"/>
          </a:xfrm>
          <a:prstGeom prst="rect">
            <a:avLst/>
          </a:prstGeom>
          <a:noFill/>
        </p:spPr>
      </p:pic>
      <p:sp>
        <p:nvSpPr>
          <p:cNvPr id="37905" name="Rectangle 17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357158" y="5786454"/>
            <a:ext cx="8643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 smtClean="0">
                <a:solidFill>
                  <a:srgbClr val="FF0000"/>
                </a:solidFill>
              </a:rPr>
              <a:t>4to: </a:t>
            </a:r>
            <a:r>
              <a:rPr lang="es-CL" sz="2400" b="1" u="sng" dirty="0" smtClean="0">
                <a:solidFill>
                  <a:srgbClr val="FF0000"/>
                </a:solidFill>
              </a:rPr>
              <a:t>Interpretación:</a:t>
            </a:r>
            <a:r>
              <a:rPr lang="es-CL" sz="2400" b="1" dirty="0" smtClean="0">
                <a:solidFill>
                  <a:srgbClr val="FF0000"/>
                </a:solidFill>
              </a:rPr>
              <a:t>  El 50% de los datos tienen un valor Superior a 2 y el 50% de los datos tienen un valor Inferior a 2</a:t>
            </a:r>
            <a:endParaRPr lang="es-ES" sz="2400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214282" y="857232"/>
          <a:ext cx="2000264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710"/>
                <a:gridCol w="593777"/>
                <a:gridCol w="59377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Xi</a:t>
                      </a:r>
                      <a:endParaRPr lang="es-E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fi</a:t>
                      </a:r>
                      <a:endParaRPr lang="es-E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Fi</a:t>
                      </a:r>
                      <a:endParaRPr lang="es-E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1</a:t>
                      </a:r>
                      <a:endParaRPr lang="es-E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12</a:t>
                      </a:r>
                      <a:endParaRPr lang="es-E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12</a:t>
                      </a:r>
                      <a:endParaRPr lang="es-E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s-E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>
                          <a:solidFill>
                            <a:srgbClr val="FF0000"/>
                          </a:solidFill>
                        </a:rPr>
                        <a:t>17</a:t>
                      </a:r>
                      <a:endParaRPr lang="es-E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>
                          <a:solidFill>
                            <a:srgbClr val="FF0000"/>
                          </a:solidFill>
                        </a:rPr>
                        <a:t>29</a:t>
                      </a:r>
                      <a:endParaRPr lang="es-E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3</a:t>
                      </a:r>
                      <a:endParaRPr lang="es-E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11</a:t>
                      </a:r>
                      <a:endParaRPr lang="es-E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40</a:t>
                      </a:r>
                      <a:endParaRPr lang="es-E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4</a:t>
                      </a:r>
                      <a:endParaRPr lang="es-E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11</a:t>
                      </a:r>
                      <a:endParaRPr lang="es-E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51</a:t>
                      </a:r>
                      <a:endParaRPr lang="es-E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Total</a:t>
                      </a:r>
                      <a:endParaRPr lang="es-E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51</a:t>
                      </a:r>
                      <a:endParaRPr lang="es-E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285720" y="285728"/>
            <a:ext cx="47863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b="1" u="sng" dirty="0" smtClean="0"/>
              <a:t>CASO 2:</a:t>
            </a:r>
            <a:r>
              <a:rPr lang="es-ES" sz="2400" dirty="0" smtClean="0"/>
              <a:t> Cantidad de datos IMPAR</a:t>
            </a:r>
            <a:endParaRPr lang="es-ES" sz="2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2428860" y="714356"/>
            <a:ext cx="4857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b="1" dirty="0" smtClean="0"/>
              <a:t>1ero: Calculamos posiciones.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500298" y="1792420"/>
            <a:ext cx="64294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b="1" dirty="0" smtClean="0"/>
              <a:t>2do: Encontramos datos centrales, buscando en las Fi, a la primera que supere la posición calculada.</a:t>
            </a:r>
          </a:p>
        </p:txBody>
      </p:sp>
      <p:sp>
        <p:nvSpPr>
          <p:cNvPr id="8" name="7 Rectángulo"/>
          <p:cNvSpPr/>
          <p:nvPr/>
        </p:nvSpPr>
        <p:spPr>
          <a:xfrm>
            <a:off x="2500298" y="314324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L" b="1" dirty="0" smtClean="0"/>
              <a:t>3ero: Calculamos mediana e Interpretamos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14282" y="4098201"/>
            <a:ext cx="8643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 smtClean="0">
                <a:solidFill>
                  <a:srgbClr val="FF0000"/>
                </a:solidFill>
              </a:rPr>
              <a:t>4to: </a:t>
            </a:r>
            <a:r>
              <a:rPr lang="es-CL" sz="2400" b="1" u="sng" dirty="0" smtClean="0">
                <a:solidFill>
                  <a:srgbClr val="FF0000"/>
                </a:solidFill>
              </a:rPr>
              <a:t>Interpretación:</a:t>
            </a:r>
            <a:r>
              <a:rPr lang="es-CL" sz="2400" b="1" dirty="0" smtClean="0">
                <a:solidFill>
                  <a:srgbClr val="FF0000"/>
                </a:solidFill>
              </a:rPr>
              <a:t>  El 50% de los datos tienen un valor Superior a 2 y el 50% de los datos tienen un valor Inferior a 2</a:t>
            </a:r>
            <a:endParaRPr lang="es-ES" sz="2400" b="1" u="sng" dirty="0">
              <a:solidFill>
                <a:srgbClr val="FF0000"/>
              </a:solidFill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8992" y="1142984"/>
            <a:ext cx="3492524" cy="714380"/>
          </a:xfrm>
          <a:prstGeom prst="rect">
            <a:avLst/>
          </a:prstGeom>
          <a:noFill/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3500438"/>
            <a:ext cx="3825374" cy="566722"/>
          </a:xfrm>
          <a:prstGeom prst="rect">
            <a:avLst/>
          </a:prstGeom>
          <a:noFill/>
        </p:spPr>
      </p:pic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18443" name="Picture 1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2571744"/>
            <a:ext cx="3225426" cy="500066"/>
          </a:xfrm>
          <a:prstGeom prst="rect">
            <a:avLst/>
          </a:prstGeom>
          <a:noFill/>
        </p:spPr>
      </p:pic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4324</TotalTime>
  <Words>699</Words>
  <Application>Microsoft Office PowerPoint</Application>
  <PresentationFormat>Presentación en pantalla (4:3)</PresentationFormat>
  <Paragraphs>138</Paragraphs>
  <Slides>10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Medidas de tendencia Central-Mediana</vt:lpstr>
      <vt:lpstr>Objetivo de la Clase</vt:lpstr>
      <vt:lpstr>Mediana (Me)</vt:lpstr>
      <vt:lpstr>Diapositiva 4</vt:lpstr>
      <vt:lpstr>Diapositiva 5</vt:lpstr>
      <vt:lpstr>Diapositiva 6</vt:lpstr>
      <vt:lpstr>Diapositiva 7</vt:lpstr>
      <vt:lpstr>Diapositiva 8</vt:lpstr>
      <vt:lpstr>Diapositiva 9</vt:lpstr>
      <vt:lpstr>Retroalimentación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Estadística Para Ciencias de la Salud</dc:title>
  <dc:creator>pacha_pachun</dc:creator>
  <cp:lastModifiedBy>pacha_pachun</cp:lastModifiedBy>
  <cp:revision>20</cp:revision>
  <dcterms:created xsi:type="dcterms:W3CDTF">2019-03-11T01:41:52Z</dcterms:created>
  <dcterms:modified xsi:type="dcterms:W3CDTF">2020-03-26T13:35:51Z</dcterms:modified>
</cp:coreProperties>
</file>