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6" r:id="rId10"/>
    <p:sldId id="264" r:id="rId11"/>
    <p:sldId id="265" r:id="rId12"/>
    <p:sldId id="267" r:id="rId13"/>
    <p:sldId id="268" r:id="rId14"/>
    <p:sldId id="269" r:id="rId15"/>
    <p:sldId id="270" r:id="rId16"/>
    <p:sldId id="272" r:id="rId17"/>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B92B"/>
    <a:srgbClr val="FFCC66"/>
    <a:srgbClr val="CCFF99"/>
    <a:srgbClr val="99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64" autoAdjust="0"/>
    <p:restoredTop sz="86323" autoAdjust="0"/>
  </p:normalViewPr>
  <p:slideViewPr>
    <p:cSldViewPr>
      <p:cViewPr varScale="1">
        <p:scale>
          <a:sx n="73" d="100"/>
          <a:sy n="73" d="100"/>
        </p:scale>
        <p:origin x="174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5284F67C-4DE5-472D-AD95-62D1F5ADDC8C}" type="datetimeFigureOut">
              <a:rPr lang="es-CL" smtClean="0"/>
              <a:t>05-06-2020</a:t>
            </a:fld>
            <a:endParaRPr lang="es-CL"/>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CL"/>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9E01777-64C1-451E-8D29-18E7D9CA1E6C}" type="slidenum">
              <a:rPr lang="es-CL" smtClean="0"/>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284F67C-4DE5-472D-AD95-62D1F5ADDC8C}" type="datetimeFigureOut">
              <a:rPr lang="es-CL" smtClean="0"/>
              <a:t>05-06-2020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9E01777-64C1-451E-8D29-18E7D9CA1E6C}"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284F67C-4DE5-472D-AD95-62D1F5ADDC8C}" type="datetimeFigureOut">
              <a:rPr lang="es-CL" smtClean="0"/>
              <a:t>05-06-2020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9E01777-64C1-451E-8D29-18E7D9CA1E6C}"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5284F67C-4DE5-472D-AD95-62D1F5ADDC8C}" type="datetimeFigureOut">
              <a:rPr lang="es-CL" smtClean="0"/>
              <a:t>05-06-2020</a:t>
            </a:fld>
            <a:endParaRPr lang="es-CL"/>
          </a:p>
        </p:txBody>
      </p:sp>
      <p:sp>
        <p:nvSpPr>
          <p:cNvPr id="5" name="4 Marcador de pie de página"/>
          <p:cNvSpPr>
            <a:spLocks noGrp="1"/>
          </p:cNvSpPr>
          <p:nvPr>
            <p:ph type="ftr" sz="quarter" idx="11"/>
          </p:nvPr>
        </p:nvSpPr>
        <p:spPr>
          <a:xfrm>
            <a:off x="457200" y="6480969"/>
            <a:ext cx="4260056" cy="300831"/>
          </a:xfrm>
        </p:spPr>
        <p:txBody>
          <a:bodyPr/>
          <a:lstStyle/>
          <a:p>
            <a:endParaRPr lang="es-CL"/>
          </a:p>
        </p:txBody>
      </p:sp>
      <p:sp>
        <p:nvSpPr>
          <p:cNvPr id="6" name="5 Marcador de número de diapositiva"/>
          <p:cNvSpPr>
            <a:spLocks noGrp="1"/>
          </p:cNvSpPr>
          <p:nvPr>
            <p:ph type="sldNum" sz="quarter" idx="12"/>
          </p:nvPr>
        </p:nvSpPr>
        <p:spPr/>
        <p:txBody>
          <a:bodyPr/>
          <a:lstStyle/>
          <a:p>
            <a:fld id="{F9E01777-64C1-451E-8D29-18E7D9CA1E6C}" type="slidenum">
              <a:rPr lang="es-CL" smtClean="0"/>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5284F67C-4DE5-472D-AD95-62D1F5ADDC8C}" type="datetimeFigureOut">
              <a:rPr lang="es-CL" smtClean="0"/>
              <a:t>05-06-2020</a:t>
            </a:fld>
            <a:endParaRPr lang="es-CL"/>
          </a:p>
        </p:txBody>
      </p:sp>
      <p:sp>
        <p:nvSpPr>
          <p:cNvPr id="5" name="4 Marcador de pie de página"/>
          <p:cNvSpPr>
            <a:spLocks noGrp="1"/>
          </p:cNvSpPr>
          <p:nvPr>
            <p:ph type="ftr" sz="quarter" idx="11"/>
          </p:nvPr>
        </p:nvSpPr>
        <p:spPr>
          <a:xfrm>
            <a:off x="2619376" y="6480969"/>
            <a:ext cx="4260056" cy="300831"/>
          </a:xfrm>
        </p:spPr>
        <p:txBody>
          <a:bodyPr/>
          <a:lstStyle/>
          <a:p>
            <a:endParaRPr lang="es-CL"/>
          </a:p>
        </p:txBody>
      </p:sp>
      <p:sp>
        <p:nvSpPr>
          <p:cNvPr id="6" name="5 Marcador de número de diapositiva"/>
          <p:cNvSpPr>
            <a:spLocks noGrp="1"/>
          </p:cNvSpPr>
          <p:nvPr>
            <p:ph type="sldNum" sz="quarter" idx="12"/>
          </p:nvPr>
        </p:nvSpPr>
        <p:spPr>
          <a:xfrm>
            <a:off x="8451056" y="809624"/>
            <a:ext cx="502920" cy="300831"/>
          </a:xfrm>
        </p:spPr>
        <p:txBody>
          <a:bodyPr/>
          <a:lstStyle/>
          <a:p>
            <a:fld id="{F9E01777-64C1-451E-8D29-18E7D9CA1E6C}" type="slidenum">
              <a:rPr lang="es-CL" smtClean="0"/>
              <a:t>‹Nº›</a:t>
            </a:fld>
            <a:endParaRPr lang="es-CL"/>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5284F67C-4DE5-472D-AD95-62D1F5ADDC8C}" type="datetimeFigureOut">
              <a:rPr lang="es-CL" smtClean="0"/>
              <a:t>05-06-2020</a:t>
            </a:fld>
            <a:endParaRPr lang="es-CL"/>
          </a:p>
        </p:txBody>
      </p:sp>
      <p:sp>
        <p:nvSpPr>
          <p:cNvPr id="6" name="5 Marcador de pie de página"/>
          <p:cNvSpPr>
            <a:spLocks noGrp="1"/>
          </p:cNvSpPr>
          <p:nvPr>
            <p:ph type="ftr" sz="quarter" idx="11"/>
          </p:nvPr>
        </p:nvSpPr>
        <p:spPr>
          <a:xfrm>
            <a:off x="457200" y="6480969"/>
            <a:ext cx="4260056" cy="301752"/>
          </a:xfrm>
        </p:spPr>
        <p:txBody>
          <a:bodyPr/>
          <a:lstStyle/>
          <a:p>
            <a:endParaRPr lang="es-CL"/>
          </a:p>
        </p:txBody>
      </p:sp>
      <p:sp>
        <p:nvSpPr>
          <p:cNvPr id="7" name="6 Marcador de número de diapositiva"/>
          <p:cNvSpPr>
            <a:spLocks noGrp="1"/>
          </p:cNvSpPr>
          <p:nvPr>
            <p:ph type="sldNum" sz="quarter" idx="12"/>
          </p:nvPr>
        </p:nvSpPr>
        <p:spPr>
          <a:xfrm>
            <a:off x="7589520" y="6480969"/>
            <a:ext cx="502920" cy="301752"/>
          </a:xfrm>
        </p:spPr>
        <p:txBody>
          <a:bodyPr/>
          <a:lstStyle/>
          <a:p>
            <a:fld id="{F9E01777-64C1-451E-8D29-18E7D9CA1E6C}" type="slidenum">
              <a:rPr lang="es-CL" smtClean="0"/>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5284F67C-4DE5-472D-AD95-62D1F5ADDC8C}" type="datetimeFigureOut">
              <a:rPr lang="es-CL" smtClean="0"/>
              <a:t>05-06-2020</a:t>
            </a:fld>
            <a:endParaRPr lang="es-CL"/>
          </a:p>
        </p:txBody>
      </p:sp>
      <p:sp>
        <p:nvSpPr>
          <p:cNvPr id="8" name="7 Marcador de pie de página"/>
          <p:cNvSpPr>
            <a:spLocks noGrp="1"/>
          </p:cNvSpPr>
          <p:nvPr>
            <p:ph type="ftr" sz="quarter" idx="11"/>
          </p:nvPr>
        </p:nvSpPr>
        <p:spPr>
          <a:xfrm>
            <a:off x="457200" y="6480969"/>
            <a:ext cx="4261104" cy="301752"/>
          </a:xfrm>
        </p:spPr>
        <p:txBody>
          <a:bodyPr/>
          <a:lstStyle/>
          <a:p>
            <a:endParaRPr lang="es-CL"/>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F9E01777-64C1-451E-8D29-18E7D9CA1E6C}" type="slidenum">
              <a:rPr lang="es-CL" smtClean="0"/>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5284F67C-4DE5-472D-AD95-62D1F5ADDC8C}" type="datetimeFigureOut">
              <a:rPr lang="es-CL" smtClean="0"/>
              <a:t>05-06-2020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F9E01777-64C1-451E-8D29-18E7D9CA1E6C}"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5284F67C-4DE5-472D-AD95-62D1F5ADDC8C}" type="datetimeFigureOut">
              <a:rPr lang="es-CL" smtClean="0"/>
              <a:t>05-06-2020</a:t>
            </a:fld>
            <a:endParaRPr lang="es-CL"/>
          </a:p>
        </p:txBody>
      </p:sp>
      <p:sp>
        <p:nvSpPr>
          <p:cNvPr id="3" name="2 Marcador de pie de página"/>
          <p:cNvSpPr>
            <a:spLocks noGrp="1"/>
          </p:cNvSpPr>
          <p:nvPr>
            <p:ph type="ftr" sz="quarter" idx="11"/>
          </p:nvPr>
        </p:nvSpPr>
        <p:spPr>
          <a:xfrm>
            <a:off x="457200" y="6481890"/>
            <a:ext cx="4260056" cy="300831"/>
          </a:xfrm>
        </p:spPr>
        <p:txBody>
          <a:bodyPr/>
          <a:lstStyle/>
          <a:p>
            <a:endParaRPr lang="es-CL"/>
          </a:p>
        </p:txBody>
      </p:sp>
      <p:sp>
        <p:nvSpPr>
          <p:cNvPr id="4" name="3 Marcador de número de diapositiva"/>
          <p:cNvSpPr>
            <a:spLocks noGrp="1"/>
          </p:cNvSpPr>
          <p:nvPr>
            <p:ph type="sldNum" sz="quarter" idx="12"/>
          </p:nvPr>
        </p:nvSpPr>
        <p:spPr>
          <a:xfrm>
            <a:off x="7589520" y="6480969"/>
            <a:ext cx="502920" cy="301752"/>
          </a:xfrm>
        </p:spPr>
        <p:txBody>
          <a:bodyPr/>
          <a:lstStyle/>
          <a:p>
            <a:fld id="{F9E01777-64C1-451E-8D29-18E7D9CA1E6C}"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5284F67C-4DE5-472D-AD95-62D1F5ADDC8C}" type="datetimeFigureOut">
              <a:rPr lang="es-CL" smtClean="0"/>
              <a:t>05-06-2020</a:t>
            </a:fld>
            <a:endParaRPr lang="es-CL"/>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CL"/>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F9E01777-64C1-451E-8D29-18E7D9CA1E6C}" type="slidenum">
              <a:rPr lang="es-CL" smtClean="0"/>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5284F67C-4DE5-472D-AD95-62D1F5ADDC8C}" type="datetimeFigureOut">
              <a:rPr lang="es-CL" smtClean="0"/>
              <a:t>05-06-2020</a:t>
            </a:fld>
            <a:endParaRPr lang="es-CL"/>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CL"/>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F9E01777-64C1-451E-8D29-18E7D9CA1E6C}" type="slidenum">
              <a:rPr lang="es-CL" smtClean="0"/>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284F67C-4DE5-472D-AD95-62D1F5ADDC8C}" type="datetimeFigureOut">
              <a:rPr lang="es-CL" smtClean="0"/>
              <a:t>05-06-2020</a:t>
            </a:fld>
            <a:endParaRPr lang="es-CL"/>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CL"/>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9E01777-64C1-451E-8D29-18E7D9CA1E6C}" type="slidenum">
              <a:rPr lang="es-CL" smtClean="0"/>
              <a:t>‹Nº›</a:t>
            </a:fld>
            <a:endParaRPr lang="es-C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776289"/>
            <a:ext cx="7704856" cy="1068536"/>
          </a:xfrm>
        </p:spPr>
        <p:txBody>
          <a:bodyPr>
            <a:normAutofit fontScale="90000"/>
          </a:bodyPr>
          <a:lstStyle/>
          <a:p>
            <a:r>
              <a:rPr lang="es-CL" sz="4000" dirty="0" smtClean="0">
                <a:latin typeface="+mn-lt"/>
              </a:rPr>
              <a:t>La reforma y Contrarreforma</a:t>
            </a:r>
            <a:endParaRPr lang="es-CL" sz="4000" dirty="0">
              <a:latin typeface="+mn-lt"/>
            </a:endParaRPr>
          </a:p>
        </p:txBody>
      </p:sp>
      <p:sp>
        <p:nvSpPr>
          <p:cNvPr id="3" name="2 Subtítulo"/>
          <p:cNvSpPr>
            <a:spLocks noGrp="1"/>
          </p:cNvSpPr>
          <p:nvPr>
            <p:ph type="subTitle" idx="1"/>
          </p:nvPr>
        </p:nvSpPr>
        <p:spPr>
          <a:xfrm>
            <a:off x="540544" y="2250280"/>
            <a:ext cx="8062912" cy="3122936"/>
          </a:xfrm>
        </p:spPr>
        <p:txBody>
          <a:bodyPr/>
          <a:lstStyle/>
          <a:p>
            <a:endParaRPr lang="es-CL" dirty="0"/>
          </a:p>
        </p:txBody>
      </p:sp>
      <p:pic>
        <p:nvPicPr>
          <p:cNvPr id="4" name="3 Imagen" descr="Reforma Protestante cumple 497 años"/>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32856"/>
            <a:ext cx="8136904" cy="4224456"/>
          </a:xfrm>
          <a:prstGeom prst="rect">
            <a:avLst/>
          </a:prstGeom>
          <a:noFill/>
          <a:ln>
            <a:noFill/>
          </a:ln>
        </p:spPr>
      </p:pic>
    </p:spTree>
    <p:extLst>
      <p:ext uri="{BB962C8B-B14F-4D97-AF65-F5344CB8AC3E}">
        <p14:creationId xmlns:p14="http://schemas.microsoft.com/office/powerpoint/2010/main" val="2138683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31640" y="951111"/>
            <a:ext cx="6480720" cy="461665"/>
          </a:xfrm>
          <a:prstGeom prst="rect">
            <a:avLst/>
          </a:prstGeom>
          <a:solidFill>
            <a:srgbClr val="D1B92B"/>
          </a:solidFill>
        </p:spPr>
        <p:txBody>
          <a:bodyPr wrap="square" rtlCol="0">
            <a:spAutoFit/>
          </a:bodyPr>
          <a:lstStyle/>
          <a:p>
            <a:r>
              <a:rPr lang="es-CL" sz="2400" dirty="0" smtClean="0">
                <a:solidFill>
                  <a:schemeClr val="accent2">
                    <a:lumMod val="60000"/>
                    <a:lumOff val="40000"/>
                  </a:schemeClr>
                </a:solidFill>
              </a:rPr>
              <a:t>   </a:t>
            </a:r>
            <a:r>
              <a:rPr lang="es-CL" sz="2400" dirty="0" smtClean="0">
                <a:solidFill>
                  <a:schemeClr val="bg1"/>
                </a:solidFill>
              </a:rPr>
              <a:t>Expansión de la Reforma Protestante:</a:t>
            </a:r>
            <a:endParaRPr lang="es-CL" sz="2400" dirty="0">
              <a:solidFill>
                <a:schemeClr val="bg1"/>
              </a:solidFill>
            </a:endParaRPr>
          </a:p>
        </p:txBody>
      </p:sp>
      <p:sp>
        <p:nvSpPr>
          <p:cNvPr id="5" name="4 CuadroTexto"/>
          <p:cNvSpPr txBox="1"/>
          <p:nvPr/>
        </p:nvSpPr>
        <p:spPr>
          <a:xfrm>
            <a:off x="971600" y="1628800"/>
            <a:ext cx="7560840" cy="461665"/>
          </a:xfrm>
          <a:prstGeom prst="rect">
            <a:avLst/>
          </a:prstGeom>
          <a:noFill/>
        </p:spPr>
        <p:txBody>
          <a:bodyPr wrap="square" rtlCol="0">
            <a:spAutoFit/>
          </a:bodyPr>
          <a:lstStyle/>
          <a:p>
            <a:r>
              <a:rPr lang="es-CL" sz="2400" dirty="0" smtClean="0">
                <a:solidFill>
                  <a:schemeClr val="accent2">
                    <a:lumMod val="60000"/>
                    <a:lumOff val="40000"/>
                  </a:schemeClr>
                </a:solidFill>
              </a:rPr>
              <a:t>Juan Calvino en Suiza:    Calvinismo</a:t>
            </a:r>
            <a:endParaRPr lang="es-CL" sz="2400" dirty="0">
              <a:solidFill>
                <a:schemeClr val="accent2">
                  <a:lumMod val="60000"/>
                  <a:lumOff val="40000"/>
                </a:schemeClr>
              </a:solidFill>
            </a:endParaRPr>
          </a:p>
        </p:txBody>
      </p:sp>
      <p:sp>
        <p:nvSpPr>
          <p:cNvPr id="6" name="5 CuadroTexto"/>
          <p:cNvSpPr txBox="1"/>
          <p:nvPr/>
        </p:nvSpPr>
        <p:spPr>
          <a:xfrm>
            <a:off x="755576" y="2492896"/>
            <a:ext cx="7416824" cy="3416320"/>
          </a:xfrm>
          <a:prstGeom prst="rect">
            <a:avLst/>
          </a:prstGeom>
          <a:solidFill>
            <a:srgbClr val="FFCC66"/>
          </a:solidFill>
        </p:spPr>
        <p:txBody>
          <a:bodyPr wrap="square" rtlCol="0">
            <a:spAutoFit/>
          </a:bodyPr>
          <a:lstStyle/>
          <a:p>
            <a:pPr algn="just"/>
            <a:r>
              <a:rPr lang="es-CL" sz="2400" dirty="0" smtClean="0">
                <a:solidFill>
                  <a:schemeClr val="bg1"/>
                </a:solidFill>
              </a:rPr>
              <a:t>1. Hombre predestinado a la salvación o condena. </a:t>
            </a:r>
            <a:r>
              <a:rPr lang="es-CL" sz="2400" b="1" dirty="0" smtClean="0">
                <a:solidFill>
                  <a:schemeClr val="bg1"/>
                </a:solidFill>
              </a:rPr>
              <a:t>(Predestinación)</a:t>
            </a:r>
          </a:p>
          <a:p>
            <a:pPr algn="just"/>
            <a:r>
              <a:rPr lang="es-CL" sz="2400" dirty="0" smtClean="0">
                <a:solidFill>
                  <a:schemeClr val="bg1"/>
                </a:solidFill>
              </a:rPr>
              <a:t>2. Sólo un grupo selecto es escogido para salvarse. </a:t>
            </a:r>
          </a:p>
          <a:p>
            <a:pPr algn="just"/>
            <a:r>
              <a:rPr lang="es-CL" sz="2400" dirty="0" smtClean="0">
                <a:solidFill>
                  <a:schemeClr val="bg1"/>
                </a:solidFill>
              </a:rPr>
              <a:t>3. Alentó el trabajo y el lucro como vocación dada por Dios.</a:t>
            </a:r>
          </a:p>
          <a:p>
            <a:pPr algn="just"/>
            <a:r>
              <a:rPr lang="es-CL" sz="2400" dirty="0" smtClean="0">
                <a:solidFill>
                  <a:schemeClr val="bg1"/>
                </a:solidFill>
              </a:rPr>
              <a:t>4. Biblia es la fuente de verdad eterna. </a:t>
            </a:r>
          </a:p>
          <a:p>
            <a:pPr algn="just"/>
            <a:r>
              <a:rPr lang="es-CL" sz="2400" dirty="0" smtClean="0">
                <a:solidFill>
                  <a:schemeClr val="bg1"/>
                </a:solidFill>
              </a:rPr>
              <a:t>5. El arrepentimiento no lleva a la salvación, el hombre tiene en sí una naturaleza pecadora</a:t>
            </a:r>
            <a:r>
              <a:rPr lang="es-CL" dirty="0" smtClean="0"/>
              <a:t>.</a:t>
            </a:r>
            <a:endParaRPr lang="es-CL" dirty="0"/>
          </a:p>
        </p:txBody>
      </p:sp>
    </p:spTree>
    <p:extLst>
      <p:ext uri="{BB962C8B-B14F-4D97-AF65-F5344CB8AC3E}">
        <p14:creationId xmlns:p14="http://schemas.microsoft.com/office/powerpoint/2010/main" val="1341360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836711"/>
            <a:ext cx="7848872" cy="1323439"/>
          </a:xfrm>
          <a:prstGeom prst="rect">
            <a:avLst/>
          </a:prstGeom>
          <a:solidFill>
            <a:srgbClr val="D1B92B"/>
          </a:solidFill>
        </p:spPr>
        <p:txBody>
          <a:bodyPr wrap="square" rtlCol="0">
            <a:spAutoFit/>
          </a:bodyPr>
          <a:lstStyle/>
          <a:p>
            <a:r>
              <a:rPr lang="es-CL" sz="2000" dirty="0" smtClean="0">
                <a:solidFill>
                  <a:schemeClr val="bg1"/>
                </a:solidFill>
              </a:rPr>
              <a:t>Principios del calvinismo alentaron a la burguesía a encontrar la ética protestante que necesitaba. Así los principios capitalistas se extendieron en Francia, Inglaterra, Escocia y Holanda</a:t>
            </a:r>
            <a:r>
              <a:rPr lang="es-CL" dirty="0" smtClean="0"/>
              <a:t>.</a:t>
            </a:r>
            <a:endParaRPr lang="es-CL" dirty="0"/>
          </a:p>
        </p:txBody>
      </p:sp>
      <p:pic>
        <p:nvPicPr>
          <p:cNvPr id="3" name="Picture 4" descr="http://recursos.ort.edu.ar/static/archivos/image/305989/300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348880"/>
            <a:ext cx="7848873"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620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87624" y="1052736"/>
            <a:ext cx="6696744" cy="461665"/>
          </a:xfrm>
          <a:prstGeom prst="rect">
            <a:avLst/>
          </a:prstGeom>
          <a:solidFill>
            <a:srgbClr val="D1B92B"/>
          </a:solidFill>
        </p:spPr>
        <p:txBody>
          <a:bodyPr wrap="square" rtlCol="0">
            <a:spAutoFit/>
          </a:bodyPr>
          <a:lstStyle/>
          <a:p>
            <a:r>
              <a:rPr lang="es-CL" sz="2400" dirty="0" smtClean="0">
                <a:solidFill>
                  <a:schemeClr val="bg1"/>
                </a:solidFill>
              </a:rPr>
              <a:t>Reforma en Inglaterra:  Anglicanismo</a:t>
            </a:r>
            <a:endParaRPr lang="es-CL" sz="2400" dirty="0">
              <a:solidFill>
                <a:schemeClr val="bg1"/>
              </a:solidFill>
            </a:endParaRPr>
          </a:p>
        </p:txBody>
      </p:sp>
      <p:pic>
        <p:nvPicPr>
          <p:cNvPr id="4098" name="Picture 2" descr="Hans Holbein d. J. 07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390" y="1844825"/>
            <a:ext cx="2735522" cy="3384376"/>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4256889" y="2132856"/>
            <a:ext cx="3672408" cy="3477875"/>
          </a:xfrm>
          <a:prstGeom prst="rect">
            <a:avLst/>
          </a:prstGeom>
          <a:noFill/>
        </p:spPr>
        <p:txBody>
          <a:bodyPr wrap="square" rtlCol="0">
            <a:spAutoFit/>
          </a:bodyPr>
          <a:lstStyle/>
          <a:p>
            <a:pPr algn="just"/>
            <a:r>
              <a:rPr lang="es-CL" sz="2000" dirty="0" smtClean="0">
                <a:solidFill>
                  <a:schemeClr val="accent1">
                    <a:lumMod val="60000"/>
                    <a:lumOff val="40000"/>
                  </a:schemeClr>
                </a:solidFill>
              </a:rPr>
              <a:t>Surgió en 1534, cuando el rey Enrique VIII  separó a  la Iglesia de su país de la obediencia del Papa, que se negó a aceptar el divorcio del rey para casarse con Ana Bolena.</a:t>
            </a:r>
          </a:p>
          <a:p>
            <a:pPr algn="just"/>
            <a:r>
              <a:rPr lang="es-CL" sz="2000" dirty="0" smtClean="0">
                <a:solidFill>
                  <a:schemeClr val="accent1">
                    <a:lumMod val="60000"/>
                    <a:lumOff val="40000"/>
                  </a:schemeClr>
                </a:solidFill>
              </a:rPr>
              <a:t>Posteriormente la Iglesia Anglicana fue adoptando muchos rasgos del Anglicanismo.</a:t>
            </a:r>
            <a:endParaRPr lang="es-CL" sz="2000" dirty="0">
              <a:solidFill>
                <a:schemeClr val="accent1">
                  <a:lumMod val="60000"/>
                  <a:lumOff val="40000"/>
                </a:schemeClr>
              </a:solidFill>
            </a:endParaRPr>
          </a:p>
        </p:txBody>
      </p:sp>
    </p:spTree>
    <p:extLst>
      <p:ext uri="{BB962C8B-B14F-4D97-AF65-F5344CB8AC3E}">
        <p14:creationId xmlns:p14="http://schemas.microsoft.com/office/powerpoint/2010/main" val="2663445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La Contrarreforma o Reforma Católica "/>
          <p:cNvPicPr/>
          <p:nvPr/>
        </p:nvPicPr>
        <p:blipFill>
          <a:blip r:embed="rId2">
            <a:extLst>
              <a:ext uri="{28A0092B-C50C-407E-A947-70E740481C1C}">
                <a14:useLocalDpi xmlns:a14="http://schemas.microsoft.com/office/drawing/2010/main" val="0"/>
              </a:ext>
            </a:extLst>
          </a:blip>
          <a:srcRect/>
          <a:stretch>
            <a:fillRect/>
          </a:stretch>
        </p:blipFill>
        <p:spPr bwMode="auto">
          <a:xfrm>
            <a:off x="-180528" y="0"/>
            <a:ext cx="9217024" cy="6858000"/>
          </a:xfrm>
          <a:prstGeom prst="rect">
            <a:avLst/>
          </a:prstGeom>
          <a:noFill/>
          <a:ln>
            <a:noFill/>
          </a:ln>
        </p:spPr>
      </p:pic>
    </p:spTree>
    <p:extLst>
      <p:ext uri="{BB962C8B-B14F-4D97-AF65-F5344CB8AC3E}">
        <p14:creationId xmlns:p14="http://schemas.microsoft.com/office/powerpoint/2010/main" val="3405728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27584" y="692696"/>
            <a:ext cx="7416824" cy="5324535"/>
          </a:xfrm>
          <a:prstGeom prst="rect">
            <a:avLst/>
          </a:prstGeom>
          <a:noFill/>
        </p:spPr>
        <p:txBody>
          <a:bodyPr wrap="square" rtlCol="0">
            <a:spAutoFit/>
          </a:bodyPr>
          <a:lstStyle/>
          <a:p>
            <a:pPr algn="just"/>
            <a:r>
              <a:rPr lang="es-CL" sz="2000" dirty="0" smtClean="0">
                <a:solidFill>
                  <a:schemeClr val="accent2">
                    <a:lumMod val="60000"/>
                    <a:lumOff val="40000"/>
                  </a:schemeClr>
                </a:solidFill>
              </a:rPr>
              <a:t>                                La Contrarreforma </a:t>
            </a:r>
          </a:p>
          <a:p>
            <a:pPr algn="just"/>
            <a:endParaRPr lang="es-CL" sz="2000" dirty="0"/>
          </a:p>
          <a:p>
            <a:pPr algn="just"/>
            <a:r>
              <a:rPr lang="es-CL" sz="2000" dirty="0" smtClean="0"/>
              <a:t>La Contrarreforma o Reforma Católica fue un movimiento de Reforma dentro de la Iglesia en respuesta a la Reforma protestante de Martín Lutero. Denota el período del resurgimiento católico desde el pontificado del papa Pío IV hasta  el fin de la Guerra de los Treinta años, en 1648. Sus objetivos fueron renovar la Iglesia y evitar el avance de las doctrinas protestantes.</a:t>
            </a:r>
          </a:p>
          <a:p>
            <a:pPr algn="just"/>
            <a:endParaRPr lang="es-CL" sz="2000" dirty="0"/>
          </a:p>
          <a:p>
            <a:pPr algn="just"/>
            <a:r>
              <a:rPr lang="es-CL" sz="2000" dirty="0" smtClean="0">
                <a:solidFill>
                  <a:schemeClr val="accent2">
                    <a:lumMod val="60000"/>
                    <a:lumOff val="40000"/>
                  </a:schemeClr>
                </a:solidFill>
              </a:rPr>
              <a:t>Concilio de Trento</a:t>
            </a:r>
            <a:r>
              <a:rPr lang="es-CL" sz="2000" dirty="0" smtClean="0"/>
              <a:t>:</a:t>
            </a:r>
          </a:p>
          <a:p>
            <a:pPr algn="just"/>
            <a:r>
              <a:rPr lang="es-CL" sz="2000" dirty="0" smtClean="0"/>
              <a:t>Fue un concilio general (ecuménico) de la Iglesia, reunido entre 1545 a 1563 en el pequeño pueblo de Trento, en los Alpes, que aprobó una serie de decretos doctrinales con respecto a los dogmas, la disciplina, el papado y las órdenes religiosas que permanecieron vigentes hasta que se reunió el siguiente concilio, más de tres siglos después.</a:t>
            </a:r>
            <a:endParaRPr lang="es-CL" sz="2000" dirty="0"/>
          </a:p>
        </p:txBody>
      </p:sp>
    </p:spTree>
    <p:extLst>
      <p:ext uri="{BB962C8B-B14F-4D97-AF65-F5344CB8AC3E}">
        <p14:creationId xmlns:p14="http://schemas.microsoft.com/office/powerpoint/2010/main" val="3472383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oncilio de Trento "/>
          <p:cNvPicPr/>
          <p:nvPr/>
        </p:nvPicPr>
        <p:blipFill>
          <a:blip r:embed="rId2">
            <a:extLst>
              <a:ext uri="{28A0092B-C50C-407E-A947-70E740481C1C}">
                <a14:useLocalDpi xmlns:a14="http://schemas.microsoft.com/office/drawing/2010/main" val="0"/>
              </a:ext>
            </a:extLst>
          </a:blip>
          <a:srcRect/>
          <a:stretch>
            <a:fillRect/>
          </a:stretch>
        </p:blipFill>
        <p:spPr bwMode="auto">
          <a:xfrm>
            <a:off x="827584" y="908720"/>
            <a:ext cx="7704856" cy="5544616"/>
          </a:xfrm>
          <a:prstGeom prst="rect">
            <a:avLst/>
          </a:prstGeom>
          <a:noFill/>
          <a:ln>
            <a:noFill/>
          </a:ln>
        </p:spPr>
      </p:pic>
    </p:spTree>
    <p:extLst>
      <p:ext uri="{BB962C8B-B14F-4D97-AF65-F5344CB8AC3E}">
        <p14:creationId xmlns:p14="http://schemas.microsoft.com/office/powerpoint/2010/main" val="318045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55576" y="692696"/>
            <a:ext cx="7344816" cy="4985980"/>
          </a:xfrm>
          <a:prstGeom prst="rect">
            <a:avLst/>
          </a:prstGeom>
          <a:noFill/>
        </p:spPr>
        <p:txBody>
          <a:bodyPr wrap="square" rtlCol="0">
            <a:spAutoFit/>
          </a:bodyPr>
          <a:lstStyle/>
          <a:p>
            <a:r>
              <a:rPr lang="es-CL" sz="2400" dirty="0" smtClean="0">
                <a:solidFill>
                  <a:schemeClr val="accent2">
                    <a:lumMod val="60000"/>
                    <a:lumOff val="40000"/>
                  </a:schemeClr>
                </a:solidFill>
              </a:rPr>
              <a:t>Reformas del Concilio</a:t>
            </a:r>
          </a:p>
          <a:p>
            <a:endParaRPr lang="es-CL" dirty="0"/>
          </a:p>
          <a:p>
            <a:r>
              <a:rPr lang="es-CL" dirty="0" smtClean="0"/>
              <a:t>Se confirmó la doctrina religiosa de la Iglesia.</a:t>
            </a:r>
          </a:p>
          <a:p>
            <a:pPr algn="just"/>
            <a:r>
              <a:rPr lang="es-CL" sz="2000" dirty="0"/>
              <a:t>Es por esto que se convoca al </a:t>
            </a:r>
            <a:r>
              <a:rPr lang="es-CL" sz="2000" b="1" dirty="0"/>
              <a:t>Concilio</a:t>
            </a:r>
            <a:r>
              <a:rPr lang="es-CL" sz="2000" dirty="0"/>
              <a:t> </a:t>
            </a:r>
            <a:r>
              <a:rPr lang="es-CL" sz="2000" b="1" dirty="0"/>
              <a:t>de Trento</a:t>
            </a:r>
            <a:r>
              <a:rPr lang="es-CL" sz="2000" dirty="0"/>
              <a:t> (Pablo III), el cual estableció que: las Sagradas Escrituras, junto con la Tradición, son fuentes de doctrina católica; la versión oficial de la Biblia es la de San Jerónimo (</a:t>
            </a:r>
            <a:r>
              <a:rPr lang="es-CL" sz="2000" b="1" dirty="0"/>
              <a:t>la Vulgata</a:t>
            </a:r>
            <a:r>
              <a:rPr lang="es-CL" sz="2000" dirty="0"/>
              <a:t>); se reafirma el celibato; se reemplaza el Tribunal de la Inquisición por el Tribunal del Santo Oficio; se prohíbe la venta de indulgencias y se reafirma la autoridad del Papa sobre la jerarquía eclesiástica. Estas reformas, sumadas a la formación de nuevas órdenes religiosas, como la de los </a:t>
            </a:r>
            <a:r>
              <a:rPr lang="es-CL" sz="2000" b="1" dirty="0">
                <a:solidFill>
                  <a:schemeClr val="accent2">
                    <a:lumMod val="60000"/>
                    <a:lumOff val="40000"/>
                  </a:schemeClr>
                </a:solidFill>
              </a:rPr>
              <a:t>Jesuitas y las Ursulinas</a:t>
            </a:r>
            <a:r>
              <a:rPr lang="es-CL" sz="2000" dirty="0"/>
              <a:t>, permitieron que la Iglesia Católica se renovara y reorganizara en torno a los ideales católicos de antes.</a:t>
            </a:r>
          </a:p>
          <a:p>
            <a:endParaRPr lang="es-CL" dirty="0"/>
          </a:p>
        </p:txBody>
      </p:sp>
    </p:spTree>
    <p:extLst>
      <p:ext uri="{BB962C8B-B14F-4D97-AF65-F5344CB8AC3E}">
        <p14:creationId xmlns:p14="http://schemas.microsoft.com/office/powerpoint/2010/main" val="1433252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755576" y="1196751"/>
            <a:ext cx="7344816" cy="584775"/>
          </a:xfrm>
          <a:prstGeom prst="rect">
            <a:avLst/>
          </a:prstGeom>
        </p:spPr>
        <p:txBody>
          <a:bodyPr wrap="square">
            <a:spAutoFit/>
          </a:bodyPr>
          <a:lstStyle/>
          <a:p>
            <a:r>
              <a:rPr lang="es-CL" sz="3200" dirty="0" smtClean="0">
                <a:solidFill>
                  <a:schemeClr val="accent1">
                    <a:lumMod val="75000"/>
                  </a:schemeClr>
                </a:solidFill>
              </a:rPr>
              <a:t>¿Qué  es la Reforma Protestante</a:t>
            </a:r>
            <a:r>
              <a:rPr lang="es-CL" sz="3200" dirty="0" smtClean="0">
                <a:solidFill>
                  <a:schemeClr val="accent2">
                    <a:lumMod val="60000"/>
                    <a:lumOff val="40000"/>
                  </a:schemeClr>
                </a:solidFill>
              </a:rPr>
              <a:t>?</a:t>
            </a:r>
            <a:endParaRPr lang="es-CL" sz="3200" dirty="0">
              <a:solidFill>
                <a:schemeClr val="accent2">
                  <a:lumMod val="60000"/>
                  <a:lumOff val="40000"/>
                </a:schemeClr>
              </a:solidFill>
            </a:endParaRPr>
          </a:p>
        </p:txBody>
      </p:sp>
      <p:sp>
        <p:nvSpPr>
          <p:cNvPr id="7" name="6 Rectángulo"/>
          <p:cNvSpPr/>
          <p:nvPr/>
        </p:nvSpPr>
        <p:spPr>
          <a:xfrm>
            <a:off x="395536" y="1988840"/>
            <a:ext cx="7920880" cy="3970318"/>
          </a:xfrm>
          <a:prstGeom prst="rect">
            <a:avLst/>
          </a:prstGeom>
          <a:solidFill>
            <a:srgbClr val="FFCC66"/>
          </a:solidFill>
        </p:spPr>
        <p:txBody>
          <a:bodyPr wrap="square">
            <a:spAutoFit/>
          </a:bodyPr>
          <a:lstStyle/>
          <a:p>
            <a:pPr algn="just"/>
            <a:r>
              <a:rPr lang="es-CL" sz="2800" b="1" dirty="0">
                <a:solidFill>
                  <a:schemeClr val="bg1"/>
                </a:solidFill>
              </a:rPr>
              <a:t>La Reforma Protestante</a:t>
            </a:r>
            <a:r>
              <a:rPr lang="es-CL" sz="2800" dirty="0">
                <a:solidFill>
                  <a:schemeClr val="bg1"/>
                </a:solidFill>
              </a:rPr>
              <a:t>: Se conoce con el nombre de Reforma Protestante, </a:t>
            </a:r>
            <a:r>
              <a:rPr lang="es-CL" sz="2800" dirty="0" smtClean="0">
                <a:solidFill>
                  <a:schemeClr val="bg1"/>
                </a:solidFill>
              </a:rPr>
              <a:t>al </a:t>
            </a:r>
            <a:r>
              <a:rPr lang="es-CL" sz="2800" b="1" dirty="0" smtClean="0">
                <a:solidFill>
                  <a:schemeClr val="bg1"/>
                </a:solidFill>
              </a:rPr>
              <a:t>movimiento </a:t>
            </a:r>
            <a:r>
              <a:rPr lang="es-CL" sz="2800" b="1" dirty="0">
                <a:solidFill>
                  <a:schemeClr val="bg1"/>
                </a:solidFill>
              </a:rPr>
              <a:t>religioso</a:t>
            </a:r>
            <a:r>
              <a:rPr lang="es-CL" sz="2800" dirty="0">
                <a:solidFill>
                  <a:schemeClr val="bg1"/>
                </a:solidFill>
              </a:rPr>
              <a:t> de tendencia renovadora que se produjo en Europa en el siglo XVI y que origino, a su vez, el rompimiento de la unidad cristiana y la consiguiente formación de otras Iglesias , independientes de la autoridad papal :</a:t>
            </a:r>
            <a:r>
              <a:rPr lang="es-CL" sz="2800" b="1" dirty="0">
                <a:solidFill>
                  <a:schemeClr val="bg1"/>
                </a:solidFill>
              </a:rPr>
              <a:t>Iglesias Protestantes</a:t>
            </a:r>
            <a:r>
              <a:rPr lang="es-CL" sz="2800" dirty="0">
                <a:solidFill>
                  <a:schemeClr val="tx2">
                    <a:lumMod val="10000"/>
                  </a:schemeClr>
                </a:solidFill>
              </a:rPr>
              <a:t>. </a:t>
            </a:r>
          </a:p>
        </p:txBody>
      </p:sp>
    </p:spTree>
    <p:extLst>
      <p:ext uri="{BB962C8B-B14F-4D97-AF65-F5344CB8AC3E}">
        <p14:creationId xmlns:p14="http://schemas.microsoft.com/office/powerpoint/2010/main" val="576374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47664" y="850662"/>
            <a:ext cx="5805358" cy="584775"/>
          </a:xfrm>
          <a:prstGeom prst="rect">
            <a:avLst/>
          </a:prstGeom>
          <a:noFill/>
        </p:spPr>
        <p:txBody>
          <a:bodyPr wrap="square" rtlCol="0">
            <a:spAutoFit/>
          </a:bodyPr>
          <a:lstStyle/>
          <a:p>
            <a:r>
              <a:rPr lang="es-CL" sz="3200" dirty="0" smtClean="0">
                <a:solidFill>
                  <a:schemeClr val="accent2">
                    <a:lumMod val="60000"/>
                    <a:lumOff val="40000"/>
                  </a:schemeClr>
                </a:solidFill>
              </a:rPr>
              <a:t>¿Dónde se inició la reforma</a:t>
            </a:r>
            <a:endParaRPr lang="es-CL" sz="3200" dirty="0">
              <a:solidFill>
                <a:schemeClr val="accent2">
                  <a:lumMod val="60000"/>
                  <a:lumOff val="40000"/>
                </a:schemeClr>
              </a:solidFill>
            </a:endParaRPr>
          </a:p>
        </p:txBody>
      </p:sp>
      <p:sp>
        <p:nvSpPr>
          <p:cNvPr id="3" name="2 Rectángulo"/>
          <p:cNvSpPr/>
          <p:nvPr/>
        </p:nvSpPr>
        <p:spPr>
          <a:xfrm>
            <a:off x="1115616" y="1582341"/>
            <a:ext cx="6768752" cy="4247317"/>
          </a:xfrm>
          <a:prstGeom prst="rect">
            <a:avLst/>
          </a:prstGeom>
        </p:spPr>
        <p:txBody>
          <a:bodyPr wrap="square">
            <a:spAutoFit/>
          </a:bodyPr>
          <a:lstStyle/>
          <a:p>
            <a:endParaRPr lang="es-CL" b="1" dirty="0" smtClean="0"/>
          </a:p>
          <a:p>
            <a:endParaRPr lang="es-CL" b="1" dirty="0"/>
          </a:p>
          <a:p>
            <a:endParaRPr lang="es-CL" b="1" dirty="0" smtClean="0"/>
          </a:p>
          <a:p>
            <a:endParaRPr lang="es-CL" b="1" dirty="0"/>
          </a:p>
          <a:p>
            <a:endParaRPr lang="es-CL" b="1" dirty="0" smtClean="0"/>
          </a:p>
          <a:p>
            <a:endParaRPr lang="es-CL" b="1" dirty="0"/>
          </a:p>
          <a:p>
            <a:endParaRPr lang="es-CL" b="1" dirty="0" smtClean="0"/>
          </a:p>
          <a:p>
            <a:endParaRPr lang="es-CL" b="1" dirty="0"/>
          </a:p>
          <a:p>
            <a:endParaRPr lang="es-CL" b="1" dirty="0" smtClean="0"/>
          </a:p>
          <a:p>
            <a:endParaRPr lang="es-CL" b="1" dirty="0"/>
          </a:p>
          <a:p>
            <a:endParaRPr lang="es-CL" b="1" dirty="0" smtClean="0"/>
          </a:p>
          <a:p>
            <a:endParaRPr lang="es-CL" b="1" dirty="0"/>
          </a:p>
          <a:p>
            <a:endParaRPr lang="es-CL" b="1" dirty="0" smtClean="0"/>
          </a:p>
          <a:p>
            <a:endParaRPr lang="es-CL" b="1" dirty="0"/>
          </a:p>
          <a:p>
            <a:endParaRPr lang="es-CL" dirty="0"/>
          </a:p>
        </p:txBody>
      </p:sp>
      <p:sp>
        <p:nvSpPr>
          <p:cNvPr id="4" name="3 Rectángulo"/>
          <p:cNvSpPr/>
          <p:nvPr/>
        </p:nvSpPr>
        <p:spPr>
          <a:xfrm>
            <a:off x="395536" y="2204863"/>
            <a:ext cx="8208912" cy="3539430"/>
          </a:xfrm>
          <a:prstGeom prst="rect">
            <a:avLst/>
          </a:prstGeom>
        </p:spPr>
        <p:txBody>
          <a:bodyPr wrap="square">
            <a:spAutoFit/>
          </a:bodyPr>
          <a:lstStyle/>
          <a:p>
            <a:pPr algn="just"/>
            <a:r>
              <a:rPr lang="es-CL" sz="2800" b="1" dirty="0"/>
              <a:t>La Reforma Protestante se inicio en Alemania</a:t>
            </a:r>
            <a:r>
              <a:rPr lang="es-CL" sz="2800" dirty="0"/>
              <a:t>, fue un movimiento reformador liderado por el </a:t>
            </a:r>
            <a:r>
              <a:rPr lang="es-CL" sz="2800" dirty="0" smtClean="0"/>
              <a:t>monje </a:t>
            </a:r>
            <a:r>
              <a:rPr lang="es-CL" sz="2800" dirty="0"/>
              <a:t>alemán </a:t>
            </a:r>
            <a:r>
              <a:rPr lang="es-CL" sz="2800" dirty="0" smtClean="0"/>
              <a:t>Martín Lutero que </a:t>
            </a:r>
            <a:r>
              <a:rPr lang="es-CL" sz="2800" dirty="0"/>
              <a:t>publico sus 95 Tesis, donde criticaba la venta de indulgencias, como una reacción contra las doctrinas de la Iglesia Católica Apostólica Romana, bien pronto </a:t>
            </a:r>
            <a:r>
              <a:rPr lang="es-CL" sz="2800" dirty="0" smtClean="0"/>
              <a:t>se difundió </a:t>
            </a:r>
            <a:r>
              <a:rPr lang="es-CL" sz="2800" dirty="0"/>
              <a:t>por varios países de Europa, </a:t>
            </a:r>
          </a:p>
        </p:txBody>
      </p:sp>
    </p:spTree>
    <p:extLst>
      <p:ext uri="{BB962C8B-B14F-4D97-AF65-F5344CB8AC3E}">
        <p14:creationId xmlns:p14="http://schemas.microsoft.com/office/powerpoint/2010/main" val="3618141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1052736"/>
            <a:ext cx="7056784" cy="1384995"/>
          </a:xfrm>
          <a:prstGeom prst="rect">
            <a:avLst/>
          </a:prstGeom>
        </p:spPr>
        <p:txBody>
          <a:bodyPr wrap="square">
            <a:spAutoFit/>
          </a:bodyPr>
          <a:lstStyle/>
          <a:p>
            <a:pPr algn="just"/>
            <a:r>
              <a:rPr lang="es-CL" sz="2800" dirty="0" smtClean="0">
                <a:solidFill>
                  <a:schemeClr val="accent1">
                    <a:lumMod val="60000"/>
                    <a:lumOff val="40000"/>
                  </a:schemeClr>
                </a:solidFill>
              </a:rPr>
              <a:t>tomando en muchos de ellos el cariz de un movimiento político, económico y social.</a:t>
            </a:r>
            <a:endParaRPr lang="es-CL" dirty="0">
              <a:solidFill>
                <a:schemeClr val="accent1">
                  <a:lumMod val="60000"/>
                  <a:lumOff val="40000"/>
                </a:schemeClr>
              </a:solidFill>
            </a:endParaRPr>
          </a:p>
        </p:txBody>
      </p:sp>
      <p:pic>
        <p:nvPicPr>
          <p:cNvPr id="1030" name="Picture 6" descr="http://conexiongospel.com/wp-content/uploads/2012/10/martin-lutero_MLA-F-2613293237_042012-e1351695734385-229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187" y="2636912"/>
            <a:ext cx="2893765" cy="35283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essandryphotographe.files.wordpress.com/2015/06/wpid-img_7142.jpg?w=301&amp;h=201&amp;cro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437732"/>
            <a:ext cx="3672408" cy="2689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624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87624" y="935722"/>
            <a:ext cx="6480720" cy="523220"/>
          </a:xfrm>
          <a:prstGeom prst="rect">
            <a:avLst/>
          </a:prstGeom>
          <a:noFill/>
        </p:spPr>
        <p:txBody>
          <a:bodyPr wrap="square" rtlCol="0">
            <a:spAutoFit/>
          </a:bodyPr>
          <a:lstStyle/>
          <a:p>
            <a:r>
              <a:rPr lang="es-CL" sz="2800" dirty="0" smtClean="0">
                <a:solidFill>
                  <a:schemeClr val="accent2">
                    <a:lumMod val="60000"/>
                    <a:lumOff val="40000"/>
                  </a:schemeClr>
                </a:solidFill>
              </a:rPr>
              <a:t>Causas de la Reforma Protestante</a:t>
            </a:r>
            <a:r>
              <a:rPr lang="es-CL" dirty="0" smtClean="0"/>
              <a:t>:</a:t>
            </a:r>
            <a:endParaRPr lang="es-CL" dirty="0"/>
          </a:p>
        </p:txBody>
      </p:sp>
      <p:sp>
        <p:nvSpPr>
          <p:cNvPr id="3" name="2 CuadroTexto"/>
          <p:cNvSpPr txBox="1"/>
          <p:nvPr/>
        </p:nvSpPr>
        <p:spPr>
          <a:xfrm>
            <a:off x="1043608" y="2060848"/>
            <a:ext cx="7416824" cy="4524315"/>
          </a:xfrm>
          <a:prstGeom prst="rect">
            <a:avLst/>
          </a:prstGeom>
          <a:solidFill>
            <a:srgbClr val="FFCC66"/>
          </a:solidFill>
        </p:spPr>
        <p:txBody>
          <a:bodyPr wrap="square" rtlCol="0">
            <a:spAutoFit/>
          </a:bodyPr>
          <a:lstStyle/>
          <a:p>
            <a:r>
              <a:rPr lang="es-CL" sz="2400" dirty="0" smtClean="0">
                <a:solidFill>
                  <a:schemeClr val="bg1"/>
                </a:solidFill>
              </a:rPr>
              <a:t>1.- La corrupción del clero.( lujo, riquezas, poder ,relajación)</a:t>
            </a:r>
          </a:p>
          <a:p>
            <a:r>
              <a:rPr lang="es-CL" sz="2400" dirty="0" smtClean="0">
                <a:solidFill>
                  <a:schemeClr val="bg1"/>
                </a:solidFill>
              </a:rPr>
              <a:t>2.-La difusión de la Biblia, gracias a la imprenta.</a:t>
            </a:r>
          </a:p>
          <a:p>
            <a:r>
              <a:rPr lang="es-CL" sz="2400" dirty="0" smtClean="0">
                <a:solidFill>
                  <a:schemeClr val="bg1"/>
                </a:solidFill>
              </a:rPr>
              <a:t>3.-La obra del Humanismo y del renacimiento, </a:t>
            </a:r>
          </a:p>
          <a:p>
            <a:r>
              <a:rPr lang="es-CL" sz="2400" dirty="0">
                <a:solidFill>
                  <a:schemeClr val="bg1"/>
                </a:solidFill>
              </a:rPr>
              <a:t> </a:t>
            </a:r>
            <a:r>
              <a:rPr lang="es-CL" sz="2400" dirty="0" smtClean="0">
                <a:solidFill>
                  <a:schemeClr val="bg1"/>
                </a:solidFill>
              </a:rPr>
              <a:t>    que engendraron  la crítica y el libre examen.</a:t>
            </a:r>
          </a:p>
          <a:p>
            <a:r>
              <a:rPr lang="es-CL" sz="2400" dirty="0" smtClean="0">
                <a:solidFill>
                  <a:schemeClr val="bg1"/>
                </a:solidFill>
              </a:rPr>
              <a:t>4.-El escándalo de las indulgencias, un </a:t>
            </a:r>
          </a:p>
          <a:p>
            <a:r>
              <a:rPr lang="es-CL" sz="2400" dirty="0">
                <a:solidFill>
                  <a:schemeClr val="bg1"/>
                </a:solidFill>
              </a:rPr>
              <a:t> </a:t>
            </a:r>
            <a:r>
              <a:rPr lang="es-CL" sz="2400" dirty="0" smtClean="0">
                <a:solidFill>
                  <a:schemeClr val="bg1"/>
                </a:solidFill>
              </a:rPr>
              <a:t>   documento que emitía  el papado por el cual </a:t>
            </a:r>
          </a:p>
          <a:p>
            <a:r>
              <a:rPr lang="es-CL" sz="2400" dirty="0">
                <a:solidFill>
                  <a:schemeClr val="bg1"/>
                </a:solidFill>
              </a:rPr>
              <a:t> </a:t>
            </a:r>
            <a:r>
              <a:rPr lang="es-CL" sz="2400" dirty="0" smtClean="0">
                <a:solidFill>
                  <a:schemeClr val="bg1"/>
                </a:solidFill>
              </a:rPr>
              <a:t>   se compraba el perdón de los pecados.</a:t>
            </a:r>
          </a:p>
          <a:p>
            <a:r>
              <a:rPr lang="es-CL" sz="2400" dirty="0" smtClean="0">
                <a:solidFill>
                  <a:schemeClr val="bg1"/>
                </a:solidFill>
              </a:rPr>
              <a:t>5.-El deseo de los príncipes alemanes de </a:t>
            </a:r>
          </a:p>
          <a:p>
            <a:r>
              <a:rPr lang="es-CL" sz="2400" dirty="0">
                <a:solidFill>
                  <a:schemeClr val="bg1"/>
                </a:solidFill>
              </a:rPr>
              <a:t> </a:t>
            </a:r>
            <a:r>
              <a:rPr lang="es-CL" sz="2400" dirty="0" smtClean="0">
                <a:solidFill>
                  <a:schemeClr val="bg1"/>
                </a:solidFill>
              </a:rPr>
              <a:t>    apoderarse de las propiedades eclesiásticas.</a:t>
            </a:r>
          </a:p>
          <a:p>
            <a:endParaRPr lang="es-CL" sz="2400" dirty="0" smtClean="0">
              <a:solidFill>
                <a:schemeClr val="bg1"/>
              </a:solidFill>
            </a:endParaRPr>
          </a:p>
          <a:p>
            <a:endParaRPr lang="es-CL" sz="2400" dirty="0"/>
          </a:p>
        </p:txBody>
      </p:sp>
    </p:spTree>
    <p:extLst>
      <p:ext uri="{BB962C8B-B14F-4D97-AF65-F5344CB8AC3E}">
        <p14:creationId xmlns:p14="http://schemas.microsoft.com/office/powerpoint/2010/main" val="3856296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Emperador  Carlos V (Sacro Imperio Romano Germánico) "/>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640140"/>
            <a:ext cx="7200800" cy="4597172"/>
          </a:xfrm>
          <a:prstGeom prst="rect">
            <a:avLst/>
          </a:prstGeom>
          <a:noFill/>
          <a:ln>
            <a:noFill/>
          </a:ln>
        </p:spPr>
      </p:pic>
      <p:sp>
        <p:nvSpPr>
          <p:cNvPr id="3" name="2 CuadroTexto"/>
          <p:cNvSpPr txBox="1"/>
          <p:nvPr/>
        </p:nvSpPr>
        <p:spPr>
          <a:xfrm>
            <a:off x="1043608" y="548680"/>
            <a:ext cx="6696744" cy="1077218"/>
          </a:xfrm>
          <a:prstGeom prst="rect">
            <a:avLst/>
          </a:prstGeom>
          <a:noFill/>
        </p:spPr>
        <p:txBody>
          <a:bodyPr wrap="square" rtlCol="0">
            <a:spAutoFit/>
          </a:bodyPr>
          <a:lstStyle/>
          <a:p>
            <a:r>
              <a:rPr lang="es-CL" sz="3200" dirty="0" smtClean="0">
                <a:solidFill>
                  <a:schemeClr val="accent2">
                    <a:lumMod val="60000"/>
                    <a:lumOff val="40000"/>
                  </a:schemeClr>
                </a:solidFill>
              </a:rPr>
              <a:t>¿Quién gobernaba en Alemania al momento de la Reforma?</a:t>
            </a:r>
            <a:endParaRPr lang="es-CL" sz="3200" dirty="0">
              <a:solidFill>
                <a:schemeClr val="accent2">
                  <a:lumMod val="60000"/>
                  <a:lumOff val="40000"/>
                </a:schemeClr>
              </a:solidFill>
            </a:endParaRPr>
          </a:p>
        </p:txBody>
      </p:sp>
    </p:spTree>
    <p:extLst>
      <p:ext uri="{BB962C8B-B14F-4D97-AF65-F5344CB8AC3E}">
        <p14:creationId xmlns:p14="http://schemas.microsoft.com/office/powerpoint/2010/main" val="853620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971600" y="1268760"/>
            <a:ext cx="6984776" cy="830997"/>
          </a:xfrm>
          <a:prstGeom prst="rect">
            <a:avLst/>
          </a:prstGeom>
          <a:noFill/>
        </p:spPr>
        <p:txBody>
          <a:bodyPr wrap="square" rtlCol="0">
            <a:spAutoFit/>
          </a:bodyPr>
          <a:lstStyle/>
          <a:p>
            <a:r>
              <a:rPr lang="es-CL" sz="2400" dirty="0" smtClean="0">
                <a:solidFill>
                  <a:schemeClr val="accent2">
                    <a:lumMod val="60000"/>
                    <a:lumOff val="40000"/>
                  </a:schemeClr>
                </a:solidFill>
              </a:rPr>
              <a:t>Lutero pone sus 95 tesis en las puertas de la catedral de wittenberg, Alemania</a:t>
            </a:r>
            <a:endParaRPr lang="es-CL" sz="2400" dirty="0">
              <a:solidFill>
                <a:schemeClr val="accent2">
                  <a:lumMod val="60000"/>
                  <a:lumOff val="40000"/>
                </a:schemeClr>
              </a:solidFill>
            </a:endParaRPr>
          </a:p>
        </p:txBody>
      </p:sp>
      <p:pic>
        <p:nvPicPr>
          <p:cNvPr id="4" name="Picture 2" descr="http://1.bp.blogspot.com/_uheNlUAGBA8/TET2RR51oyI/AAAAAAAACug/Up_P-wPuz2Q/s320/95+tesis+martin+lute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348880"/>
            <a:ext cx="3960440" cy="2808312"/>
          </a:xfrm>
          <a:prstGeom prst="rect">
            <a:avLst/>
          </a:prstGeom>
          <a:noFill/>
          <a:extLst>
            <a:ext uri="{909E8E84-426E-40DD-AFC4-6F175D3DCCD1}">
              <a14:hiddenFill xmlns:a14="http://schemas.microsoft.com/office/drawing/2010/main">
                <a:solidFill>
                  <a:srgbClr val="FFFFFF"/>
                </a:solidFill>
              </a14:hiddenFill>
            </a:ext>
          </a:extLst>
        </p:spPr>
      </p:pic>
      <p:sp>
        <p:nvSpPr>
          <p:cNvPr id="5" name="4 Flecha derecha"/>
          <p:cNvSpPr/>
          <p:nvPr/>
        </p:nvSpPr>
        <p:spPr>
          <a:xfrm>
            <a:off x="5076056" y="3212976"/>
            <a:ext cx="9361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CuadroTexto"/>
          <p:cNvSpPr txBox="1"/>
          <p:nvPr/>
        </p:nvSpPr>
        <p:spPr>
          <a:xfrm>
            <a:off x="5868144" y="2420888"/>
            <a:ext cx="2448272" cy="3693319"/>
          </a:xfrm>
          <a:prstGeom prst="rect">
            <a:avLst/>
          </a:prstGeom>
          <a:noFill/>
        </p:spPr>
        <p:txBody>
          <a:bodyPr wrap="square" rtlCol="0">
            <a:spAutoFit/>
          </a:bodyPr>
          <a:lstStyle/>
          <a:p>
            <a:r>
              <a:rPr lang="es-CL" sz="2400" dirty="0" smtClean="0">
                <a:solidFill>
                  <a:schemeClr val="accent1">
                    <a:lumMod val="60000"/>
                    <a:lumOff val="40000"/>
                  </a:schemeClr>
                </a:solidFill>
              </a:rPr>
              <a:t>El emperador Carlos V le pide que se retracte en la </a:t>
            </a:r>
            <a:r>
              <a:rPr lang="es-CL" sz="2400" dirty="0" smtClean="0">
                <a:solidFill>
                  <a:schemeClr val="bg1"/>
                </a:solidFill>
              </a:rPr>
              <a:t>Dieta de Worms.</a:t>
            </a:r>
          </a:p>
          <a:p>
            <a:r>
              <a:rPr lang="es-CL" sz="2400" dirty="0" smtClean="0">
                <a:solidFill>
                  <a:schemeClr val="accent1">
                    <a:lumMod val="60000"/>
                    <a:lumOff val="40000"/>
                  </a:schemeClr>
                </a:solidFill>
              </a:rPr>
              <a:t>-Lutero no obedece, y es </a:t>
            </a:r>
            <a:r>
              <a:rPr lang="es-CL" sz="2400" dirty="0" smtClean="0">
                <a:solidFill>
                  <a:schemeClr val="bg1"/>
                </a:solidFill>
              </a:rPr>
              <a:t>excomulgado</a:t>
            </a:r>
            <a:r>
              <a:rPr lang="es-CL" dirty="0" smtClean="0">
                <a:solidFill>
                  <a:schemeClr val="bg1"/>
                </a:solidFill>
              </a:rPr>
              <a:t>., </a:t>
            </a:r>
            <a:r>
              <a:rPr lang="es-CL" sz="2000" dirty="0" smtClean="0">
                <a:solidFill>
                  <a:schemeClr val="bg1"/>
                </a:solidFill>
              </a:rPr>
              <a:t>en 1520</a:t>
            </a:r>
            <a:endParaRPr lang="es-CL" sz="2000" dirty="0">
              <a:solidFill>
                <a:schemeClr val="bg1"/>
              </a:solidFill>
            </a:endParaRPr>
          </a:p>
        </p:txBody>
      </p:sp>
      <p:sp>
        <p:nvSpPr>
          <p:cNvPr id="8" name="7 CuadroTexto"/>
          <p:cNvSpPr txBox="1"/>
          <p:nvPr/>
        </p:nvSpPr>
        <p:spPr>
          <a:xfrm>
            <a:off x="971600" y="6021288"/>
            <a:ext cx="4572508" cy="400110"/>
          </a:xfrm>
          <a:prstGeom prst="rect">
            <a:avLst/>
          </a:prstGeom>
          <a:solidFill>
            <a:srgbClr val="D1B92B"/>
          </a:solidFill>
          <a:ln>
            <a:solidFill>
              <a:schemeClr val="accent1"/>
            </a:solidFill>
          </a:ln>
        </p:spPr>
        <p:txBody>
          <a:bodyPr wrap="square" rtlCol="0">
            <a:spAutoFit/>
          </a:bodyPr>
          <a:lstStyle/>
          <a:p>
            <a:r>
              <a:rPr lang="es-CL" sz="2000" dirty="0" smtClean="0">
                <a:solidFill>
                  <a:schemeClr val="bg1"/>
                </a:solidFill>
              </a:rPr>
              <a:t>Tradujo la Biblia al alemán</a:t>
            </a:r>
            <a:r>
              <a:rPr lang="es-CL" sz="2000" dirty="0" smtClean="0">
                <a:solidFill>
                  <a:schemeClr val="accent2">
                    <a:lumMod val="60000"/>
                    <a:lumOff val="40000"/>
                  </a:schemeClr>
                </a:solidFill>
              </a:rPr>
              <a:t>.</a:t>
            </a:r>
            <a:endParaRPr lang="es-CL" sz="2000" dirty="0">
              <a:solidFill>
                <a:schemeClr val="accent2">
                  <a:lumMod val="60000"/>
                  <a:lumOff val="40000"/>
                </a:schemeClr>
              </a:solidFill>
            </a:endParaRPr>
          </a:p>
        </p:txBody>
      </p:sp>
      <p:sp>
        <p:nvSpPr>
          <p:cNvPr id="9" name="8 Flecha abajo"/>
          <p:cNvSpPr/>
          <p:nvPr/>
        </p:nvSpPr>
        <p:spPr>
          <a:xfrm>
            <a:off x="3067333" y="5113103"/>
            <a:ext cx="484632" cy="760730"/>
          </a:xfrm>
          <a:prstGeom prst="downArrow">
            <a:avLst>
              <a:gd name="adj1" fmla="val 4428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502147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836712"/>
            <a:ext cx="7416824" cy="523220"/>
          </a:xfrm>
          <a:prstGeom prst="rect">
            <a:avLst/>
          </a:prstGeom>
          <a:solidFill>
            <a:srgbClr val="D1B92B"/>
          </a:solidFill>
        </p:spPr>
        <p:txBody>
          <a:bodyPr wrap="square" rtlCol="0">
            <a:spAutoFit/>
          </a:bodyPr>
          <a:lstStyle/>
          <a:p>
            <a:r>
              <a:rPr lang="es-CL" sz="2800" dirty="0" smtClean="0">
                <a:solidFill>
                  <a:schemeClr val="bg1"/>
                </a:solidFill>
              </a:rPr>
              <a:t>Puntos fundamentales del Luteranismo:</a:t>
            </a:r>
            <a:endParaRPr lang="es-CL" sz="2800" dirty="0">
              <a:solidFill>
                <a:schemeClr val="bg1"/>
              </a:solidFill>
            </a:endParaRPr>
          </a:p>
        </p:txBody>
      </p:sp>
      <p:sp>
        <p:nvSpPr>
          <p:cNvPr id="3" name="2 CuadroTexto"/>
          <p:cNvSpPr txBox="1"/>
          <p:nvPr/>
        </p:nvSpPr>
        <p:spPr>
          <a:xfrm>
            <a:off x="539552" y="1916832"/>
            <a:ext cx="8136904" cy="3785652"/>
          </a:xfrm>
          <a:prstGeom prst="rect">
            <a:avLst/>
          </a:prstGeom>
          <a:solidFill>
            <a:srgbClr val="FFCC66"/>
          </a:solidFill>
        </p:spPr>
        <p:txBody>
          <a:bodyPr wrap="square" rtlCol="0">
            <a:spAutoFit/>
          </a:bodyPr>
          <a:lstStyle/>
          <a:p>
            <a:pPr marL="285750" indent="-285750" algn="just">
              <a:buFont typeface="Arial" pitchFamily="34" charset="0"/>
              <a:buChar char="•"/>
            </a:pPr>
            <a:r>
              <a:rPr lang="es-CL" sz="2000" dirty="0" smtClean="0">
                <a:solidFill>
                  <a:schemeClr val="bg1"/>
                </a:solidFill>
              </a:rPr>
              <a:t>La salvación se debe sólo a la fe. Y no a las buenas obras.</a:t>
            </a:r>
          </a:p>
          <a:p>
            <a:pPr marL="285750" indent="-285750" algn="just">
              <a:buFont typeface="Arial" pitchFamily="34" charset="0"/>
              <a:buChar char="•"/>
            </a:pPr>
            <a:r>
              <a:rPr lang="es-CL" sz="2000" dirty="0" smtClean="0">
                <a:solidFill>
                  <a:schemeClr val="bg1"/>
                </a:solidFill>
              </a:rPr>
              <a:t>Cada persona puede interpretar  libremente la Biblia (libre albedrío)y no hay obligación a aceptar la interpretación de la Iglesia.</a:t>
            </a:r>
          </a:p>
          <a:p>
            <a:pPr marL="285750" indent="-285750" algn="just">
              <a:buFont typeface="Arial" pitchFamily="34" charset="0"/>
              <a:buChar char="•"/>
            </a:pPr>
            <a:r>
              <a:rPr lang="es-CL" sz="2000" dirty="0" smtClean="0">
                <a:solidFill>
                  <a:schemeClr val="bg1"/>
                </a:solidFill>
              </a:rPr>
              <a:t>La única fuente de verdad  son los textos  sagrados, por lo que niega el dogma católico.</a:t>
            </a:r>
          </a:p>
          <a:p>
            <a:pPr marL="285750" indent="-285750" algn="just">
              <a:buFont typeface="Arial" pitchFamily="34" charset="0"/>
              <a:buChar char="•"/>
            </a:pPr>
            <a:r>
              <a:rPr lang="es-CL" sz="2000" dirty="0" smtClean="0">
                <a:solidFill>
                  <a:schemeClr val="bg1"/>
                </a:solidFill>
              </a:rPr>
              <a:t>El Bautismo y la Eucaristía, son los únicos dos sacramentos verdaderos.</a:t>
            </a:r>
          </a:p>
          <a:p>
            <a:pPr marL="285750" indent="-285750" algn="just">
              <a:buFont typeface="Arial" pitchFamily="34" charset="0"/>
              <a:buChar char="•"/>
            </a:pPr>
            <a:r>
              <a:rPr lang="es-CL" sz="2000" dirty="0" smtClean="0">
                <a:solidFill>
                  <a:schemeClr val="bg1"/>
                </a:solidFill>
              </a:rPr>
              <a:t>El Papado no es una institución creada por Jesucristo.</a:t>
            </a:r>
          </a:p>
          <a:p>
            <a:pPr marL="285750" indent="-285750" algn="just">
              <a:buFont typeface="Arial" pitchFamily="34" charset="0"/>
              <a:buChar char="•"/>
            </a:pPr>
            <a:r>
              <a:rPr lang="es-CL" sz="2000" dirty="0" smtClean="0">
                <a:solidFill>
                  <a:schemeClr val="bg1"/>
                </a:solidFill>
              </a:rPr>
              <a:t>El culto a la virgen y a los santos ha de suprimirse.</a:t>
            </a:r>
          </a:p>
          <a:p>
            <a:pPr marL="285750" indent="-285750" algn="just">
              <a:buFont typeface="Arial" pitchFamily="34" charset="0"/>
              <a:buChar char="•"/>
            </a:pPr>
            <a:r>
              <a:rPr lang="es-CL" sz="2000" dirty="0" smtClean="0">
                <a:solidFill>
                  <a:schemeClr val="bg1"/>
                </a:solidFill>
              </a:rPr>
              <a:t>El Purgatorio no existe, y las indulgencias no sirven para perdonar los pecados.</a:t>
            </a:r>
            <a:endParaRPr lang="es-CL" sz="2000" dirty="0">
              <a:solidFill>
                <a:schemeClr val="bg1"/>
              </a:solidFill>
            </a:endParaRPr>
          </a:p>
        </p:txBody>
      </p:sp>
    </p:spTree>
    <p:extLst>
      <p:ext uri="{BB962C8B-B14F-4D97-AF65-F5344CB8AC3E}">
        <p14:creationId xmlns:p14="http://schemas.microsoft.com/office/powerpoint/2010/main" val="3275555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lidesharecdn.com/losaportesdelareformaprotestantealaiglesiaevangelica-121028230604-phpapp02/95/los-aportes-de-la-reforma-protestante-a-la-iglesia-evangelica-5-638.jpg?cb=13514656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4664"/>
            <a:ext cx="7848872"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4982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193</TotalTime>
  <Words>648</Words>
  <Application>Microsoft Office PowerPoint</Application>
  <PresentationFormat>Presentación en pantalla (4:3)</PresentationFormat>
  <Paragraphs>63</Paragraphs>
  <Slides>16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Century Gothic</vt:lpstr>
      <vt:lpstr>Verdana</vt:lpstr>
      <vt:lpstr>Wingdings 2</vt:lpstr>
      <vt:lpstr>Brío</vt:lpstr>
      <vt:lpstr>La reforma y Contrarreforma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reforma y Contrarreforma</dc:title>
  <dc:creator>User</dc:creator>
  <cp:lastModifiedBy>Usuario de Windows</cp:lastModifiedBy>
  <cp:revision>20</cp:revision>
  <dcterms:created xsi:type="dcterms:W3CDTF">2016-06-14T02:27:32Z</dcterms:created>
  <dcterms:modified xsi:type="dcterms:W3CDTF">2020-06-05T14:02:23Z</dcterms:modified>
</cp:coreProperties>
</file>