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5D23-DED7-4961-9567-883BE033740D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FB42888-A202-49B5-A8FA-D9A474D8E64B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5D23-DED7-4961-9567-883BE033740D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2888-A202-49B5-A8FA-D9A474D8E64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5D23-DED7-4961-9567-883BE033740D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2888-A202-49B5-A8FA-D9A474D8E64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5D23-DED7-4961-9567-883BE033740D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2888-A202-49B5-A8FA-D9A474D8E64B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5D23-DED7-4961-9567-883BE033740D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FB42888-A202-49B5-A8FA-D9A474D8E64B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5D23-DED7-4961-9567-883BE033740D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2888-A202-49B5-A8FA-D9A474D8E64B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5D23-DED7-4961-9567-883BE033740D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2888-A202-49B5-A8FA-D9A474D8E64B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5D23-DED7-4961-9567-883BE033740D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2888-A202-49B5-A8FA-D9A474D8E64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5D23-DED7-4961-9567-883BE033740D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2888-A202-49B5-A8FA-D9A474D8E64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5D23-DED7-4961-9567-883BE033740D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2888-A202-49B5-A8FA-D9A474D8E64B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5D23-DED7-4961-9567-883BE033740D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FB42888-A202-49B5-A8FA-D9A474D8E64B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2D5D23-DED7-4961-9567-883BE033740D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FB42888-A202-49B5-A8FA-D9A474D8E64B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64088" y="4077072"/>
            <a:ext cx="3384376" cy="1800200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b="1" dirty="0" smtClean="0">
                <a:solidFill>
                  <a:schemeClr val="tx1"/>
                </a:solidFill>
              </a:rPr>
              <a:t>Asignatura</a:t>
            </a:r>
            <a:r>
              <a:rPr lang="es-CL" dirty="0" smtClean="0">
                <a:solidFill>
                  <a:schemeClr val="tx1"/>
                </a:solidFill>
              </a:rPr>
              <a:t>: Historia, Geografía y Cs. Sociales</a:t>
            </a:r>
          </a:p>
          <a:p>
            <a:pPr algn="just"/>
            <a:r>
              <a:rPr lang="es-CL" b="1" dirty="0" err="1" smtClean="0">
                <a:solidFill>
                  <a:schemeClr val="tx1"/>
                </a:solidFill>
              </a:rPr>
              <a:t>Prof</a:t>
            </a:r>
            <a:r>
              <a:rPr lang="es-CL" b="1" dirty="0" smtClean="0">
                <a:solidFill>
                  <a:schemeClr val="tx1"/>
                </a:solidFill>
              </a:rPr>
              <a:t>: </a:t>
            </a:r>
            <a:r>
              <a:rPr lang="es-CL" dirty="0" smtClean="0">
                <a:solidFill>
                  <a:schemeClr val="tx1"/>
                </a:solidFill>
              </a:rPr>
              <a:t>Etna Vivar Navarro</a:t>
            </a: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Curso</a:t>
            </a:r>
            <a:r>
              <a:rPr lang="es-CL" dirty="0" smtClean="0">
                <a:solidFill>
                  <a:schemeClr val="tx1"/>
                </a:solidFill>
              </a:rPr>
              <a:t>: 8°Año Básico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La colonización española en América y Chile</a:t>
            </a:r>
            <a:endParaRPr lang="es-CL" dirty="0"/>
          </a:p>
        </p:txBody>
      </p:sp>
      <p:pic>
        <p:nvPicPr>
          <p:cNvPr id="1026" name="Picture 2" descr="Chile colonial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3" y="3212976"/>
            <a:ext cx="24555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e colonial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42" y="3861048"/>
            <a:ext cx="2026321" cy="24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sita\Desktop\articles-31576_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0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764704"/>
            <a:ext cx="856895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</a:rPr>
              <a:t>                               Actividades.-      </a:t>
            </a:r>
          </a:p>
          <a:p>
            <a:r>
              <a:rPr lang="es-CL" sz="2800" b="1" dirty="0" smtClean="0">
                <a:solidFill>
                  <a:srgbClr val="C00000"/>
                </a:solidFill>
              </a:rPr>
              <a:t>1</a:t>
            </a:r>
            <a:r>
              <a:rPr lang="es-CL" sz="2800" dirty="0" smtClean="0"/>
              <a:t>.-Uso de fuentes documentales: Lea su libro Pág. 78-79 y responde las preguntas dadas.</a:t>
            </a:r>
          </a:p>
          <a:p>
            <a:endParaRPr lang="es-CL" sz="2800" dirty="0" smtClean="0"/>
          </a:p>
          <a:p>
            <a:r>
              <a:rPr lang="es-CL" sz="2800" b="1" dirty="0" smtClean="0">
                <a:solidFill>
                  <a:srgbClr val="C00000"/>
                </a:solidFill>
              </a:rPr>
              <a:t>2.</a:t>
            </a:r>
            <a:r>
              <a:rPr lang="es-CL" sz="2800" dirty="0" smtClean="0"/>
              <a:t>-La sociedad colonial estaba formada por una Sociedad de Castas ¿En qué consistía ?</a:t>
            </a:r>
          </a:p>
          <a:p>
            <a:endParaRPr lang="es-CL" sz="2800" dirty="0"/>
          </a:p>
          <a:p>
            <a:r>
              <a:rPr lang="es-CL" sz="2800" b="1" dirty="0" smtClean="0">
                <a:solidFill>
                  <a:srgbClr val="C00000"/>
                </a:solidFill>
              </a:rPr>
              <a:t>3</a:t>
            </a:r>
            <a:r>
              <a:rPr lang="es-CL" sz="2800" dirty="0" smtClean="0">
                <a:solidFill>
                  <a:srgbClr val="C00000"/>
                </a:solidFill>
              </a:rPr>
              <a:t>.</a:t>
            </a:r>
            <a:r>
              <a:rPr lang="es-CL" sz="2800" dirty="0" smtClean="0"/>
              <a:t>-¿Qué características físicas, culturales y sociales poseía cada grupo colonial? ¿Cómo estas características determinaban su posición social?</a:t>
            </a:r>
          </a:p>
          <a:p>
            <a:r>
              <a:rPr lang="es-CL" sz="2800" b="1" dirty="0" smtClean="0">
                <a:solidFill>
                  <a:srgbClr val="C00000"/>
                </a:solidFill>
              </a:rPr>
              <a:t>4.</a:t>
            </a:r>
            <a:r>
              <a:rPr lang="es-CL" sz="2800" dirty="0" smtClean="0"/>
              <a:t>- ¿En qué consistió el Mestizaje? ¿Qué relación existe entre mestizaje y castas? </a:t>
            </a:r>
          </a:p>
          <a:p>
            <a:r>
              <a:rPr lang="es-CL" sz="2800" b="1" dirty="0" smtClean="0">
                <a:solidFill>
                  <a:srgbClr val="C00000"/>
                </a:solidFill>
              </a:rPr>
              <a:t>5.</a:t>
            </a:r>
            <a:r>
              <a:rPr lang="es-CL" sz="2800" dirty="0" smtClean="0"/>
              <a:t>- Describe los tipos de Mestizaje que se dieron .</a:t>
            </a:r>
            <a:endParaRPr lang="es-CL" sz="2800" dirty="0"/>
          </a:p>
          <a:p>
            <a:endParaRPr lang="es-CL" sz="2800" dirty="0" smtClean="0"/>
          </a:p>
          <a:p>
            <a:endParaRPr lang="es-CL" sz="2800" b="1" dirty="0">
              <a:solidFill>
                <a:srgbClr val="C00000"/>
              </a:solidFill>
            </a:endParaRPr>
          </a:p>
          <a:p>
            <a:endParaRPr lang="es-CL" sz="2800" b="1" dirty="0" smtClean="0">
              <a:solidFill>
                <a:srgbClr val="C00000"/>
              </a:solidFill>
            </a:endParaRPr>
          </a:p>
          <a:p>
            <a:endParaRPr lang="es-C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404664"/>
            <a:ext cx="84249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dirty="0" smtClean="0">
                <a:solidFill>
                  <a:srgbClr val="C00000"/>
                </a:solidFill>
              </a:rPr>
              <a:t>                                     Antecedentes.</a:t>
            </a:r>
            <a:r>
              <a:rPr lang="es-CL" sz="2800" dirty="0" smtClean="0"/>
              <a:t>-</a:t>
            </a:r>
          </a:p>
          <a:p>
            <a:pPr algn="just"/>
            <a:r>
              <a:rPr lang="es-CL" sz="2800" dirty="0" smtClean="0"/>
              <a:t>Tras la conquista, la Corona española comenzó una etapa de asentamiento y control en el territorio americano e instauró en él un nuevo orden político, económico y social. Este proceso , denominado </a:t>
            </a:r>
            <a:r>
              <a:rPr lang="es-CL" sz="2800" b="1" dirty="0" smtClean="0">
                <a:solidFill>
                  <a:srgbClr val="C00000"/>
                </a:solidFill>
              </a:rPr>
              <a:t>colonización</a:t>
            </a:r>
            <a:r>
              <a:rPr lang="es-CL" sz="2800" dirty="0" smtClean="0"/>
              <a:t>, abarcó los siglos XVI al XIX, y junto con el proceso de </a:t>
            </a:r>
            <a:r>
              <a:rPr lang="es-CL" sz="2800" b="1" dirty="0" smtClean="0">
                <a:solidFill>
                  <a:srgbClr val="C00000"/>
                </a:solidFill>
              </a:rPr>
              <a:t>mestizaje</a:t>
            </a:r>
            <a:r>
              <a:rPr lang="es-CL" sz="2800" dirty="0" smtClean="0"/>
              <a:t> de la población española, indígena y africana, dio origen a la </a:t>
            </a:r>
            <a:r>
              <a:rPr lang="es-CL" sz="2800" b="1" dirty="0" smtClean="0">
                <a:solidFill>
                  <a:srgbClr val="C00000"/>
                </a:solidFill>
              </a:rPr>
              <a:t>sociedad colonial americana.</a:t>
            </a:r>
          </a:p>
          <a:p>
            <a:pPr algn="just"/>
            <a:endParaRPr lang="es-CL" sz="2800" b="1" dirty="0">
              <a:solidFill>
                <a:srgbClr val="C00000"/>
              </a:solidFill>
            </a:endParaRPr>
          </a:p>
          <a:p>
            <a:pPr algn="just"/>
            <a:r>
              <a:rPr lang="es-CL" sz="2800" b="1" dirty="0" smtClean="0">
                <a:solidFill>
                  <a:srgbClr val="C00000"/>
                </a:solidFill>
              </a:rPr>
              <a:t>Vocabulario: </a:t>
            </a:r>
            <a:r>
              <a:rPr lang="es-CL" sz="2800" dirty="0" smtClean="0"/>
              <a:t>(texto pág. 70)</a:t>
            </a:r>
          </a:p>
          <a:p>
            <a:pPr algn="just"/>
            <a:r>
              <a:rPr lang="es-CL" sz="2800" b="1" dirty="0" smtClean="0">
                <a:solidFill>
                  <a:srgbClr val="C00000"/>
                </a:solidFill>
              </a:rPr>
              <a:t>Colonización: </a:t>
            </a:r>
            <a:r>
              <a:rPr lang="es-CL" sz="2800" dirty="0" smtClean="0"/>
              <a:t>ocupación de  un territorio por un poder externo para dominarlo político , económico y culturalmente</a:t>
            </a:r>
          </a:p>
          <a:p>
            <a:pPr algn="just"/>
            <a:r>
              <a:rPr lang="es-CL" sz="2800" b="1" dirty="0" smtClean="0">
                <a:solidFill>
                  <a:srgbClr val="C00000"/>
                </a:solidFill>
              </a:rPr>
              <a:t>Mestizaje: </a:t>
            </a:r>
            <a:r>
              <a:rPr lang="es-CL" sz="2800" dirty="0" smtClean="0"/>
              <a:t>mezcla biológica y cultural entre distintos grupos étnicos.</a:t>
            </a:r>
            <a:endParaRPr lang="es-CL" sz="2800" dirty="0"/>
          </a:p>
          <a:p>
            <a:pPr algn="just"/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3693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59632" y="1772816"/>
            <a:ext cx="6624736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b="1" dirty="0" smtClean="0"/>
              <a:t>«Para asegurar el dominio de los territorios americanos y mantener la autoridad sobre sus habitantes , la corona española creó un sistema para administrar sus colonias . Para ello estableció instituciones de gobierno en España y en América, todas bajo el control del rey,»</a:t>
            </a:r>
            <a:endParaRPr lang="es-CL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83671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u="sng" dirty="0" smtClean="0">
                <a:solidFill>
                  <a:srgbClr val="C00000"/>
                </a:solidFill>
              </a:rPr>
              <a:t>Organización Administrativa Española en América</a:t>
            </a:r>
            <a:endParaRPr lang="es-CL" sz="2800" b="1" u="sng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2" y="486916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Objetivo de la clase:</a:t>
            </a:r>
            <a:endParaRPr lang="es-CL" sz="2400" b="1" dirty="0"/>
          </a:p>
          <a:p>
            <a:r>
              <a:rPr lang="es-CL" sz="2400" b="1" dirty="0" smtClean="0"/>
              <a:t> Reconocer las principales instituciones coloniales administrativas  y su funcionalidad   en España y Chile.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8146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TNA VIVAR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0934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TNA VIVAR\Desktop\Captur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0405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436096" y="332656"/>
            <a:ext cx="35283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b="1" dirty="0" smtClean="0">
                <a:solidFill>
                  <a:srgbClr val="C00000"/>
                </a:solidFill>
              </a:rPr>
              <a:t>1</a:t>
            </a:r>
            <a:r>
              <a:rPr lang="es-CL" sz="2400" b="1" dirty="0" smtClean="0"/>
              <a:t>.-¿Cuántos Virreinatos existían en América hacia el siglo XVIII</a:t>
            </a:r>
            <a:r>
              <a:rPr lang="es-CL" b="1" dirty="0" smtClean="0"/>
              <a:t>? </a:t>
            </a:r>
            <a:r>
              <a:rPr lang="es-CL" sz="2400" b="1" dirty="0" smtClean="0"/>
              <a:t>Nómbralos.</a:t>
            </a:r>
          </a:p>
          <a:p>
            <a:endParaRPr lang="es-CL" b="1" dirty="0"/>
          </a:p>
          <a:p>
            <a:r>
              <a:rPr lang="es-CL" b="1" dirty="0" smtClean="0">
                <a:solidFill>
                  <a:srgbClr val="C00000"/>
                </a:solidFill>
              </a:rPr>
              <a:t>2.-¿</a:t>
            </a:r>
            <a:r>
              <a:rPr lang="es-CL" sz="2400" b="1" dirty="0" smtClean="0"/>
              <a:t>Qué eran las Capitanía Generales ? ¿Cuántas existían?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3.-¿</a:t>
            </a:r>
            <a:r>
              <a:rPr lang="es-CL" sz="2400" b="1" dirty="0" smtClean="0"/>
              <a:t>Cómo se volvieron autónomas las Capitanías Generales?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4.- </a:t>
            </a:r>
            <a:r>
              <a:rPr lang="es-CL" sz="2400" b="1" dirty="0" smtClean="0"/>
              <a:t>¿Qué tipo de territorio era Chile durante la Colonia?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5.- </a:t>
            </a:r>
            <a:r>
              <a:rPr lang="es-CL" sz="2400" b="1" dirty="0" smtClean="0"/>
              <a:t>Nombra instituciones coloniales y compáralas con las actuales.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24982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sita\Desktop\organizacin-politica-econmica-y-social-de-la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42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548680"/>
            <a:ext cx="80648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C00000"/>
                </a:solidFill>
              </a:rPr>
              <a:t>                                    Clase  2</a:t>
            </a:r>
          </a:p>
          <a:p>
            <a:pPr algn="just"/>
            <a:endParaRPr lang="es-MX" sz="2400" b="1" dirty="0">
              <a:solidFill>
                <a:srgbClr val="C00000"/>
              </a:solidFill>
            </a:endParaRPr>
          </a:p>
          <a:p>
            <a:pPr algn="just"/>
            <a:r>
              <a:rPr lang="es-MX" sz="2400" b="1" dirty="0" smtClean="0">
                <a:solidFill>
                  <a:srgbClr val="C00000"/>
                </a:solidFill>
              </a:rPr>
              <a:t>OA </a:t>
            </a:r>
            <a:r>
              <a:rPr lang="es-MX" sz="2400" b="1" dirty="0">
                <a:solidFill>
                  <a:srgbClr val="C00000"/>
                </a:solidFill>
              </a:rPr>
              <a:t>11: </a:t>
            </a:r>
            <a:r>
              <a:rPr lang="es-MX" sz="2400" dirty="0"/>
              <a:t>Analizar el proceso de formación de </a:t>
            </a:r>
            <a:r>
              <a:rPr lang="es-MX" sz="2400" b="1" dirty="0"/>
              <a:t>la sociedad colonial americana</a:t>
            </a:r>
            <a:r>
              <a:rPr lang="es-MX" sz="2400" dirty="0"/>
              <a:t> considerando elementos como la evangelización, la esclavitud y otras formas de trabajo no remunerado (por ejemplo, encomienda y mita), los roles de género, la transculturación, el mestizaje, la sociedad de castas, entre otros. </a:t>
            </a:r>
            <a:endParaRPr lang="es-MX" sz="2400" dirty="0" smtClean="0"/>
          </a:p>
          <a:p>
            <a:endParaRPr lang="es-MX" sz="2400" dirty="0"/>
          </a:p>
          <a:p>
            <a:r>
              <a:rPr lang="es-MX" sz="2400" b="1" dirty="0" smtClean="0">
                <a:solidFill>
                  <a:srgbClr val="C00000"/>
                </a:solidFill>
              </a:rPr>
              <a:t>Habilidades</a:t>
            </a:r>
            <a:r>
              <a:rPr lang="es-MX" sz="2400" b="1" dirty="0" smtClean="0"/>
              <a:t>:</a:t>
            </a:r>
            <a:r>
              <a:rPr lang="es-MX" sz="2400" dirty="0" smtClean="0"/>
              <a:t> Pensamiento crítico, comprensión lectora, exponer ideas.</a:t>
            </a:r>
            <a:endParaRPr lang="es-CL" sz="2400" dirty="0"/>
          </a:p>
        </p:txBody>
      </p:sp>
      <p:pic>
        <p:nvPicPr>
          <p:cNvPr id="2050" name="Picture 2" descr="Oficios típicos de Chile :: APUNTES DE DERE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2202582" cy="268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sita\Desktop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07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sita\Desktop\Organización+Social+Penin-sulares+Criollos+Mestizos+Indígenas+y+negro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19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</TotalTime>
  <Words>424</Words>
  <Application>Microsoft Office PowerPoint</Application>
  <PresentationFormat>Presentación en pantalla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Equidad</vt:lpstr>
      <vt:lpstr>La colonización española en América y Chile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colonización española en América y Chile</dc:title>
  <dc:creator>ETNA VIVAR</dc:creator>
  <cp:lastModifiedBy>ETNA VIVAR</cp:lastModifiedBy>
  <cp:revision>12</cp:revision>
  <dcterms:created xsi:type="dcterms:W3CDTF">2020-06-15T03:43:47Z</dcterms:created>
  <dcterms:modified xsi:type="dcterms:W3CDTF">2020-06-16T01:55:50Z</dcterms:modified>
</cp:coreProperties>
</file>