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58" r:id="rId5"/>
    <p:sldId id="264" r:id="rId6"/>
    <p:sldId id="259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6" r:id="rId2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909F-F431-4530-A489-ACC8E9FDF773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70A1-726E-4C6A-93C6-50434BD75C0E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909F-F431-4530-A489-ACC8E9FDF773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70A1-726E-4C6A-93C6-50434BD75C0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909F-F431-4530-A489-ACC8E9FDF773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70A1-726E-4C6A-93C6-50434BD75C0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909F-F431-4530-A489-ACC8E9FDF773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70A1-726E-4C6A-93C6-50434BD75C0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909F-F431-4530-A489-ACC8E9FDF773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70A1-726E-4C6A-93C6-50434BD75C0E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909F-F431-4530-A489-ACC8E9FDF773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70A1-726E-4C6A-93C6-50434BD75C0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909F-F431-4530-A489-ACC8E9FDF773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70A1-726E-4C6A-93C6-50434BD75C0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909F-F431-4530-A489-ACC8E9FDF773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70A1-726E-4C6A-93C6-50434BD75C0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909F-F431-4530-A489-ACC8E9FDF773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70A1-726E-4C6A-93C6-50434BD75C0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909F-F431-4530-A489-ACC8E9FDF773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70A1-726E-4C6A-93C6-50434BD75C0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909F-F431-4530-A489-ACC8E9FDF773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AFC70A1-726E-4C6A-93C6-50434BD75C0E}" type="slidenum">
              <a:rPr lang="es-CL" smtClean="0"/>
              <a:t>‹Nº›</a:t>
            </a:fld>
            <a:endParaRPr lang="es-C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DC909F-F431-4530-A489-ACC8E9FDF773}" type="datetimeFigureOut">
              <a:rPr lang="es-CL" smtClean="0"/>
              <a:t>14-06-2020</a:t>
            </a:fld>
            <a:endParaRPr lang="es-C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FC70A1-726E-4C6A-93C6-50434BD75C0E}" type="slidenum">
              <a:rPr lang="es-CL" smtClean="0"/>
              <a:t>‹Nº›</a:t>
            </a:fld>
            <a:endParaRPr lang="es-C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049288"/>
          </a:xfrm>
        </p:spPr>
        <p:txBody>
          <a:bodyPr/>
          <a:lstStyle/>
          <a:p>
            <a:r>
              <a:rPr lang="es-CL" dirty="0" smtClean="0"/>
              <a:t>Las Primeras civilizaciones 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292080" y="4725144"/>
            <a:ext cx="3096016" cy="864096"/>
          </a:xfrm>
        </p:spPr>
        <p:txBody>
          <a:bodyPr>
            <a:normAutofit fontScale="92500" lnSpcReduction="10000"/>
          </a:bodyPr>
          <a:lstStyle/>
          <a:p>
            <a:r>
              <a:rPr lang="es-CL" dirty="0" err="1" smtClean="0"/>
              <a:t>Prof</a:t>
            </a:r>
            <a:r>
              <a:rPr lang="es-CL" dirty="0" smtClean="0"/>
              <a:t>: Etna Vivar N.</a:t>
            </a:r>
          </a:p>
          <a:p>
            <a:r>
              <a:rPr lang="es-CL" dirty="0" smtClean="0"/>
              <a:t>Curso: 7° Básico</a:t>
            </a:r>
          </a:p>
          <a:p>
            <a:endParaRPr lang="es-CL" dirty="0"/>
          </a:p>
        </p:txBody>
      </p:sp>
      <p:pic>
        <p:nvPicPr>
          <p:cNvPr id="2052" name="Picture 4" descr="PPT - Las Primeras Civilizaciones PowerPoint Presentation, fre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5112568" cy="381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011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699792" y="980728"/>
            <a:ext cx="60486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 smtClean="0"/>
              <a:t>Las civilizaciones tenían como centro a las grandes ciudades.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 smtClean="0"/>
              <a:t>Las primeras ciudades se encuentran en el </a:t>
            </a:r>
            <a:r>
              <a:rPr lang="es-CL" sz="2400" b="1" dirty="0" smtClean="0">
                <a:solidFill>
                  <a:srgbClr val="C00000"/>
                </a:solidFill>
              </a:rPr>
              <a:t>Cercano Oriente</a:t>
            </a:r>
            <a:r>
              <a:rPr lang="es-CL" sz="2400" dirty="0" smtClean="0">
                <a:solidFill>
                  <a:srgbClr val="C00000"/>
                </a:solidFill>
              </a:rPr>
              <a:t>: </a:t>
            </a:r>
            <a:r>
              <a:rPr lang="es-CL" sz="2400" dirty="0" smtClean="0"/>
              <a:t>Jericó (8000 </a:t>
            </a:r>
            <a:r>
              <a:rPr lang="es-CL" sz="2400" dirty="0" err="1" smtClean="0"/>
              <a:t>a.C</a:t>
            </a:r>
            <a:r>
              <a:rPr lang="es-CL" sz="2400" dirty="0" smtClean="0"/>
              <a:t>), </a:t>
            </a:r>
            <a:r>
              <a:rPr lang="es-CL" sz="2400" dirty="0" err="1" smtClean="0"/>
              <a:t>Catal</a:t>
            </a:r>
            <a:r>
              <a:rPr lang="es-CL" sz="2400" dirty="0" smtClean="0"/>
              <a:t> </a:t>
            </a:r>
            <a:r>
              <a:rPr lang="es-CL" sz="2400" dirty="0" err="1" smtClean="0"/>
              <a:t>Huyuk</a:t>
            </a:r>
            <a:r>
              <a:rPr lang="es-CL" sz="2400" dirty="0" smtClean="0"/>
              <a:t> (6500 </a:t>
            </a:r>
            <a:r>
              <a:rPr lang="es-CL" sz="2400" dirty="0" err="1" smtClean="0"/>
              <a:t>a.C</a:t>
            </a:r>
            <a:r>
              <a:rPr lang="es-CL" sz="2400" dirty="0" smtClean="0"/>
              <a:t>)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dirty="0" smtClean="0"/>
              <a:t>El aumento de la población trajo consigo la </a:t>
            </a:r>
            <a:r>
              <a:rPr lang="es-CL" sz="2400" b="1" dirty="0" smtClean="0">
                <a:solidFill>
                  <a:srgbClr val="C00000"/>
                </a:solidFill>
              </a:rPr>
              <a:t>diversificación del trabajo</a:t>
            </a:r>
            <a:r>
              <a:rPr lang="es-CL" sz="2400" dirty="0" smtClean="0"/>
              <a:t>( artesanía, comercio, militares, religioso, </a:t>
            </a:r>
            <a:r>
              <a:rPr lang="es-CL" sz="2400" dirty="0" err="1" smtClean="0"/>
              <a:t>etc</a:t>
            </a:r>
            <a:r>
              <a:rPr lang="es-CL" sz="2400" dirty="0" smtClean="0"/>
              <a:t>)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400" b="1" dirty="0" smtClean="0">
                <a:solidFill>
                  <a:srgbClr val="C00000"/>
                </a:solidFill>
              </a:rPr>
              <a:t>La estructura de las ciudades era similar</a:t>
            </a:r>
            <a:r>
              <a:rPr lang="es-CL" sz="2400" dirty="0" smtClean="0"/>
              <a:t>: el centro con edificios de poder político y religioso.  Contaban  también con espacios para el comercio y la artesanía. En las afueras campos para cultivo y ganadería</a:t>
            </a:r>
            <a:endParaRPr lang="es-CL" sz="2400" dirty="0"/>
          </a:p>
        </p:txBody>
      </p:sp>
      <p:pic>
        <p:nvPicPr>
          <p:cNvPr id="1026" name="Picture 2" descr="Educa: Las primeras civilizaci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03" y="1196752"/>
            <a:ext cx="2408189" cy="25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331640" y="476672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rgbClr val="C00000"/>
                </a:solidFill>
              </a:rPr>
              <a:t>  a) La organización en torno  a  ciudades</a:t>
            </a:r>
            <a:endParaRPr lang="es-CL" sz="2800" b="1" dirty="0">
              <a:solidFill>
                <a:srgbClr val="C00000"/>
              </a:solidFill>
            </a:endParaRPr>
          </a:p>
        </p:txBody>
      </p:sp>
      <p:pic>
        <p:nvPicPr>
          <p:cNvPr id="1032" name="Picture 8" descr="La Realidad y los Sueños en la Critica Social: CONTROL DE LECTURA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04" y="3861048"/>
            <a:ext cx="240818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220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5576" y="836712"/>
            <a:ext cx="8114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rgbClr val="C00000"/>
                </a:solidFill>
              </a:rPr>
              <a:t>b)Conformación de una sociedad estratificada</a:t>
            </a:r>
            <a:endParaRPr lang="es-CL" sz="2800" b="1" dirty="0">
              <a:solidFill>
                <a:srgbClr val="C0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5536" y="1359932"/>
            <a:ext cx="38519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s-CL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s-CL" sz="2400" dirty="0" smtClean="0"/>
              <a:t>De acuerdo a las tareas desempeñadas y       la posesión de bienes, las personas  pertenecían a diversos </a:t>
            </a:r>
            <a:r>
              <a:rPr lang="es-CL" sz="2400" b="1" dirty="0" smtClean="0">
                <a:solidFill>
                  <a:srgbClr val="C00000"/>
                </a:solidFill>
              </a:rPr>
              <a:t>estamentos</a:t>
            </a:r>
            <a:r>
              <a:rPr lang="es-CL" sz="2400" b="1" dirty="0" smtClean="0"/>
              <a:t> </a:t>
            </a:r>
          </a:p>
          <a:p>
            <a:pPr algn="just"/>
            <a:r>
              <a:rPr lang="es-CL" sz="2400" b="1" dirty="0" smtClean="0">
                <a:solidFill>
                  <a:srgbClr val="C00000"/>
                </a:solidFill>
              </a:rPr>
              <a:t>     sociales</a:t>
            </a:r>
            <a:r>
              <a:rPr lang="es-CL" sz="2400" dirty="0" smtClean="0"/>
              <a:t>      que        se </a:t>
            </a:r>
          </a:p>
          <a:p>
            <a:pPr algn="just"/>
            <a:r>
              <a:rPr lang="es-CL" sz="2400" dirty="0"/>
              <a:t> </a:t>
            </a:r>
            <a:r>
              <a:rPr lang="es-CL" sz="2400" dirty="0" smtClean="0"/>
              <a:t>    diferenciaban por    su   </a:t>
            </a:r>
          </a:p>
          <a:p>
            <a:pPr algn="just"/>
            <a:r>
              <a:rPr lang="es-CL" sz="2400" dirty="0"/>
              <a:t> </a:t>
            </a:r>
            <a:r>
              <a:rPr lang="es-CL" sz="2400" dirty="0" smtClean="0"/>
              <a:t>    poder y prestigio.  Esto </a:t>
            </a:r>
          </a:p>
          <a:p>
            <a:pPr algn="just"/>
            <a:r>
              <a:rPr lang="es-CL" sz="2400" dirty="0"/>
              <a:t> </a:t>
            </a:r>
            <a:r>
              <a:rPr lang="es-CL" sz="2400" dirty="0" smtClean="0"/>
              <a:t>    produjo  estratificación</a:t>
            </a:r>
            <a:r>
              <a:rPr lang="es-CL" sz="2400" b="1" dirty="0" smtClean="0">
                <a:solidFill>
                  <a:srgbClr val="C00000"/>
                </a:solidFill>
              </a:rPr>
              <a:t> </a:t>
            </a:r>
          </a:p>
          <a:p>
            <a:pPr algn="just"/>
            <a:r>
              <a:rPr lang="es-CL" sz="2400" b="1" dirty="0"/>
              <a:t> </a:t>
            </a:r>
            <a:r>
              <a:rPr lang="es-CL" sz="2400" b="1" dirty="0" smtClean="0"/>
              <a:t>    y </a:t>
            </a:r>
            <a:r>
              <a:rPr lang="es-CL" sz="2400" b="1" dirty="0" smtClean="0">
                <a:solidFill>
                  <a:srgbClr val="C00000"/>
                </a:solidFill>
              </a:rPr>
              <a:t>jerarquización social.</a:t>
            </a:r>
          </a:p>
          <a:p>
            <a:pPr algn="just"/>
            <a:endParaRPr lang="es-CL" sz="2400" dirty="0"/>
          </a:p>
        </p:txBody>
      </p:sp>
      <p:pic>
        <p:nvPicPr>
          <p:cNvPr id="2050" name="Picture 2" descr="Civilización egip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1268760"/>
            <a:ext cx="4533900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369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31640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476672"/>
            <a:ext cx="8082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rgbClr val="C00000"/>
                </a:solidFill>
              </a:rPr>
              <a:t>c)Existencia de un poder político centralizado</a:t>
            </a:r>
            <a:endParaRPr lang="es-CL" sz="2800" b="1" dirty="0">
              <a:solidFill>
                <a:srgbClr val="C0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63888" y="1206044"/>
            <a:ext cx="48965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es-CL" sz="2400" dirty="0" smtClean="0"/>
              <a:t>En la cúspide de la pirámide social se encontraba un </a:t>
            </a:r>
            <a:r>
              <a:rPr lang="es-CL" sz="2400" b="1" dirty="0" smtClean="0">
                <a:solidFill>
                  <a:srgbClr val="C00000"/>
                </a:solidFill>
              </a:rPr>
              <a:t>poderoso gobernante </a:t>
            </a:r>
            <a:r>
              <a:rPr lang="es-CL" sz="2400" dirty="0" smtClean="0"/>
              <a:t>que dirigía las tareas fundamentales (defensa alimentación, comercio.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s-CL" sz="2400" dirty="0" smtClean="0"/>
              <a:t>Tenía la facultad de aplicar normas a los habitantes de la ciudad y campos.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s-CL" sz="2400" dirty="0" smtClean="0"/>
              <a:t>Podía exigir </a:t>
            </a:r>
            <a:r>
              <a:rPr lang="es-CL" sz="2400" b="1" dirty="0" smtClean="0">
                <a:solidFill>
                  <a:srgbClr val="C00000"/>
                </a:solidFill>
              </a:rPr>
              <a:t>tributos</a:t>
            </a:r>
            <a:r>
              <a:rPr lang="es-CL" sz="2400" dirty="0" smtClean="0"/>
              <a:t> en productos o servicios.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s-CL" sz="2400" dirty="0" smtClean="0"/>
              <a:t>Era habitual que la religión fuese parte del poder del rey o faraón. Creían que los gobernantes tenían un </a:t>
            </a:r>
            <a:r>
              <a:rPr lang="es-CL" sz="2400" b="1" dirty="0" smtClean="0">
                <a:solidFill>
                  <a:srgbClr val="C00000"/>
                </a:solidFill>
              </a:rPr>
              <a:t>origen divino</a:t>
            </a:r>
            <a:r>
              <a:rPr lang="es-CL" sz="2400" dirty="0" smtClean="0"/>
              <a:t>. </a:t>
            </a:r>
            <a:endParaRPr lang="es-CL" sz="2400" dirty="0"/>
          </a:p>
        </p:txBody>
      </p:sp>
      <p:pic>
        <p:nvPicPr>
          <p:cNvPr id="3074" name="Picture 2" descr="La miniserie &quot;Tutankamón&quot; llega mañana a Cuatro en 'prime tim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556792"/>
            <a:ext cx="3312368" cy="380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343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87624" y="836712"/>
            <a:ext cx="6501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 smtClean="0">
                <a:solidFill>
                  <a:srgbClr val="C00000"/>
                </a:solidFill>
              </a:rPr>
              <a:t>       d)Agricultura de alto rendimiento</a:t>
            </a:r>
            <a:endParaRPr lang="es-CL" sz="2800" b="1" dirty="0">
              <a:solidFill>
                <a:srgbClr val="C0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139952" y="1844824"/>
            <a:ext cx="45365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es-CL" sz="2000" dirty="0" smtClean="0"/>
              <a:t>Aprovecharon las ventajas del entorno donde se ubicaron geográficamente.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s-CL" sz="2000" dirty="0" smtClean="0"/>
              <a:t>Se asentaron en espacios que tenían las condiciones óptimas para el desarrollo agrícola.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s-CL" sz="2000" dirty="0" smtClean="0"/>
              <a:t>Aprendieron a controlar las aguas de los ríos y a prepararse en épocas de sequías.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s-CL" sz="2000" dirty="0" smtClean="0"/>
              <a:t>Construyeron obras hidráulicas  y perfeccionaron las técnicas agrícolas. Con ello, se aseguraban excedentes de alimentos para  la población.</a:t>
            </a:r>
            <a:endParaRPr lang="es-CL" sz="2000" dirty="0"/>
          </a:p>
        </p:txBody>
      </p:sp>
      <p:pic>
        <p:nvPicPr>
          <p:cNvPr id="4098" name="Picture 2" descr="CONOCIMIENTO DE LA CIVILIZACIÓN EGIPCIA : ORGANIZACIÓN ECONÓM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16224"/>
            <a:ext cx="3672409" cy="420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334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81369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2400" b="1" dirty="0" smtClean="0">
              <a:solidFill>
                <a:srgbClr val="C00000"/>
              </a:solidFill>
            </a:endParaRPr>
          </a:p>
          <a:p>
            <a:r>
              <a:rPr lang="es-CL" sz="2400" b="1" dirty="0" smtClean="0">
                <a:solidFill>
                  <a:srgbClr val="C00000"/>
                </a:solidFill>
              </a:rPr>
              <a:t>e) </a:t>
            </a:r>
            <a:r>
              <a:rPr lang="es-CL" sz="2800" b="1" dirty="0" smtClean="0">
                <a:solidFill>
                  <a:srgbClr val="C00000"/>
                </a:solidFill>
              </a:rPr>
              <a:t>Utilización de un sistema de escritura o de contabilidad</a:t>
            </a:r>
            <a:endParaRPr lang="es-CL" sz="2800" b="1" dirty="0">
              <a:solidFill>
                <a:srgbClr val="C0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560" y="1928459"/>
            <a:ext cx="36724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s-CL" sz="2000" dirty="0" smtClean="0"/>
              <a:t>Surge la necesidad de registrar el movimiento de personas y productos (llevar las cuentas) 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es-CL" sz="2000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es-CL" sz="2000" dirty="0" smtClean="0"/>
              <a:t>Nacen sistemas avanzados de contabilidad que condujeron a la posterior invención de la escritura en Mesopotamia  y después en Egipto.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es-CL" sz="2000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es-CL" sz="2000" dirty="0" smtClean="0"/>
              <a:t>También conocieron nuevas técnicas en la metalurgia</a:t>
            </a:r>
            <a:endParaRPr lang="es-CL" sz="2000" dirty="0"/>
          </a:p>
        </p:txBody>
      </p:sp>
      <p:sp>
        <p:nvSpPr>
          <p:cNvPr id="6" name="AutoShape 2" descr="Resultado de imagen para escritura de mesopotam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28" name="Picture 4" descr="Qué Tipo de Escritura había en Mesopotamia? - Life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107" y="1311570"/>
            <a:ext cx="3250931" cy="242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entro Cultural La Moneda | CLASE TEÓRICO – PRÁCTICA:JEROGLÍFICOS, La  escritura sagrada del Antiguo Egip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37112"/>
            <a:ext cx="316835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680012" y="3734992"/>
            <a:ext cx="4068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C00000"/>
                </a:solidFill>
              </a:rPr>
              <a:t>              Escritura Cuneiforme:  </a:t>
            </a:r>
          </a:p>
          <a:p>
            <a:r>
              <a:rPr lang="es-CL" b="1" dirty="0">
                <a:solidFill>
                  <a:srgbClr val="C00000"/>
                </a:solidFill>
              </a:rPr>
              <a:t> </a:t>
            </a:r>
            <a:r>
              <a:rPr lang="es-CL" b="1" dirty="0" smtClean="0">
                <a:solidFill>
                  <a:srgbClr val="C00000"/>
                </a:solidFill>
              </a:rPr>
              <a:t>                                    Mesopotamia</a:t>
            </a:r>
            <a:endParaRPr lang="es-CL" b="1" dirty="0">
              <a:solidFill>
                <a:srgbClr val="C0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004048" y="602128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C00000"/>
                </a:solidFill>
              </a:rPr>
              <a:t>Escritura jeroglífica: Egipto</a:t>
            </a:r>
            <a:endParaRPr lang="es-CL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4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196919"/>
            <a:ext cx="576064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 smtClean="0"/>
              <a:t>La Civilización Sumeria</a:t>
            </a:r>
            <a:endParaRPr lang="es-CL" sz="32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323528" y="1188627"/>
            <a:ext cx="43204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rgbClr val="C00000"/>
                </a:solidFill>
              </a:rPr>
              <a:t>   Espacio geográfico:   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s-CL" sz="2400" b="1" dirty="0" smtClean="0"/>
              <a:t>Mesopotamia, </a:t>
            </a:r>
            <a:r>
              <a:rPr lang="es-CL" sz="2400" dirty="0" smtClean="0"/>
              <a:t>región del Cercano Oriente (entre los ríos Tigris y Éufrates)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s-CL" sz="2400" dirty="0" smtClean="0"/>
              <a:t>Esta civilización se desarrolló junto a los ríos cuyas aguas usaban para regar amplias planicies permitiendo una agricultura de alto rendimiento.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s-CL" sz="2400" dirty="0" smtClean="0"/>
              <a:t>Sus ciudades importantes: al sur de Mesopotamia;  </a:t>
            </a:r>
          </a:p>
          <a:p>
            <a:pPr algn="just"/>
            <a:r>
              <a:rPr lang="es-CL" sz="2400" dirty="0" smtClean="0"/>
              <a:t>     </a:t>
            </a:r>
            <a:r>
              <a:rPr lang="es-CL" sz="2400" dirty="0" err="1" smtClean="0"/>
              <a:t>Ur</a:t>
            </a:r>
            <a:r>
              <a:rPr lang="es-CL" sz="2400" dirty="0" smtClean="0"/>
              <a:t>, Uruk, </a:t>
            </a:r>
            <a:r>
              <a:rPr lang="es-CL" sz="2400" dirty="0" err="1" smtClean="0"/>
              <a:t>Kish</a:t>
            </a:r>
            <a:r>
              <a:rPr lang="es-CL" sz="2400" dirty="0" smtClean="0"/>
              <a:t>,  </a:t>
            </a:r>
            <a:r>
              <a:rPr lang="es-CL" sz="2400" dirty="0" err="1" smtClean="0"/>
              <a:t>Lagash</a:t>
            </a:r>
            <a:r>
              <a:rPr lang="es-CL" sz="2400" dirty="0" smtClean="0"/>
              <a:t> y   </a:t>
            </a:r>
          </a:p>
          <a:p>
            <a:pPr algn="just"/>
            <a:r>
              <a:rPr lang="es-CL" sz="2400" dirty="0"/>
              <a:t> </a:t>
            </a:r>
            <a:r>
              <a:rPr lang="es-CL" sz="2400" dirty="0" smtClean="0"/>
              <a:t>    </a:t>
            </a:r>
            <a:r>
              <a:rPr lang="es-CL" sz="2400" dirty="0" err="1" smtClean="0"/>
              <a:t>Umma</a:t>
            </a:r>
            <a:r>
              <a:rPr lang="es-CL" sz="2400" dirty="0" smtClean="0"/>
              <a:t>.</a:t>
            </a:r>
            <a:endParaRPr lang="es-CL" sz="2400" dirty="0"/>
          </a:p>
        </p:txBody>
      </p:sp>
      <p:pic>
        <p:nvPicPr>
          <p:cNvPr id="1026" name="Picture 2" descr="Lust For Fashion : SUMER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398479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788024" y="5188550"/>
            <a:ext cx="3984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   </a:t>
            </a:r>
            <a:r>
              <a:rPr lang="es-CL" sz="2000" b="1" dirty="0" smtClean="0"/>
              <a:t>Mapa de Civilización Sumeria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546641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11760" y="332656"/>
            <a:ext cx="475252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/>
              <a:t>Organización  Política</a:t>
            </a:r>
            <a:endParaRPr lang="es-CL" sz="2800" b="1" dirty="0"/>
          </a:p>
        </p:txBody>
      </p:sp>
      <p:pic>
        <p:nvPicPr>
          <p:cNvPr id="2050" name="Picture 2" descr="HISTORIA DEL HABITAT: EL ZIGUR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84" y="1052736"/>
            <a:ext cx="3802151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 ciudad desapareci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83" y="4365104"/>
            <a:ext cx="38100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572000" y="1196752"/>
            <a:ext cx="403244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s-CL" sz="2000" dirty="0" smtClean="0"/>
              <a:t>Se organizaban en </a:t>
            </a:r>
            <a:r>
              <a:rPr lang="es-CL" sz="2000" b="1" dirty="0" smtClean="0">
                <a:solidFill>
                  <a:srgbClr val="C00000"/>
                </a:solidFill>
              </a:rPr>
              <a:t>Ciudades- Estado.</a:t>
            </a:r>
            <a:r>
              <a:rPr lang="es-CL" sz="2000" dirty="0" smtClean="0"/>
              <a:t> Es decir, cada ciudad tenía su propio gobierno, leyes y ejército.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s-CL" sz="2000" dirty="0" smtClean="0"/>
              <a:t>La autoridad máxima era </a:t>
            </a:r>
            <a:r>
              <a:rPr lang="es-CL" sz="2000" b="1" dirty="0" smtClean="0">
                <a:solidFill>
                  <a:srgbClr val="C00000"/>
                </a:solidFill>
              </a:rPr>
              <a:t>el Rey</a:t>
            </a:r>
            <a:r>
              <a:rPr lang="es-CL" sz="2000" dirty="0" smtClean="0"/>
              <a:t>, que ejercía el poder  en representación  de los dioses.</a:t>
            </a:r>
          </a:p>
          <a:p>
            <a:pPr algn="just"/>
            <a:endParaRPr lang="es-CL" sz="2000" dirty="0" smtClean="0"/>
          </a:p>
          <a:p>
            <a:pPr marL="285750" indent="-285750" algn="just">
              <a:buFont typeface="Wingdings" pitchFamily="2" charset="2"/>
              <a:buChar char="q"/>
            </a:pPr>
            <a:r>
              <a:rPr lang="es-CL" sz="2000" dirty="0" smtClean="0"/>
              <a:t>Las ciudades eran amuralladas  y en el lugar central se encontraba el </a:t>
            </a:r>
            <a:r>
              <a:rPr lang="es-CL" sz="2000" b="1" dirty="0" smtClean="0">
                <a:solidFill>
                  <a:srgbClr val="C00000"/>
                </a:solidFill>
              </a:rPr>
              <a:t>Zigurat,</a:t>
            </a:r>
            <a:r>
              <a:rPr lang="es-CL" sz="2000" dirty="0" smtClean="0"/>
              <a:t> templo dedicado al dios principal de la ciudad.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es-CL" sz="2000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es-CL" sz="2000" dirty="0" smtClean="0"/>
              <a:t>El templo era  </a:t>
            </a:r>
            <a:r>
              <a:rPr lang="es-CL" sz="2000" b="1" dirty="0" smtClean="0">
                <a:solidFill>
                  <a:srgbClr val="C00000"/>
                </a:solidFill>
              </a:rPr>
              <a:t>también sede del gobierno</a:t>
            </a:r>
            <a:r>
              <a:rPr lang="es-CL" sz="2000" dirty="0" smtClean="0"/>
              <a:t> y el principal centro económico controlado por la autoridad.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401159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imeras Civilizaciones de la Historia - ppt video online descarg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770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195736" y="260648"/>
            <a:ext cx="460851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Organización económica</a:t>
            </a:r>
            <a:endParaRPr lang="es-CL" sz="2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91137" y="980728"/>
            <a:ext cx="38091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es-CL" sz="2400" dirty="0" smtClean="0"/>
              <a:t>La principal actividad económica era la </a:t>
            </a:r>
            <a:r>
              <a:rPr lang="es-CL" sz="2400" b="1" dirty="0" smtClean="0">
                <a:solidFill>
                  <a:srgbClr val="C00000"/>
                </a:solidFill>
              </a:rPr>
              <a:t>Agricultura</a:t>
            </a:r>
            <a:r>
              <a:rPr lang="es-CL" sz="2400" dirty="0" smtClean="0"/>
              <a:t> (trigo y cebada)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s-CL" sz="2400" b="1" dirty="0" smtClean="0">
                <a:solidFill>
                  <a:srgbClr val="C00000"/>
                </a:solidFill>
              </a:rPr>
              <a:t>Ganadería</a:t>
            </a:r>
            <a:r>
              <a:rPr lang="es-CL" sz="2400" dirty="0" smtClean="0"/>
              <a:t> (cerdos, ovejas, cabras, patos y gansos).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s-CL" sz="2400" dirty="0" smtClean="0"/>
              <a:t>Los excedentes alimenticios les permitieron  llevar a cabo un importante </a:t>
            </a:r>
            <a:r>
              <a:rPr lang="es-CL" sz="2400" b="1" dirty="0" smtClean="0">
                <a:solidFill>
                  <a:srgbClr val="C00000"/>
                </a:solidFill>
              </a:rPr>
              <a:t>comercio.</a:t>
            </a:r>
            <a:endParaRPr lang="es-CL" sz="2400" dirty="0"/>
          </a:p>
        </p:txBody>
      </p:sp>
      <p:pic>
        <p:nvPicPr>
          <p:cNvPr id="4098" name="Picture 2" descr="La economía de los sumerios - Blogodis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24743"/>
            <a:ext cx="4320480" cy="267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errain (con imágenes) | Mesopotamia, Arquitectura antig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791" y="3824623"/>
            <a:ext cx="4406877" cy="264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64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75856" y="227437"/>
            <a:ext cx="2880320" cy="753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Religión </a:t>
            </a:r>
            <a:endParaRPr lang="es-CL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23528" y="1224073"/>
            <a:ext cx="43924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es-CL" sz="2000" b="1" dirty="0" smtClean="0">
                <a:solidFill>
                  <a:srgbClr val="C00000"/>
                </a:solidFill>
              </a:rPr>
              <a:t>Politeístas:</a:t>
            </a:r>
            <a:r>
              <a:rPr lang="es-CL" sz="2000" dirty="0" smtClean="0"/>
              <a:t> Creían en muchos dioses inmortales y muy poderosos.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s-CL" sz="2000" dirty="0" smtClean="0"/>
              <a:t>Eran antropomorfos  (formas humanas)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s-CL" sz="2000" dirty="0" smtClean="0"/>
              <a:t>Los 4 dioses principales  eran:</a:t>
            </a:r>
          </a:p>
          <a:p>
            <a:pPr algn="just"/>
            <a:r>
              <a:rPr lang="es-CL" sz="2000" dirty="0" smtClean="0"/>
              <a:t>   </a:t>
            </a:r>
            <a:r>
              <a:rPr lang="es-CL" sz="2000" dirty="0" err="1" smtClean="0"/>
              <a:t>An</a:t>
            </a:r>
            <a:r>
              <a:rPr lang="es-CL" sz="2000" dirty="0" smtClean="0"/>
              <a:t>: dios del cielo.</a:t>
            </a:r>
          </a:p>
          <a:p>
            <a:pPr algn="just"/>
            <a:r>
              <a:rPr lang="es-CL" sz="2000" dirty="0" smtClean="0"/>
              <a:t>   Ki : diosa de la tierra.</a:t>
            </a:r>
          </a:p>
          <a:p>
            <a:pPr algn="just"/>
            <a:r>
              <a:rPr lang="es-CL" sz="2000" dirty="0" smtClean="0"/>
              <a:t>   </a:t>
            </a:r>
            <a:r>
              <a:rPr lang="es-CL" sz="2000" dirty="0" err="1" smtClean="0"/>
              <a:t>Enlil</a:t>
            </a:r>
            <a:r>
              <a:rPr lang="es-CL" sz="2000" dirty="0" smtClean="0"/>
              <a:t> : dios del aire.</a:t>
            </a:r>
          </a:p>
          <a:p>
            <a:pPr algn="just"/>
            <a:r>
              <a:rPr lang="es-CL" sz="2000" dirty="0" smtClean="0"/>
              <a:t>   </a:t>
            </a:r>
            <a:r>
              <a:rPr lang="es-CL" sz="2000" dirty="0" err="1" smtClean="0"/>
              <a:t>Enki</a:t>
            </a:r>
            <a:r>
              <a:rPr lang="es-CL" sz="2000" dirty="0" smtClean="0"/>
              <a:t>  : dios del agua.</a:t>
            </a:r>
          </a:p>
          <a:p>
            <a:pPr algn="just"/>
            <a:endParaRPr lang="es-CL" sz="2000" dirty="0"/>
          </a:p>
          <a:p>
            <a:pPr marL="342900" indent="-342900" algn="just">
              <a:buFont typeface="Wingdings" pitchFamily="2" charset="2"/>
              <a:buChar char="q"/>
            </a:pPr>
            <a:r>
              <a:rPr lang="es-CL" sz="2000" dirty="0" smtClean="0"/>
              <a:t>De gran importancia eran también los dioses protectores de la ciudad.</a:t>
            </a:r>
          </a:p>
          <a:p>
            <a:pPr algn="just"/>
            <a:r>
              <a:rPr lang="es-CL" sz="2000" dirty="0" smtClean="0"/>
              <a:t>Tenían la creencia de que cuando los seres humanos fallecían descendían al mundo inferior.</a:t>
            </a:r>
            <a:endParaRPr lang="es-CL" sz="2000" dirty="0"/>
          </a:p>
        </p:txBody>
      </p:sp>
      <p:pic>
        <p:nvPicPr>
          <p:cNvPr id="5122" name="Picture 2" descr="Panteón sumerio - Ecu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68740"/>
            <a:ext cx="24765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oliteísmo mesopotámico - Monografia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65104"/>
            <a:ext cx="41044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926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836712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rgbClr val="C00000"/>
                </a:solidFill>
              </a:rPr>
              <a:t> El surgimiento de las Primeras Civilizaciones</a:t>
            </a:r>
            <a:endParaRPr lang="es-CL" sz="2800" b="1" dirty="0">
              <a:solidFill>
                <a:srgbClr val="C0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560" y="1772816"/>
            <a:ext cx="799288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C00000"/>
                </a:solidFill>
              </a:rPr>
              <a:t>O.A</a:t>
            </a:r>
            <a:r>
              <a:rPr lang="es-CL" sz="2000" b="1" dirty="0" smtClean="0"/>
              <a:t>.</a:t>
            </a:r>
            <a:r>
              <a:rPr lang="es-CL" sz="2000" dirty="0" smtClean="0"/>
              <a:t> Identificar rasgos culturales, políticos, económicos  y sociales de las primeras civilizaciones</a:t>
            </a:r>
            <a:r>
              <a:rPr lang="es-CL" dirty="0" smtClean="0"/>
              <a:t>.</a:t>
            </a:r>
          </a:p>
          <a:p>
            <a:endParaRPr lang="es-CL" dirty="0" smtClean="0"/>
          </a:p>
          <a:p>
            <a:r>
              <a:rPr lang="es-CL" dirty="0" smtClean="0"/>
              <a:t>         ¿</a:t>
            </a:r>
            <a:r>
              <a:rPr lang="es-CL" sz="2400" b="1" dirty="0" smtClean="0">
                <a:solidFill>
                  <a:srgbClr val="C00000"/>
                </a:solidFill>
              </a:rPr>
              <a:t>Con qué hechos se inicia la Edad Antigua?</a:t>
            </a:r>
          </a:p>
          <a:p>
            <a:endParaRPr lang="es-CL" sz="2400" b="1" dirty="0">
              <a:solidFill>
                <a:srgbClr val="C00000"/>
              </a:solidFill>
            </a:endParaRPr>
          </a:p>
          <a:p>
            <a:endParaRPr lang="es-CL" sz="2400" b="1" dirty="0" smtClean="0">
              <a:solidFill>
                <a:srgbClr val="C00000"/>
              </a:solidFill>
            </a:endParaRPr>
          </a:p>
          <a:p>
            <a:r>
              <a:rPr lang="es-CL" sz="2400" b="1" dirty="0" smtClean="0">
                <a:solidFill>
                  <a:srgbClr val="C00000"/>
                </a:solidFill>
              </a:rPr>
              <a:t>               3500 </a:t>
            </a:r>
            <a:r>
              <a:rPr lang="es-CL" sz="2400" b="1" dirty="0" err="1" smtClean="0">
                <a:solidFill>
                  <a:srgbClr val="C00000"/>
                </a:solidFill>
              </a:rPr>
              <a:t>a.C</a:t>
            </a:r>
            <a:r>
              <a:rPr lang="es-CL" sz="2400" b="1" dirty="0" smtClean="0">
                <a:solidFill>
                  <a:srgbClr val="C00000"/>
                </a:solidFill>
              </a:rPr>
              <a:t>                                             476 </a:t>
            </a:r>
            <a:r>
              <a:rPr lang="es-CL" sz="2400" b="1" dirty="0" err="1" smtClean="0">
                <a:solidFill>
                  <a:srgbClr val="C00000"/>
                </a:solidFill>
              </a:rPr>
              <a:t>d.C</a:t>
            </a:r>
            <a:endParaRPr lang="es-CL" sz="2400" b="1" dirty="0" smtClean="0">
              <a:solidFill>
                <a:srgbClr val="C00000"/>
              </a:solidFill>
            </a:endParaRPr>
          </a:p>
          <a:p>
            <a:r>
              <a:rPr lang="es-CL" sz="2400" b="1" dirty="0">
                <a:solidFill>
                  <a:srgbClr val="C00000"/>
                </a:solidFill>
              </a:rPr>
              <a:t> </a:t>
            </a:r>
            <a:r>
              <a:rPr lang="es-CL" sz="2400" b="1" dirty="0" smtClean="0">
                <a:solidFill>
                  <a:srgbClr val="C00000"/>
                </a:solidFill>
              </a:rPr>
              <a:t>          </a:t>
            </a:r>
            <a:r>
              <a:rPr lang="es-CL" sz="2000" b="1" dirty="0" smtClean="0"/>
              <a:t>                                              </a:t>
            </a:r>
          </a:p>
        </p:txBody>
      </p:sp>
      <p:sp>
        <p:nvSpPr>
          <p:cNvPr id="6" name="5 Flecha izquierda y derecha"/>
          <p:cNvSpPr/>
          <p:nvPr/>
        </p:nvSpPr>
        <p:spPr>
          <a:xfrm>
            <a:off x="2355957" y="3140968"/>
            <a:ext cx="4104456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1527865" y="4258090"/>
            <a:ext cx="1656184" cy="9844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Invención de la escritura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868144" y="4293096"/>
            <a:ext cx="216024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Caída del Imperio Romano de Occidente</a:t>
            </a:r>
            <a:endParaRPr lang="es-C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21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843808" y="332656"/>
            <a:ext cx="374061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Desarrollo cultural</a:t>
            </a:r>
            <a:endParaRPr lang="es-CL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95537" y="1556793"/>
            <a:ext cx="453650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es-CL" sz="2400" dirty="0" smtClean="0"/>
              <a:t>Sistema de contabilidad.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s-CL" sz="2400" dirty="0" smtClean="0"/>
              <a:t>Invención de la </a:t>
            </a:r>
            <a:r>
              <a:rPr lang="es-CL" sz="2400" b="1" dirty="0" smtClean="0">
                <a:solidFill>
                  <a:srgbClr val="C00000"/>
                </a:solidFill>
              </a:rPr>
              <a:t>Escritura cuneiforme</a:t>
            </a:r>
            <a:r>
              <a:rPr lang="es-CL" sz="2400" dirty="0" smtClean="0"/>
              <a:t>: la primera de la humanidad.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s-CL" sz="2400" b="1" dirty="0" smtClean="0">
                <a:solidFill>
                  <a:srgbClr val="C00000"/>
                </a:solidFill>
              </a:rPr>
              <a:t>Astronomía y Matemáticas</a:t>
            </a:r>
            <a:r>
              <a:rPr lang="es-CL" sz="2400" dirty="0" smtClean="0"/>
              <a:t>:</a:t>
            </a:r>
          </a:p>
          <a:p>
            <a:pPr algn="just"/>
            <a:r>
              <a:rPr lang="es-CL" sz="2400" dirty="0" smtClean="0"/>
              <a:t>  Descubrimiento de 5 planetas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s-CL" sz="2400" dirty="0" smtClean="0"/>
              <a:t>Elaboración del calendario lunar  de 12 meses divididos  en 7 días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s-CL" sz="2400" dirty="0" smtClean="0"/>
              <a:t>Creación del </a:t>
            </a:r>
            <a:r>
              <a:rPr lang="es-CL" sz="2400" b="1" dirty="0" smtClean="0">
                <a:solidFill>
                  <a:srgbClr val="C00000"/>
                </a:solidFill>
              </a:rPr>
              <a:t>Sistema</a:t>
            </a:r>
            <a:r>
              <a:rPr lang="es-CL" sz="2400" dirty="0" smtClean="0"/>
              <a:t> </a:t>
            </a:r>
            <a:r>
              <a:rPr lang="es-CL" sz="2400" b="1" dirty="0" smtClean="0">
                <a:solidFill>
                  <a:srgbClr val="C00000"/>
                </a:solidFill>
              </a:rPr>
              <a:t>Sexagesimal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s-CL" sz="2400" dirty="0" smtClean="0"/>
              <a:t>Invención de complejos sistemas de regadío</a:t>
            </a:r>
            <a:r>
              <a:rPr lang="es-CL" dirty="0" smtClean="0"/>
              <a:t>.</a:t>
            </a:r>
            <a:endParaRPr lang="es-CL" dirty="0"/>
          </a:p>
        </p:txBody>
      </p:sp>
      <p:pic>
        <p:nvPicPr>
          <p:cNvPr id="6146" name="Picture 2" descr="unidad 2. trigonometrí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367240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a escritura cuneiforme - Marenos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45721"/>
            <a:ext cx="3312368" cy="295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256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980728"/>
            <a:ext cx="763284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C00000"/>
                </a:solidFill>
              </a:rPr>
              <a:t>                         </a:t>
            </a:r>
            <a:r>
              <a:rPr lang="es-CL" sz="2800" b="1" dirty="0" smtClean="0">
                <a:solidFill>
                  <a:srgbClr val="C00000"/>
                </a:solidFill>
              </a:rPr>
              <a:t>¿Qué es una Civilización?   </a:t>
            </a:r>
          </a:p>
          <a:p>
            <a:endParaRPr lang="es-CL" b="1" dirty="0" smtClean="0"/>
          </a:p>
          <a:p>
            <a:pPr marL="285750" indent="-285750" algn="just">
              <a:buFont typeface="Wingdings" pitchFamily="2" charset="2"/>
              <a:buChar char="q"/>
            </a:pPr>
            <a:r>
              <a:rPr lang="es-CL" b="1" dirty="0" smtClean="0"/>
              <a:t>«Corresponde a un conjunto de sociedades que ocupan un cierto espacio, que comparten una cultura y que presentan una continuidad en el tiempo.»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CL" b="1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es-CL" b="1" dirty="0" smtClean="0"/>
              <a:t>«Forma de organización social, política y económica de gran complejidad que tiene ciertos elementos comunes: organización en torno a ciudades, s0ciedad estratificada, poder centralizado, sistema de escritura o de contabilidad, agricultura de rendimiento, entre otras.»</a:t>
            </a:r>
            <a:endParaRPr lang="es-CL" b="1" dirty="0"/>
          </a:p>
          <a:p>
            <a:endParaRPr lang="es-CL" b="1" dirty="0" smtClean="0"/>
          </a:p>
          <a:p>
            <a:r>
              <a:rPr lang="es-CL" b="1" dirty="0" smtClean="0">
                <a:solidFill>
                  <a:srgbClr val="C00000"/>
                </a:solidFill>
              </a:rPr>
              <a:t>      </a:t>
            </a:r>
            <a:r>
              <a:rPr lang="es-CL" sz="2800" b="1" dirty="0" smtClean="0">
                <a:solidFill>
                  <a:srgbClr val="C00000"/>
                </a:solidFill>
              </a:rPr>
              <a:t>Cultura: </a:t>
            </a:r>
          </a:p>
          <a:p>
            <a:r>
              <a:rPr lang="es-CL" b="1" dirty="0"/>
              <a:t> </a:t>
            </a:r>
            <a:r>
              <a:rPr lang="es-CL" b="1" dirty="0" smtClean="0"/>
              <a:t>   Es el conjunto de todas las formas de vida y expresiones de una    </a:t>
            </a:r>
          </a:p>
          <a:p>
            <a:r>
              <a:rPr lang="es-CL" b="1" dirty="0"/>
              <a:t> </a:t>
            </a:r>
            <a:r>
              <a:rPr lang="es-CL" b="1" dirty="0" smtClean="0"/>
              <a:t>   sociedad determinada. Como tal incluye costumbres, normas y , </a:t>
            </a:r>
          </a:p>
          <a:p>
            <a:r>
              <a:rPr lang="es-CL" b="1" dirty="0"/>
              <a:t> </a:t>
            </a:r>
            <a:r>
              <a:rPr lang="es-CL" b="1" dirty="0" smtClean="0"/>
              <a:t>   reglas de la manera de ser, vestirse, religión, rituales, creencias, etc.</a:t>
            </a:r>
          </a:p>
          <a:p>
            <a:endParaRPr lang="es-CL" b="1" dirty="0">
              <a:solidFill>
                <a:srgbClr val="C00000"/>
              </a:solidFill>
            </a:endParaRPr>
          </a:p>
          <a:p>
            <a:endParaRPr lang="es-CL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68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TNA VIVAR\Desktop\Captu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595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imeras civilizaciones fluviales - Características más importantes - El inicio de la civilización fluv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465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s primeras civilizaciones - ppt descarg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038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704088"/>
            <a:ext cx="7715200" cy="348648"/>
          </a:xfrm>
        </p:spPr>
        <p:txBody>
          <a:bodyPr>
            <a:normAutofit fontScale="90000"/>
          </a:bodyPr>
          <a:lstStyle/>
          <a:p>
            <a:r>
              <a:rPr lang="es-CL" sz="2800" b="1" dirty="0" smtClean="0">
                <a:solidFill>
                  <a:srgbClr val="C00000"/>
                </a:solidFill>
              </a:rPr>
              <a:t>                          </a:t>
            </a:r>
            <a:r>
              <a:rPr lang="es-CL" sz="3100" b="1" dirty="0" smtClean="0">
                <a:solidFill>
                  <a:srgbClr val="C00000"/>
                </a:solidFill>
                <a:latin typeface="+mn-lt"/>
              </a:rPr>
              <a:t>¿Dónde   surgieron</a:t>
            </a:r>
            <a:r>
              <a:rPr lang="es-CL" sz="2800" b="1" dirty="0" smtClean="0">
                <a:solidFill>
                  <a:srgbClr val="C00000"/>
                </a:solidFill>
                <a:latin typeface="+mn-lt"/>
              </a:rPr>
              <a:t>?</a:t>
            </a:r>
            <a:endParaRPr lang="es-CL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9552" y="1412776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rgbClr val="C00000"/>
                </a:solidFill>
              </a:rPr>
              <a:t>A) Civilizaciones del Creciente fértil y  del Lejano Oriente.-   </a:t>
            </a:r>
          </a:p>
          <a:p>
            <a:endParaRPr lang="es-CL" sz="2000" b="1" dirty="0">
              <a:solidFill>
                <a:srgbClr val="C00000"/>
              </a:solidFill>
            </a:endParaRPr>
          </a:p>
          <a:p>
            <a:r>
              <a:rPr lang="es-CL" sz="2000" b="1" dirty="0" smtClean="0">
                <a:solidFill>
                  <a:srgbClr val="C00000"/>
                </a:solidFill>
              </a:rPr>
              <a:t>Las civilizaciones fluviales: </a:t>
            </a:r>
            <a:r>
              <a:rPr lang="es-CL" sz="2000" dirty="0" smtClean="0"/>
              <a:t>Nacen en torno a ríos como las del </a:t>
            </a:r>
          </a:p>
          <a:p>
            <a:endParaRPr lang="es-CL" sz="2000" dirty="0"/>
          </a:p>
          <a:p>
            <a:r>
              <a:rPr lang="es-CL" sz="2000" b="1" dirty="0" smtClean="0">
                <a:solidFill>
                  <a:srgbClr val="C00000"/>
                </a:solidFill>
              </a:rPr>
              <a:t>1.-Creciente Fértil</a:t>
            </a:r>
            <a:r>
              <a:rPr lang="es-CL" sz="2000" b="1" dirty="0" smtClean="0"/>
              <a:t> </a:t>
            </a:r>
            <a:r>
              <a:rPr lang="es-CL" sz="2000" dirty="0" smtClean="0"/>
              <a:t>(</a:t>
            </a:r>
            <a:r>
              <a:rPr lang="es-CL" sz="2000" dirty="0" smtClean="0">
                <a:solidFill>
                  <a:srgbClr val="C00000"/>
                </a:solidFill>
              </a:rPr>
              <a:t>Fértil Media luna</a:t>
            </a:r>
            <a:r>
              <a:rPr lang="es-CL" sz="2000" dirty="0" smtClean="0"/>
              <a:t>) Entre Asia y África:</a:t>
            </a:r>
          </a:p>
          <a:p>
            <a:endParaRPr lang="es-CL" sz="2000" dirty="0"/>
          </a:p>
          <a:p>
            <a:r>
              <a:rPr lang="es-CL" sz="2000" b="1" dirty="0" smtClean="0">
                <a:solidFill>
                  <a:srgbClr val="C00000"/>
                </a:solidFill>
              </a:rPr>
              <a:t>Mesopotamia</a:t>
            </a:r>
            <a:r>
              <a:rPr lang="es-CL" sz="2000" dirty="0" smtClean="0">
                <a:solidFill>
                  <a:srgbClr val="C00000"/>
                </a:solidFill>
              </a:rPr>
              <a:t>: </a:t>
            </a:r>
            <a:r>
              <a:rPr lang="es-CL" sz="2000" dirty="0" smtClean="0"/>
              <a:t>Entre los ríos Tigris y Éufrates. ( Cercano Oriente)</a:t>
            </a:r>
          </a:p>
          <a:p>
            <a:r>
              <a:rPr lang="es-CL" sz="2000" b="1" dirty="0" smtClean="0">
                <a:solidFill>
                  <a:srgbClr val="C00000"/>
                </a:solidFill>
              </a:rPr>
              <a:t>Egipto</a:t>
            </a:r>
            <a:r>
              <a:rPr lang="es-CL" sz="2000" dirty="0" smtClean="0">
                <a:solidFill>
                  <a:srgbClr val="C00000"/>
                </a:solidFill>
              </a:rPr>
              <a:t> </a:t>
            </a:r>
            <a:r>
              <a:rPr lang="es-CL" sz="2000" dirty="0" smtClean="0"/>
              <a:t>: En torno al río Nilo (Norte de África)</a:t>
            </a:r>
          </a:p>
          <a:p>
            <a:endParaRPr lang="es-CL" sz="2000" dirty="0"/>
          </a:p>
          <a:p>
            <a:r>
              <a:rPr lang="es-CL" sz="2000" b="1" dirty="0" smtClean="0">
                <a:solidFill>
                  <a:srgbClr val="C00000"/>
                </a:solidFill>
              </a:rPr>
              <a:t>2.-Lejano  Oriente.-</a:t>
            </a:r>
          </a:p>
          <a:p>
            <a:endParaRPr lang="es-CL" sz="2000" b="1" dirty="0">
              <a:solidFill>
                <a:srgbClr val="C00000"/>
              </a:solidFill>
            </a:endParaRPr>
          </a:p>
          <a:p>
            <a:r>
              <a:rPr lang="es-CL" sz="2000" b="1" dirty="0" smtClean="0">
                <a:solidFill>
                  <a:srgbClr val="C00000"/>
                </a:solidFill>
              </a:rPr>
              <a:t>Civilización India</a:t>
            </a:r>
            <a:r>
              <a:rPr lang="es-CL" sz="2000" dirty="0" smtClean="0"/>
              <a:t>: En torno al río Indo.</a:t>
            </a:r>
          </a:p>
          <a:p>
            <a:r>
              <a:rPr lang="es-CL" sz="2000" b="1" dirty="0" smtClean="0">
                <a:solidFill>
                  <a:srgbClr val="C00000"/>
                </a:solidFill>
              </a:rPr>
              <a:t>Civilización China</a:t>
            </a:r>
            <a:r>
              <a:rPr lang="es-CL" sz="2000" dirty="0" smtClean="0"/>
              <a:t>: En torno a los ríos Amarillo y Azul.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104594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764704"/>
            <a:ext cx="8064896" cy="569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rgbClr val="C00000"/>
                </a:solidFill>
              </a:rPr>
              <a:t>b) Civilizaciones del Mar Mediterráneo</a:t>
            </a:r>
            <a:r>
              <a:rPr lang="es-CL" dirty="0" smtClean="0"/>
              <a:t>:    </a:t>
            </a:r>
          </a:p>
          <a:p>
            <a:endParaRPr lang="es-CL" dirty="0"/>
          </a:p>
          <a:p>
            <a:r>
              <a:rPr lang="es-CL" sz="2400" b="1" dirty="0" smtClean="0">
                <a:solidFill>
                  <a:srgbClr val="C00000"/>
                </a:solidFill>
              </a:rPr>
              <a:t>Los fenicios y los Minoicos</a:t>
            </a:r>
            <a:r>
              <a:rPr lang="es-CL" dirty="0" smtClean="0"/>
              <a:t>: son dos de las civilizaciones más antiguas surgidas en este espacio. Al inicio fueron agricultores, luego desarrollaron nuevos inventos y tecnologías. Fueron principalmente, navegantes y comerciantes.</a:t>
            </a:r>
          </a:p>
          <a:p>
            <a:endParaRPr lang="es-CL" dirty="0"/>
          </a:p>
          <a:p>
            <a:r>
              <a:rPr lang="es-CL" sz="2400" b="1" dirty="0" smtClean="0">
                <a:solidFill>
                  <a:srgbClr val="C00000"/>
                </a:solidFill>
              </a:rPr>
              <a:t>c) Civilizaciones americanas</a:t>
            </a:r>
            <a:r>
              <a:rPr lang="es-CL" dirty="0" smtClean="0"/>
              <a:t>: </a:t>
            </a:r>
          </a:p>
          <a:p>
            <a:r>
              <a:rPr lang="es-CL" dirty="0"/>
              <a:t> </a:t>
            </a:r>
            <a:r>
              <a:rPr lang="es-CL" dirty="0" smtClean="0"/>
              <a:t> Las civilizaciones  madres de este continente fueron:</a:t>
            </a:r>
          </a:p>
          <a:p>
            <a:endParaRPr lang="es-CL" dirty="0"/>
          </a:p>
          <a:p>
            <a:r>
              <a:rPr lang="es-CL" b="1" dirty="0" smtClean="0">
                <a:solidFill>
                  <a:srgbClr val="C00000"/>
                </a:solidFill>
              </a:rPr>
              <a:t>En Mesoamérica</a:t>
            </a:r>
            <a:r>
              <a:rPr lang="es-CL" dirty="0" smtClean="0"/>
              <a:t>:</a:t>
            </a:r>
          </a:p>
          <a:p>
            <a:r>
              <a:rPr lang="es-CL" sz="2400" b="1" dirty="0" smtClean="0">
                <a:solidFill>
                  <a:srgbClr val="C00000"/>
                </a:solidFill>
              </a:rPr>
              <a:t>Olmecas:</a:t>
            </a:r>
            <a:r>
              <a:rPr lang="es-CL" dirty="0" smtClean="0"/>
              <a:t> Habitaron en selvas abundantes, contaban con recursos hídricos, temprana agricultura, tuvieron logros culturales destacados. Cabezas colosales olmecas.</a:t>
            </a:r>
          </a:p>
          <a:p>
            <a:endParaRPr lang="es-CL" dirty="0"/>
          </a:p>
          <a:p>
            <a:r>
              <a:rPr lang="es-CL" sz="2000" b="1" dirty="0" smtClean="0">
                <a:solidFill>
                  <a:srgbClr val="C00000"/>
                </a:solidFill>
              </a:rPr>
              <a:t>En Andes Centrales:</a:t>
            </a:r>
          </a:p>
          <a:p>
            <a:r>
              <a:rPr lang="es-CL" sz="2000" b="1" dirty="0" smtClean="0">
                <a:solidFill>
                  <a:srgbClr val="C00000"/>
                </a:solidFill>
              </a:rPr>
              <a:t>Civilización de Chavín de </a:t>
            </a:r>
            <a:r>
              <a:rPr lang="es-CL" sz="2000" b="1" dirty="0" err="1" smtClean="0">
                <a:solidFill>
                  <a:srgbClr val="C00000"/>
                </a:solidFill>
              </a:rPr>
              <a:t>Huantar</a:t>
            </a:r>
            <a:r>
              <a:rPr lang="es-CL" dirty="0" smtClean="0"/>
              <a:t>: Habitaron en sector cordillera , sierras, cuencas y valles  del Perú.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32311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TNA VIVAR\Desktop\Captu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2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8115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365</TotalTime>
  <Words>1054</Words>
  <Application>Microsoft Office PowerPoint</Application>
  <PresentationFormat>Presentación en pantalla (4:3)</PresentationFormat>
  <Paragraphs>120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Flujo</vt:lpstr>
      <vt:lpstr>Las Primeras civilizaciones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                    ¿Dónde   surgieron?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Primeras civilizaciones del mundo</dc:title>
  <dc:creator>ETNA VIVAR</dc:creator>
  <cp:lastModifiedBy>ETNA VIVAR</cp:lastModifiedBy>
  <cp:revision>35</cp:revision>
  <dcterms:created xsi:type="dcterms:W3CDTF">2020-06-05T05:55:21Z</dcterms:created>
  <dcterms:modified xsi:type="dcterms:W3CDTF">2020-06-15T02:41:07Z</dcterms:modified>
</cp:coreProperties>
</file>