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8"/>
  </p:notesMasterIdLst>
  <p:sldIdLst>
    <p:sldId id="256" r:id="rId2"/>
    <p:sldId id="257" r:id="rId3"/>
    <p:sldId id="272" r:id="rId4"/>
    <p:sldId id="258" r:id="rId5"/>
    <p:sldId id="259" r:id="rId6"/>
    <p:sldId id="260" r:id="rId7"/>
    <p:sldId id="273" r:id="rId8"/>
    <p:sldId id="261" r:id="rId9"/>
    <p:sldId id="262" r:id="rId10"/>
    <p:sldId id="263" r:id="rId11"/>
    <p:sldId id="264" r:id="rId12"/>
    <p:sldId id="280" r:id="rId13"/>
    <p:sldId id="276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E7392CA-0D74-439D-B892-D9E0F6F11F80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B2256E-2559-48CF-85CE-34FF887938A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31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L" altLang="es-CL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9EE41F-4FE2-4156-B10B-62FD3C32DBBF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051721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L" altLang="es-CL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5C2F07-D4CF-4CDB-9F10-2D865F36BDD4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04756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3671888" y="5562600"/>
            <a:ext cx="18415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2"/>
                </a:solidFill>
                <a:latin typeface="Verdana" pitchFamily="34" charset="0"/>
              </a:rPr>
              <a:t>Company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tx2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533400" y="3048000"/>
            <a:ext cx="8137525" cy="647700"/>
          </a:xfrm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44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r>
              <a:rPr lang="es-ES" altLang="ko-KR" smtClean="0"/>
              <a:t>Haga clic para modificar el estilo de título del patrón</a:t>
            </a:r>
            <a:endParaRPr lang="en-US" altLang="ko-KR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ubTitle" sz="quarter" idx="1"/>
          </p:nvPr>
        </p:nvSpPr>
        <p:spPr bwMode="black">
          <a:xfrm>
            <a:off x="539750" y="4221163"/>
            <a:ext cx="8210550" cy="533400"/>
          </a:xfrm>
          <a:effectLst>
            <a:outerShdw dist="45791" dir="3378596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 altLang="ko-KR" smtClean="0"/>
              <a:t>Haga clic para modificar el estilo de subtítulo del patrón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288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035DC-93F2-473B-B0F9-1E2CD1CE0C06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75510-3064-40E7-AFC3-18FE63C57EA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792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05600" y="185738"/>
            <a:ext cx="1981200" cy="62150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62000" y="185738"/>
            <a:ext cx="5791200" cy="62150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5DB3-02AF-4D90-9346-DD3FD4F81E14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40170-90D0-48B4-948D-4AD8F4515A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0487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185738"/>
            <a:ext cx="7467600" cy="563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762000" y="1152525"/>
            <a:ext cx="7924800" cy="5248275"/>
          </a:xfrm>
        </p:spPr>
        <p:txBody>
          <a:bodyPr/>
          <a:lstStyle/>
          <a:p>
            <a:pPr lvl="0"/>
            <a:r>
              <a:rPr lang="es-ES" noProof="0" smtClean="0"/>
              <a:t>Haga clic en el icono para agregar una tabla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7C090-2397-4993-9376-C108448DF3B2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67435-A1E7-49D9-98E2-80C17C7453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27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4BA78-0612-4EC1-AA73-20DD28C5C640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6905E-A6B6-4C1D-9310-7928D8F74D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60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A8A1B-A062-4180-8083-3DAA6B8EE40A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146D4-56CC-4138-ACBF-D2BBE60E39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212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62000" y="1152525"/>
            <a:ext cx="38862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00600" y="1152525"/>
            <a:ext cx="38862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7AA73-2B4F-4518-B7AD-2FDB74DAC5F5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ACCCE-2880-465C-AE66-F848B94087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60684-A904-4917-9BCF-478E87742C4D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F0BCF-DA8D-4D04-B4CE-9D6E153489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60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A1E38-5804-4C0A-B70A-2731951BBDB8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3DBDB-32E5-4E0C-9388-5B9317F163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948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3B88D-2BFF-46C6-9B6C-81539A0D94B7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6F355-BF8A-44CE-81A6-DB99A8D043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05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9C5E-CCF0-40F5-9AA7-122FFEC33F76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4CEC6-30F7-449F-B5A5-C443557FA3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64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16F08-EDF6-4D61-8D36-2B3C43B6A0BF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3C718-4991-4A85-8A31-54FD61CE42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945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ltGray">
          <a:xfrm>
            <a:off x="728663" y="0"/>
            <a:ext cx="8415337" cy="7651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invGray">
          <a:xfrm>
            <a:off x="0" y="762000"/>
            <a:ext cx="738188" cy="6100763"/>
          </a:xfrm>
          <a:prstGeom prst="rect">
            <a:avLst/>
          </a:prstGeom>
          <a:gradFill rotWithShape="1">
            <a:gsLst>
              <a:gs pos="0">
                <a:srgbClr val="001773">
                  <a:gamma/>
                  <a:shade val="46275"/>
                  <a:invGamma/>
                </a:srgbClr>
              </a:gs>
              <a:gs pos="100000">
                <a:srgbClr val="00177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invGray">
          <a:xfrm>
            <a:off x="0" y="0"/>
            <a:ext cx="738188" cy="762000"/>
          </a:xfrm>
          <a:prstGeom prst="rect">
            <a:avLst/>
          </a:prstGeom>
          <a:solidFill>
            <a:srgbClr val="0D34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152525"/>
            <a:ext cx="79248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texto del patrón</a:t>
            </a:r>
          </a:p>
          <a:p>
            <a:pPr lvl="1"/>
            <a:r>
              <a:rPr lang="es-ES" altLang="es-CL" smtClean="0"/>
              <a:t>Segundo nivel</a:t>
            </a:r>
          </a:p>
          <a:p>
            <a:pPr lvl="2"/>
            <a:r>
              <a:rPr lang="es-ES" altLang="es-CL" smtClean="0"/>
              <a:t>Tercer nivel</a:t>
            </a:r>
          </a:p>
          <a:p>
            <a:pPr lvl="3"/>
            <a:r>
              <a:rPr lang="es-ES" altLang="es-CL" smtClean="0"/>
              <a:t>Cuarto nivel</a:t>
            </a:r>
          </a:p>
          <a:p>
            <a:pPr lvl="4"/>
            <a:r>
              <a:rPr lang="es-ES" altLang="es-CL" smtClean="0"/>
              <a:t>Quinto nivel</a:t>
            </a:r>
            <a:endParaRPr lang="en-US" altLang="es-CL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1BF094-4B15-468E-8CAE-E68A1DE2982D}" type="datetimeFigureOut">
              <a:rPr lang="es-ES"/>
              <a:pPr>
                <a:defRPr/>
              </a:pPr>
              <a:t>08/04/2020</a:t>
            </a:fld>
            <a:endParaRPr lang="es-E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9913" y="646112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E5388B-1C99-4638-99DA-102EC78BD2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762000" y="185738"/>
            <a:ext cx="7467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título del patrón</a:t>
            </a:r>
            <a:endParaRPr lang="en-US" altLang="es-CL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5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dforceblog.com/imagenes/ecosistema-human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658044" y="2571744"/>
            <a:ext cx="72715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Cadenas y Tramas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Tróficas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000375" y="0"/>
            <a:ext cx="4286250" cy="6461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/>
              <a:t>Consumidores</a:t>
            </a:r>
          </a:p>
        </p:txBody>
      </p:sp>
      <p:sp>
        <p:nvSpPr>
          <p:cNvPr id="12291" name="4 CuadroTexto"/>
          <p:cNvSpPr txBox="1">
            <a:spLocks noChangeArrowheads="1"/>
          </p:cNvSpPr>
          <p:nvPr/>
        </p:nvSpPr>
        <p:spPr bwMode="auto">
          <a:xfrm>
            <a:off x="214313" y="857250"/>
            <a:ext cx="85613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400">
                <a:solidFill>
                  <a:schemeClr val="tx2"/>
                </a:solidFill>
                <a:latin typeface="Verdana" pitchFamily="34" charset="0"/>
              </a:rPr>
              <a:t>Son organismos heterótrofos  que utilizan la materia </a:t>
            </a:r>
          </a:p>
          <a:p>
            <a:pPr eaLnBrk="1" hangingPunct="1"/>
            <a:r>
              <a:rPr lang="es-ES" altLang="es-CL" sz="2400">
                <a:solidFill>
                  <a:schemeClr val="tx2"/>
                </a:solidFill>
                <a:latin typeface="Verdana" pitchFamily="34" charset="0"/>
              </a:rPr>
              <a:t>orgánica de otros seres vivos para fabricar los suyos.</a:t>
            </a:r>
          </a:p>
        </p:txBody>
      </p:sp>
      <p:pic>
        <p:nvPicPr>
          <p:cNvPr id="12292" name="Picture 2" descr="http://3.bp.blogspot.com/_azJzG660C6U/TIAwthFWvuI/AAAAAAAAABE/Eh84AwkKBhE/s1600/conejo-en-pas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7138"/>
            <a:ext cx="3000375" cy="2374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0" y="4997450"/>
            <a:ext cx="3000375" cy="6461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Consumidores primarios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           o herbívoros</a:t>
            </a:r>
          </a:p>
        </p:txBody>
      </p:sp>
      <p:pic>
        <p:nvPicPr>
          <p:cNvPr id="12294" name="Picture 4" descr="http://1.bp.blogspot.com/-2DVyKccI0Yw/TaCU2HYqu6I/AAAAAAAADGw/DubvZBU7pdQ/s1600/zorro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497138"/>
            <a:ext cx="3071813" cy="23574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3143250" y="4997450"/>
            <a:ext cx="3071813" cy="6461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Consumidores secundarios</a:t>
            </a:r>
          </a:p>
        </p:txBody>
      </p:sp>
      <p:pic>
        <p:nvPicPr>
          <p:cNvPr id="12296" name="Picture 6" descr="http://www.infoanimal.com/wp-content/uploads/2010/08/leon0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2497138"/>
            <a:ext cx="2786062" cy="228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6429375" y="4997450"/>
            <a:ext cx="2714625" cy="6461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Consumidores terciarios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428875" y="0"/>
            <a:ext cx="4500563" cy="6461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/>
              <a:t>Descomponedores</a:t>
            </a:r>
          </a:p>
        </p:txBody>
      </p:sp>
      <p:sp>
        <p:nvSpPr>
          <p:cNvPr id="13315" name="4 CuadroTexto"/>
          <p:cNvSpPr txBox="1">
            <a:spLocks noChangeArrowheads="1"/>
          </p:cNvSpPr>
          <p:nvPr/>
        </p:nvSpPr>
        <p:spPr bwMode="auto">
          <a:xfrm>
            <a:off x="214313" y="857250"/>
            <a:ext cx="8397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400">
                <a:solidFill>
                  <a:schemeClr val="tx2"/>
                </a:solidFill>
                <a:latin typeface="Verdana" pitchFamily="34" charset="0"/>
              </a:rPr>
              <a:t>Son organismos que transformar la materia orgánica</a:t>
            </a:r>
          </a:p>
          <a:p>
            <a:pPr eaLnBrk="1" hangingPunct="1"/>
            <a:r>
              <a:rPr lang="es-ES" altLang="es-CL" sz="2400">
                <a:solidFill>
                  <a:schemeClr val="tx2"/>
                </a:solidFill>
                <a:latin typeface="Verdana" pitchFamily="34" charset="0"/>
              </a:rPr>
              <a:t>en inorgánica para volverla al medio ambiente.</a:t>
            </a:r>
          </a:p>
        </p:txBody>
      </p:sp>
      <p:pic>
        <p:nvPicPr>
          <p:cNvPr id="13316" name="Picture 2" descr="http://www.adesper.com/biodiversidadfungica/images/06/kuehneromyces-mutabil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000250"/>
            <a:ext cx="2857500" cy="1905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6 CuadroTexto"/>
          <p:cNvSpPr txBox="1">
            <a:spLocks noChangeArrowheads="1"/>
          </p:cNvSpPr>
          <p:nvPr/>
        </p:nvSpPr>
        <p:spPr bwMode="auto">
          <a:xfrm>
            <a:off x="1285875" y="4071938"/>
            <a:ext cx="1047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>
                <a:solidFill>
                  <a:schemeClr val="tx2"/>
                </a:solidFill>
                <a:latin typeface="Verdana" pitchFamily="34" charset="0"/>
              </a:rPr>
              <a:t>Hongos</a:t>
            </a:r>
          </a:p>
        </p:txBody>
      </p:sp>
      <p:pic>
        <p:nvPicPr>
          <p:cNvPr id="13318" name="Picture 4" descr="http://www.definicionabc.com/wp-content/uploads/bacteria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000250"/>
            <a:ext cx="3286125" cy="1900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9" name="8 CuadroTexto"/>
          <p:cNvSpPr txBox="1">
            <a:spLocks noChangeArrowheads="1"/>
          </p:cNvSpPr>
          <p:nvPr/>
        </p:nvSpPr>
        <p:spPr bwMode="auto">
          <a:xfrm>
            <a:off x="5715000" y="4071938"/>
            <a:ext cx="1250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>
                <a:solidFill>
                  <a:schemeClr val="tx2"/>
                </a:solidFill>
                <a:latin typeface="Verdana" pitchFamily="34" charset="0"/>
              </a:rPr>
              <a:t>Bacterias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87824" y="1916832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Ejercicios 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247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" y="3467402"/>
            <a:ext cx="888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1. ¿La imagen representa una cadena o trama alimentaria?</a:t>
            </a:r>
            <a:endParaRPr lang="es-ES" sz="2400" dirty="0"/>
          </a:p>
        </p:txBody>
      </p:sp>
      <p:pic>
        <p:nvPicPr>
          <p:cNvPr id="27652" name="Picture 4" descr="http://upload.wikimedia.org/wikipedia/commons/thumb/7/71/FoodChain.svg/220px-FoodChain.svg.png"/>
          <p:cNvPicPr>
            <a:picLocks noChangeAspect="1" noChangeArrowheads="1"/>
          </p:cNvPicPr>
          <p:nvPr/>
        </p:nvPicPr>
        <p:blipFill>
          <a:blip r:embed="rId2"/>
          <a:srcRect b="56591"/>
          <a:stretch>
            <a:fillRect/>
          </a:stretch>
        </p:blipFill>
        <p:spPr bwMode="auto">
          <a:xfrm>
            <a:off x="0" y="0"/>
            <a:ext cx="9144000" cy="321468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7" name="6 CuadroTexto"/>
          <p:cNvSpPr txBox="1"/>
          <p:nvPr/>
        </p:nvSpPr>
        <p:spPr>
          <a:xfrm>
            <a:off x="25489" y="4000504"/>
            <a:ext cx="890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2. ¿Qué niveles tróficos podemos identificar en la imagen?</a:t>
            </a:r>
            <a:endParaRPr lang="es-ES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0" y="5039037"/>
            <a:ext cx="761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4. ¿Qué  organismos son carnívoros y herbívoros?</a:t>
            </a:r>
            <a:endParaRPr lang="es-ES" sz="2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" y="4538971"/>
            <a:ext cx="4081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3. ¿Quién es el productor?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750592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lygeum.es/wp-content/uploads/2007/08/cadena_01.jpg"/>
          <p:cNvPicPr>
            <a:picLocks noChangeAspect="1" noChangeArrowheads="1"/>
          </p:cNvPicPr>
          <p:nvPr/>
        </p:nvPicPr>
        <p:blipFill>
          <a:blip r:embed="rId2"/>
          <a:srcRect b="9155"/>
          <a:stretch>
            <a:fillRect/>
          </a:stretch>
        </p:blipFill>
        <p:spPr bwMode="auto">
          <a:xfrm>
            <a:off x="0" y="1"/>
            <a:ext cx="9144000" cy="30718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5" name="4 CuadroTexto"/>
          <p:cNvSpPr txBox="1"/>
          <p:nvPr/>
        </p:nvSpPr>
        <p:spPr>
          <a:xfrm>
            <a:off x="0" y="3357563"/>
            <a:ext cx="4636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1. ¿Qué significan las flechas?</a:t>
            </a: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3857629"/>
            <a:ext cx="6094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2. ¿Quién es el consumidor de 2 orden?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" y="4357695"/>
            <a:ext cx="87046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3. Si un organismo X se come al zorro, que nivel trófico, </a:t>
            </a:r>
          </a:p>
          <a:p>
            <a:r>
              <a:rPr lang="es-ES" sz="2400" dirty="0" smtClean="0"/>
              <a:t>ocuparía el organismo X?</a:t>
            </a:r>
            <a:endParaRPr lang="es-ES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0" y="5143513"/>
            <a:ext cx="8416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4. ¿Qué pasaría si elimino al árbol de la cadena trófica?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557928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1.bp.blogspot.com/_5OnE2BXIGDY/SlzxKZel0pI/AAAAAAAAAhc/aOUbNFaUdGc/s1600/trama%2Balimentar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0858"/>
            <a:ext cx="9144000" cy="314324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5" name="4 CuadroTexto"/>
          <p:cNvSpPr txBox="1"/>
          <p:nvPr/>
        </p:nvSpPr>
        <p:spPr>
          <a:xfrm>
            <a:off x="-114366" y="3594107"/>
            <a:ext cx="9258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1. ¿Cómo te das cuenta que la imagen es una red trófica?</a:t>
            </a: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-71469" y="4165611"/>
            <a:ext cx="890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2. ¿Qué niveles tróficos podemos identificar en la imagen?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-38979" y="5775647"/>
            <a:ext cx="5968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5. ¿Qué  organismos son heterótrofos?</a:t>
            </a:r>
            <a:endParaRPr lang="es-ES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-71470" y="5275581"/>
            <a:ext cx="766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4. ¿El búho es un sólo un consumidor secundario?</a:t>
            </a:r>
            <a:endParaRPr lang="es-ES" sz="2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-71471" y="4737115"/>
            <a:ext cx="496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3. ¿De que se alimenta el zorro?</a:t>
            </a:r>
            <a:endParaRPr lang="es-ES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4214810" y="2308222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comadreja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5977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71469" y="3714752"/>
            <a:ext cx="5469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1. ¿Cuál es el organismo autótrofo?</a:t>
            </a:r>
            <a:endParaRPr lang="es-ES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-71470" y="5429264"/>
            <a:ext cx="8589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4. ¿Qué  pasaría si eliminamos al ratón de la red trófica?</a:t>
            </a: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-71470" y="4929198"/>
            <a:ext cx="5865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3. ¿Qué nivel trófico ocupa la culebra?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-71471" y="4357694"/>
            <a:ext cx="5048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2. ¿De que se alimenta el ratón?</a:t>
            </a:r>
            <a:endParaRPr lang="es-ES" sz="2400" dirty="0"/>
          </a:p>
        </p:txBody>
      </p:sp>
      <p:pic>
        <p:nvPicPr>
          <p:cNvPr id="1028" name="Picture 4" descr="http://www.jmarcano.com/graficos/images/fcha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5004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95377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CuadroTexto"/>
          <p:cNvSpPr txBox="1">
            <a:spLocks noChangeArrowheads="1"/>
          </p:cNvSpPr>
          <p:nvPr/>
        </p:nvSpPr>
        <p:spPr bwMode="auto">
          <a:xfrm>
            <a:off x="539552" y="1714500"/>
            <a:ext cx="6957417" cy="954107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800" dirty="0">
                <a:solidFill>
                  <a:schemeClr val="tx2"/>
                </a:solidFill>
                <a:latin typeface="Verdana" pitchFamily="34" charset="0"/>
              </a:rPr>
              <a:t>Objetivo: </a:t>
            </a:r>
            <a:r>
              <a:rPr lang="es-ES" altLang="es-CL" sz="2800" dirty="0" smtClean="0">
                <a:solidFill>
                  <a:schemeClr val="tx2"/>
                </a:solidFill>
                <a:latin typeface="Verdana" pitchFamily="34" charset="0"/>
              </a:rPr>
              <a:t>Conocer conceptos básicos </a:t>
            </a:r>
          </a:p>
          <a:p>
            <a:pPr eaLnBrk="1" hangingPunct="1"/>
            <a:r>
              <a:rPr lang="es-ES" altLang="es-CL" sz="2800" dirty="0" smtClean="0">
                <a:solidFill>
                  <a:schemeClr val="tx2"/>
                </a:solidFill>
                <a:latin typeface="Verdana" pitchFamily="34" charset="0"/>
              </a:rPr>
              <a:t>de cadenas y tramas alimentarias.</a:t>
            </a:r>
            <a:endParaRPr lang="es-ES" altLang="es-CL" sz="28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0034" y="2285992"/>
            <a:ext cx="83215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Algunas Definiciones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Rectángulo"/>
          <p:cNvSpPr>
            <a:spLocks noChangeArrowheads="1"/>
          </p:cNvSpPr>
          <p:nvPr/>
        </p:nvSpPr>
        <p:spPr bwMode="auto">
          <a:xfrm>
            <a:off x="0" y="184149"/>
            <a:ext cx="8572500" cy="18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800" b="1" u="sng" dirty="0">
                <a:solidFill>
                  <a:schemeClr val="tx2"/>
                </a:solidFill>
                <a:latin typeface="Verdana" pitchFamily="34" charset="0"/>
              </a:rPr>
              <a:t>Ecosistema</a:t>
            </a:r>
            <a:r>
              <a:rPr lang="es-ES" altLang="es-CL" sz="2800" dirty="0">
                <a:solidFill>
                  <a:schemeClr val="tx2"/>
                </a:solidFill>
                <a:latin typeface="Verdana" pitchFamily="34" charset="0"/>
              </a:rPr>
              <a:t> :Es la unidad biológica funcional que abarca los seres vivos (biocenosis) y el medio ambiente físico (biotopo) de un área determinada.</a:t>
            </a:r>
          </a:p>
        </p:txBody>
      </p:sp>
      <p:pic>
        <p:nvPicPr>
          <p:cNvPr id="6147" name="Picture 2" descr="http://bibliotecadigital.ilce.edu.mx/sites/educa/libros/berrendo/imgs/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0250"/>
            <a:ext cx="9144000" cy="48577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Rectángulo"/>
          <p:cNvSpPr>
            <a:spLocks noChangeArrowheads="1"/>
          </p:cNvSpPr>
          <p:nvPr/>
        </p:nvSpPr>
        <p:spPr bwMode="auto">
          <a:xfrm>
            <a:off x="0" y="188640"/>
            <a:ext cx="9144000" cy="18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800" b="1" u="sng" dirty="0">
                <a:solidFill>
                  <a:schemeClr val="tx2"/>
                </a:solidFill>
                <a:latin typeface="Verdana" pitchFamily="34" charset="0"/>
              </a:rPr>
              <a:t>Cadena Trófica</a:t>
            </a:r>
            <a:r>
              <a:rPr lang="es-ES" altLang="es-CL" sz="2800" dirty="0">
                <a:solidFill>
                  <a:schemeClr val="tx2"/>
                </a:solidFill>
                <a:latin typeface="Verdana" pitchFamily="34" charset="0"/>
              </a:rPr>
              <a:t> : Es el proceso de transferencia de energía alimenticia a través de una serie de organismos, en el que cada uno se alimenta del precedente y es alimento del siguiente.</a:t>
            </a:r>
          </a:p>
        </p:txBody>
      </p:sp>
      <p:pic>
        <p:nvPicPr>
          <p:cNvPr id="7171" name="Picture 2" descr="Archivo:FoodChai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4741"/>
            <a:ext cx="9144000" cy="485325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4 Rectángulo"/>
          <p:cNvSpPr>
            <a:spLocks noChangeArrowheads="1"/>
          </p:cNvSpPr>
          <p:nvPr/>
        </p:nvSpPr>
        <p:spPr bwMode="auto">
          <a:xfrm>
            <a:off x="0" y="260648"/>
            <a:ext cx="9144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800" b="1" u="sng" dirty="0">
                <a:solidFill>
                  <a:schemeClr val="tx2"/>
                </a:solidFill>
                <a:latin typeface="Verdana" pitchFamily="34" charset="0"/>
              </a:rPr>
              <a:t>Trama o red trófica</a:t>
            </a:r>
            <a:r>
              <a:rPr lang="es-ES" altLang="es-CL" sz="2800" dirty="0">
                <a:solidFill>
                  <a:schemeClr val="tx2"/>
                </a:solidFill>
                <a:latin typeface="Verdana" pitchFamily="34" charset="0"/>
              </a:rPr>
              <a:t> : Es un conjunto de cadenas tróficas interconectadas que pueden establecerse en un ecosistema. Estas, son diagramas no lineales, en los que se manifiestan las relaciones de depredación en un ecosistema.</a:t>
            </a:r>
          </a:p>
          <a:p>
            <a:pPr eaLnBrk="1" hangingPunct="1"/>
            <a:endParaRPr lang="es-ES" altLang="es-CL" sz="2800" dirty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8195" name="Picture 6" descr="http://3.bp.blogspot.com/_Xy7T62HrVeE/SURLYHNsyjI/AAAAAAAAABE/u2x9zFYw4h0/s320/m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78112"/>
            <a:ext cx="9144000" cy="41798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1.bp.blogspot.com/_5OnE2BXIGDY/SlzxKZel0pI/AAAAAAAAAhc/aOUbNFaUdGc/s1600/trama%2Balimenta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23 CuadroTexto"/>
          <p:cNvSpPr txBox="1"/>
          <p:nvPr/>
        </p:nvSpPr>
        <p:spPr>
          <a:xfrm>
            <a:off x="0" y="3429000"/>
            <a:ext cx="914400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solidFill>
                  <a:schemeClr val="tx2"/>
                </a:solidFill>
              </a:rPr>
              <a:t>Cuando una punta de flecha llega  a un organismo, se ve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solidFill>
                  <a:schemeClr val="tx2"/>
                </a:solidFill>
              </a:rPr>
              <a:t> el otro extremo de esta, para encontrar su alimento.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-32" y="4500570"/>
            <a:ext cx="9144032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solidFill>
                  <a:schemeClr val="tx2"/>
                </a:solidFill>
              </a:rPr>
              <a:t>Cuando nace una flecha (no la punta) de un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solidFill>
                  <a:schemeClr val="tx2"/>
                </a:solidFill>
              </a:rPr>
              <a:t>organismo, se sigue para encontrar su depredador.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71604" y="2357430"/>
            <a:ext cx="637867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Niveles Tróficos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000375" y="0"/>
            <a:ext cx="3071813" cy="6461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/>
              <a:t>Productores</a:t>
            </a:r>
          </a:p>
        </p:txBody>
      </p:sp>
      <p:sp>
        <p:nvSpPr>
          <p:cNvPr id="11267" name="4 CuadroTexto"/>
          <p:cNvSpPr txBox="1">
            <a:spLocks noChangeArrowheads="1"/>
          </p:cNvSpPr>
          <p:nvPr/>
        </p:nvSpPr>
        <p:spPr bwMode="auto">
          <a:xfrm>
            <a:off x="0" y="928688"/>
            <a:ext cx="8626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400">
                <a:solidFill>
                  <a:schemeClr val="tx2"/>
                </a:solidFill>
                <a:latin typeface="Verdana" pitchFamily="34" charset="0"/>
              </a:rPr>
              <a:t>Son organismos autótrofos que utilizan la fotosíntesis,</a:t>
            </a:r>
          </a:p>
          <a:p>
            <a:pPr eaLnBrk="1" hangingPunct="1"/>
            <a:r>
              <a:rPr lang="es-ES" altLang="es-CL" sz="2400">
                <a:solidFill>
                  <a:schemeClr val="tx2"/>
                </a:solidFill>
                <a:latin typeface="Verdana" pitchFamily="34" charset="0"/>
              </a:rPr>
              <a:t>para obtener energía necesaria, para la fabricación de</a:t>
            </a:r>
          </a:p>
          <a:p>
            <a:pPr eaLnBrk="1" hangingPunct="1"/>
            <a:r>
              <a:rPr lang="es-ES" altLang="es-CL" sz="2400">
                <a:solidFill>
                  <a:schemeClr val="tx2"/>
                </a:solidFill>
                <a:latin typeface="Verdana" pitchFamily="34" charset="0"/>
              </a:rPr>
              <a:t>materia orgánica. A partir de materia inorgánica.</a:t>
            </a:r>
          </a:p>
        </p:txBody>
      </p:sp>
      <p:pic>
        <p:nvPicPr>
          <p:cNvPr id="11268" name="Picture 2" descr="http://www.plantas.com.co/wp-content/uploads/2010/08/plantasc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2357438"/>
            <a:ext cx="2786062" cy="32146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4" descr="http://beosman.org/uploads/2007/04/fitoplanct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2357438"/>
            <a:ext cx="3143250" cy="32146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http://2.bp.blogspot.com/_6JhOiLescrg/TAwP2gId1iI/AAAAAAAADnE/4WdRH7xtGOQ/s400/12.+Nuevos+materiales+pl%C3%A1sticos+a+partir+de+alga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2357438"/>
            <a:ext cx="2924175" cy="32146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1" name="8 CuadroTexto"/>
          <p:cNvSpPr txBox="1">
            <a:spLocks noChangeArrowheads="1"/>
          </p:cNvSpPr>
          <p:nvPr/>
        </p:nvSpPr>
        <p:spPr bwMode="auto">
          <a:xfrm>
            <a:off x="714375" y="5857875"/>
            <a:ext cx="1020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>
                <a:solidFill>
                  <a:schemeClr val="tx2"/>
                </a:solidFill>
                <a:latin typeface="Verdana" pitchFamily="34" charset="0"/>
              </a:rPr>
              <a:t>Plantas</a:t>
            </a:r>
          </a:p>
        </p:txBody>
      </p:sp>
      <p:sp>
        <p:nvSpPr>
          <p:cNvPr id="11272" name="9 CuadroTexto"/>
          <p:cNvSpPr txBox="1">
            <a:spLocks noChangeArrowheads="1"/>
          </p:cNvSpPr>
          <p:nvPr/>
        </p:nvSpPr>
        <p:spPr bwMode="auto">
          <a:xfrm>
            <a:off x="3571875" y="5857875"/>
            <a:ext cx="1601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>
                <a:solidFill>
                  <a:schemeClr val="tx2"/>
                </a:solidFill>
                <a:latin typeface="Verdana" pitchFamily="34" charset="0"/>
              </a:rPr>
              <a:t>Fitoplancton</a:t>
            </a:r>
          </a:p>
        </p:txBody>
      </p:sp>
      <p:sp>
        <p:nvSpPr>
          <p:cNvPr id="11273" name="10 CuadroTexto"/>
          <p:cNvSpPr txBox="1">
            <a:spLocks noChangeArrowheads="1"/>
          </p:cNvSpPr>
          <p:nvPr/>
        </p:nvSpPr>
        <p:spPr bwMode="auto">
          <a:xfrm>
            <a:off x="7358063" y="5857875"/>
            <a:ext cx="808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>
                <a:solidFill>
                  <a:schemeClr val="tx2"/>
                </a:solidFill>
                <a:latin typeface="Verdana" pitchFamily="34" charset="0"/>
              </a:rPr>
              <a:t>Algas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1">
      <a:dk1>
        <a:srgbClr val="003366"/>
      </a:dk1>
      <a:lt1>
        <a:srgbClr val="CCECFF"/>
      </a:lt1>
      <a:dk2>
        <a:srgbClr val="000099"/>
      </a:dk2>
      <a:lt2>
        <a:srgbClr val="FFFFFF"/>
      </a:lt2>
      <a:accent1>
        <a:srgbClr val="3491E6"/>
      </a:accent1>
      <a:accent2>
        <a:srgbClr val="9999FF"/>
      </a:accent2>
      <a:accent3>
        <a:srgbClr val="AAAACA"/>
      </a:accent3>
      <a:accent4>
        <a:srgbClr val="AEC9DA"/>
      </a:accent4>
      <a:accent5>
        <a:srgbClr val="AEC7F0"/>
      </a:accent5>
      <a:accent6>
        <a:srgbClr val="8A8AE7"/>
      </a:accent6>
      <a:hlink>
        <a:srgbClr val="33CCCC"/>
      </a:hlink>
      <a:folHlink>
        <a:srgbClr val="A8B79B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3366"/>
        </a:dk1>
        <a:lt1>
          <a:srgbClr val="CCECFF"/>
        </a:lt1>
        <a:dk2>
          <a:srgbClr val="000099"/>
        </a:dk2>
        <a:lt2>
          <a:srgbClr val="FFFFFF"/>
        </a:lt2>
        <a:accent1>
          <a:srgbClr val="3491E6"/>
        </a:accent1>
        <a:accent2>
          <a:srgbClr val="9999FF"/>
        </a:accent2>
        <a:accent3>
          <a:srgbClr val="AAAACA"/>
        </a:accent3>
        <a:accent4>
          <a:srgbClr val="AEC9DA"/>
        </a:accent4>
        <a:accent5>
          <a:srgbClr val="AEC7F0"/>
        </a:accent5>
        <a:accent6>
          <a:srgbClr val="8A8AE7"/>
        </a:accent6>
        <a:hlink>
          <a:srgbClr val="33CCCC"/>
        </a:hlink>
        <a:folHlink>
          <a:srgbClr val="A8B79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2">
        <a:dk1>
          <a:srgbClr val="000099"/>
        </a:dk1>
        <a:lt1>
          <a:srgbClr val="CCECFF"/>
        </a:lt1>
        <a:dk2>
          <a:srgbClr val="5179E9"/>
        </a:dk2>
        <a:lt2>
          <a:srgbClr val="FFFFFF"/>
        </a:lt2>
        <a:accent1>
          <a:srgbClr val="47ABD3"/>
        </a:accent1>
        <a:accent2>
          <a:srgbClr val="FF9999"/>
        </a:accent2>
        <a:accent3>
          <a:srgbClr val="B3BEF2"/>
        </a:accent3>
        <a:accent4>
          <a:srgbClr val="AEC9DA"/>
        </a:accent4>
        <a:accent5>
          <a:srgbClr val="B1D2E6"/>
        </a:accent5>
        <a:accent6>
          <a:srgbClr val="E78A8A"/>
        </a:accent6>
        <a:hlink>
          <a:srgbClr val="00CC99"/>
        </a:hlink>
        <a:folHlink>
          <a:srgbClr val="8DAAC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3">
        <a:dk1>
          <a:srgbClr val="003366"/>
        </a:dk1>
        <a:lt1>
          <a:srgbClr val="CCECFF"/>
        </a:lt1>
        <a:dk2>
          <a:srgbClr val="006699"/>
        </a:dk2>
        <a:lt2>
          <a:srgbClr val="FFFFFF"/>
        </a:lt2>
        <a:accent1>
          <a:srgbClr val="29A3BB"/>
        </a:accent1>
        <a:accent2>
          <a:srgbClr val="99CC00"/>
        </a:accent2>
        <a:accent3>
          <a:srgbClr val="AAB8CA"/>
        </a:accent3>
        <a:accent4>
          <a:srgbClr val="AEC9DA"/>
        </a:accent4>
        <a:accent5>
          <a:srgbClr val="ACCEDA"/>
        </a:accent5>
        <a:accent6>
          <a:srgbClr val="8AB900"/>
        </a:accent6>
        <a:hlink>
          <a:srgbClr val="9999FF"/>
        </a:hlink>
        <a:folHlink>
          <a:srgbClr val="8DAAC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cdb2004c048d</Template>
  <TotalTime>392</TotalTime>
  <Words>344</Words>
  <Application>Microsoft Office PowerPoint</Application>
  <PresentationFormat>Presentación en pantalla (4:3)</PresentationFormat>
  <Paragraphs>54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sample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Isaac</dc:creator>
  <cp:lastModifiedBy>BlueDeep</cp:lastModifiedBy>
  <cp:revision>45</cp:revision>
  <dcterms:modified xsi:type="dcterms:W3CDTF">2020-04-08T23:50:20Z</dcterms:modified>
</cp:coreProperties>
</file>