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74" r:id="rId2"/>
    <p:sldId id="257" r:id="rId3"/>
    <p:sldId id="275" r:id="rId4"/>
    <p:sldId id="258" r:id="rId5"/>
    <p:sldId id="291" r:id="rId6"/>
    <p:sldId id="259" r:id="rId7"/>
    <p:sldId id="276" r:id="rId8"/>
    <p:sldId id="263" r:id="rId9"/>
    <p:sldId id="277" r:id="rId10"/>
    <p:sldId id="278" r:id="rId11"/>
    <p:sldId id="279" r:id="rId12"/>
    <p:sldId id="280" r:id="rId13"/>
    <p:sldId id="281" r:id="rId14"/>
    <p:sldId id="283" r:id="rId15"/>
    <p:sldId id="284" r:id="rId16"/>
    <p:sldId id="282" r:id="rId17"/>
    <p:sldId id="260" r:id="rId18"/>
    <p:sldId id="285" r:id="rId19"/>
    <p:sldId id="286" r:id="rId20"/>
    <p:sldId id="261" r:id="rId21"/>
    <p:sldId id="264" r:id="rId22"/>
    <p:sldId id="287" r:id="rId23"/>
    <p:sldId id="289" r:id="rId24"/>
    <p:sldId id="290" r:id="rId2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71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4871B-0312-4212-A299-F4B2B9C00DE6}" type="datetimeFigureOut">
              <a:rPr lang="es-ES" smtClean="0"/>
              <a:t>25/03/2020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F85AD-F946-4B7B-80C9-FE6AE826704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EE8DE-7BC6-4493-8844-413FD8769B4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F85AD-F946-4B7B-80C9-FE6AE826704F}" type="slidenum">
              <a:rPr lang="es-ES" smtClean="0"/>
              <a:t>7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FDD78-4563-4344-93BF-028D59EEED4F}" type="datetimeFigureOut">
              <a:rPr lang="es-CL" smtClean="0"/>
              <a:pPr/>
              <a:t>25-03-2020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64490-9118-4BEE-B4F8-691C9A4AC2B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n de matematica"/>
          <p:cNvPicPr>
            <a:picLocks noChangeAspect="1" noChangeArrowheads="1"/>
          </p:cNvPicPr>
          <p:nvPr/>
        </p:nvPicPr>
        <p:blipFill>
          <a:blip r:embed="rId3">
            <a:lum bright="70000" contrast="-70000"/>
          </a:blip>
          <a:srcRect/>
          <a:stretch>
            <a:fillRect/>
          </a:stretch>
        </p:blipFill>
        <p:spPr bwMode="auto">
          <a:xfrm>
            <a:off x="500034" y="2000240"/>
            <a:ext cx="7929618" cy="4274559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r>
              <a:rPr lang="es-CL" dirty="0" smtClean="0"/>
              <a:t>Números Enteros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3714752"/>
            <a:ext cx="6400800" cy="1752600"/>
          </a:xfrm>
        </p:spPr>
        <p:txBody>
          <a:bodyPr/>
          <a:lstStyle/>
          <a:p>
            <a:r>
              <a:rPr lang="es-CL" b="1" dirty="0" smtClean="0"/>
              <a:t>Prof. Jorge Figueroa Pachá</a:t>
            </a:r>
          </a:p>
          <a:p>
            <a:r>
              <a:rPr lang="es-CL" b="1" dirty="0" smtClean="0"/>
              <a:t>Departamento de Matemática</a:t>
            </a:r>
          </a:p>
          <a:p>
            <a:r>
              <a:rPr lang="es-CL" b="1" dirty="0" smtClean="0"/>
              <a:t>7mo </a:t>
            </a:r>
            <a:r>
              <a:rPr lang="es-CL" b="1" dirty="0" smtClean="0"/>
              <a:t>Básico</a:t>
            </a:r>
            <a:endParaRPr lang="es-ES" b="1" dirty="0"/>
          </a:p>
        </p:txBody>
      </p:sp>
      <p:pic>
        <p:nvPicPr>
          <p:cNvPr id="5" name="Picture 2" descr="http://www.alsarica.cl/images/logos/als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214290"/>
            <a:ext cx="2071702" cy="1870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Respuestas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1142984"/>
          <a:ext cx="8429685" cy="242633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9895"/>
                <a:gridCol w="2809895"/>
                <a:gridCol w="2809895"/>
              </a:tblGrid>
              <a:tr h="534457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32</a:t>
                      </a:r>
                      <a:r>
                        <a:rPr lang="es-CL" sz="2400" b="1" baseline="0" dirty="0" smtClean="0"/>
                        <a:t>    </a:t>
                      </a:r>
                      <a:r>
                        <a:rPr lang="es-CL" sz="2800" b="1" baseline="0" dirty="0" smtClean="0">
                          <a:solidFill>
                            <a:srgbClr val="FF0000"/>
                          </a:solidFill>
                        </a:rPr>
                        <a:t>&gt;  </a:t>
                      </a:r>
                      <a:r>
                        <a:rPr lang="es-CL" sz="2400" b="1" baseline="0" dirty="0" smtClean="0"/>
                        <a:t> </a:t>
                      </a:r>
                      <a:r>
                        <a:rPr lang="es-CL" sz="2400" b="1" dirty="0" smtClean="0"/>
                        <a:t>(-56)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 42  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&gt;    </a:t>
                      </a:r>
                      <a:r>
                        <a:rPr lang="es-CL" sz="2400" b="1" dirty="0" smtClean="0"/>
                        <a:t>( - 41)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(-4323) 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&lt;   </a:t>
                      </a:r>
                      <a:r>
                        <a:rPr lang="es-CL" sz="2400" b="1" dirty="0" smtClean="0"/>
                        <a:t> 0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0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&lt;  </a:t>
                      </a:r>
                      <a:r>
                        <a:rPr lang="es-CL" sz="2400" b="1" dirty="0" smtClean="0"/>
                        <a:t>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(- 2635)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    &lt;   </a:t>
                      </a:r>
                      <a:r>
                        <a:rPr lang="es-CL" sz="2400" b="1" dirty="0" smtClean="0"/>
                        <a:t>0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423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=    </a:t>
                      </a:r>
                      <a:r>
                        <a:rPr lang="es-CL" sz="2400" b="1" dirty="0" smtClean="0"/>
                        <a:t>423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(-324)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   &lt;   </a:t>
                      </a:r>
                      <a:r>
                        <a:rPr lang="es-CL" sz="2400" b="1" dirty="0" smtClean="0"/>
                        <a:t>(- 122)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3423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&gt;   </a:t>
                      </a:r>
                      <a:r>
                        <a:rPr lang="es-CL" sz="2400" b="1" dirty="0" smtClean="0"/>
                        <a:t>2123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1 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&gt;    </a:t>
                      </a:r>
                      <a:r>
                        <a:rPr lang="es-CL" sz="2400" b="1" dirty="0" smtClean="0"/>
                        <a:t> (- 99)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|-4|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&gt;   </a:t>
                      </a:r>
                      <a:r>
                        <a:rPr lang="es-CL" sz="2400" b="1" dirty="0" smtClean="0"/>
                        <a:t> 2</a:t>
                      </a:r>
                    </a:p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             4 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|-5| 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=   </a:t>
                      </a:r>
                      <a:r>
                        <a:rPr lang="es-CL" sz="2400" b="1" dirty="0" smtClean="0"/>
                        <a:t> 5</a:t>
                      </a:r>
                    </a:p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            </a:t>
                      </a:r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/>
                        <a:t>|-3|   </a:t>
                      </a:r>
                      <a:r>
                        <a:rPr lang="es-CL" sz="2400" b="1" baseline="0" dirty="0" smtClean="0">
                          <a:solidFill>
                            <a:srgbClr val="FF0000"/>
                          </a:solidFill>
                        </a:rPr>
                        <a:t>&lt;    </a:t>
                      </a:r>
                      <a:r>
                        <a:rPr lang="es-CL" sz="2400" b="1" dirty="0" smtClean="0"/>
                        <a:t>|-7|</a:t>
                      </a:r>
                    </a:p>
                    <a:p>
                      <a:pPr marL="342900" indent="-342900" algn="ctr">
                        <a:buFontTx/>
                        <a:buNone/>
                      </a:pPr>
                      <a:r>
                        <a:rPr lang="es-CL" sz="2400" b="1" dirty="0" smtClean="0">
                          <a:solidFill>
                            <a:srgbClr val="FF0000"/>
                          </a:solidFill>
                        </a:rPr>
                        <a:t>    3              7</a:t>
                      </a:r>
                      <a:endParaRPr lang="es-ES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785918" y="3929066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28680"/>
                <a:gridCol w="59052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-10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785918" y="5286388"/>
          <a:ext cx="6096000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10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428596" y="4631304"/>
            <a:ext cx="13034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Ascendente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85720" y="5988626"/>
            <a:ext cx="1425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Descendente</a:t>
            </a:r>
            <a:endParaRPr lang="es-ES" b="1" dirty="0">
              <a:solidFill>
                <a:srgbClr val="FF0000"/>
              </a:solidFill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785918" y="4572008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28680"/>
                <a:gridCol w="59052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8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428596" y="4000504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Secuencia:</a:t>
            </a:r>
            <a:endParaRPr lang="es-ES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785918" y="5929330"/>
          <a:ext cx="6096000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-9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500034" y="5357826"/>
            <a:ext cx="119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Secuencia: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Reducción de Números Enteros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57158" y="1428736"/>
            <a:ext cx="8001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Cuando hablamos de reducción de números enteros nos referimos a la Suma y Resta de estos números.</a:t>
            </a:r>
          </a:p>
          <a:p>
            <a:pPr algn="just"/>
            <a:endParaRPr lang="es-CL" sz="2400" dirty="0" smtClean="0">
              <a:solidFill>
                <a:srgbClr val="FF0000"/>
              </a:solidFill>
            </a:endParaRPr>
          </a:p>
          <a:p>
            <a:pPr algn="just"/>
            <a:r>
              <a:rPr lang="es-CL" sz="2400" dirty="0" smtClean="0"/>
              <a:t>Para ello debemos tener en claro la siguiente ley:</a:t>
            </a:r>
            <a:endParaRPr lang="es-CL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71472" y="3286124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Signos </a:t>
            </a:r>
            <a:r>
              <a:rPr lang="es-CL" sz="2400" b="1" u="sng" dirty="0" smtClean="0"/>
              <a:t>iguales</a:t>
            </a:r>
            <a:r>
              <a:rPr lang="es-CL" sz="2400" b="1" dirty="0" smtClean="0"/>
              <a:t> se </a:t>
            </a:r>
            <a:r>
              <a:rPr lang="es-CL" sz="2400" b="1" dirty="0" smtClean="0">
                <a:solidFill>
                  <a:srgbClr val="FF0000"/>
                </a:solidFill>
              </a:rPr>
              <a:t>SUMAN </a:t>
            </a:r>
            <a:r>
              <a:rPr lang="es-CL" sz="2400" b="1" dirty="0" smtClean="0"/>
              <a:t>y se </a:t>
            </a:r>
            <a:r>
              <a:rPr lang="es-CL" sz="2400" b="1" u="sng" dirty="0" smtClean="0">
                <a:solidFill>
                  <a:srgbClr val="FF0000"/>
                </a:solidFill>
              </a:rPr>
              <a:t>MANTIENE</a:t>
            </a:r>
            <a:r>
              <a:rPr lang="es-CL" sz="2400" b="1" dirty="0" smtClean="0">
                <a:solidFill>
                  <a:srgbClr val="FF0000"/>
                </a:solidFill>
              </a:rPr>
              <a:t>  el Signo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1472" y="4000504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Signos </a:t>
            </a:r>
            <a:r>
              <a:rPr lang="es-CL" sz="2400" b="1" u="sng" dirty="0" smtClean="0"/>
              <a:t>distintos</a:t>
            </a:r>
            <a:r>
              <a:rPr lang="es-CL" sz="2400" b="1" dirty="0" smtClean="0"/>
              <a:t> se </a:t>
            </a:r>
            <a:r>
              <a:rPr lang="es-CL" sz="2400" b="1" dirty="0" smtClean="0">
                <a:solidFill>
                  <a:srgbClr val="FF0000"/>
                </a:solidFill>
              </a:rPr>
              <a:t>RESTAN</a:t>
            </a:r>
            <a:r>
              <a:rPr lang="es-CL" sz="2400" b="1" dirty="0" smtClean="0"/>
              <a:t> y se </a:t>
            </a:r>
            <a:r>
              <a:rPr lang="es-CL" sz="2400" b="1" dirty="0" smtClean="0">
                <a:solidFill>
                  <a:srgbClr val="FF0000"/>
                </a:solidFill>
              </a:rPr>
              <a:t>mantiene el </a:t>
            </a:r>
            <a:r>
              <a:rPr lang="es-CL" sz="2400" b="1" dirty="0" smtClean="0">
                <a:solidFill>
                  <a:srgbClr val="FF0000"/>
                </a:solidFill>
              </a:rPr>
              <a:t>signo del número con </a:t>
            </a:r>
            <a:r>
              <a:rPr lang="es-CL" sz="2400" b="1" u="sng" dirty="0" smtClean="0">
                <a:solidFill>
                  <a:srgbClr val="FF0000"/>
                </a:solidFill>
              </a:rPr>
              <a:t>MAYOR </a:t>
            </a:r>
            <a:r>
              <a:rPr lang="es-CL" sz="2400" b="1" u="sng" dirty="0" smtClean="0">
                <a:solidFill>
                  <a:srgbClr val="FF0000"/>
                </a:solidFill>
              </a:rPr>
              <a:t>VALOR ABSOLUTO</a:t>
            </a:r>
            <a:endParaRPr lang="es-CL" sz="2400" b="1" u="sng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71472" y="5072074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El </a:t>
            </a:r>
            <a:r>
              <a:rPr lang="es-CL" sz="2400" b="1" u="sng" dirty="0" smtClean="0">
                <a:solidFill>
                  <a:srgbClr val="FF0000"/>
                </a:solidFill>
              </a:rPr>
              <a:t>Cero</a:t>
            </a:r>
            <a:r>
              <a:rPr lang="es-CL" sz="2400" b="1" dirty="0" smtClean="0"/>
              <a:t> se considera </a:t>
            </a:r>
            <a:r>
              <a:rPr lang="es-CL" sz="2400" b="1" u="sng" dirty="0" smtClean="0">
                <a:solidFill>
                  <a:srgbClr val="FF0000"/>
                </a:solidFill>
              </a:rPr>
              <a:t>NEUTRO</a:t>
            </a:r>
            <a:r>
              <a:rPr lang="es-CL" sz="2400" b="1" dirty="0" smtClean="0"/>
              <a:t> por ende </a:t>
            </a:r>
            <a:r>
              <a:rPr lang="es-CL" sz="2400" b="1" u="sng" dirty="0" smtClean="0">
                <a:solidFill>
                  <a:srgbClr val="FF0000"/>
                </a:solidFill>
              </a:rPr>
              <a:t>NO POSEE SIGNO</a:t>
            </a:r>
            <a:endParaRPr lang="es-CL" sz="24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Ejemplos de Sumas de Enteros: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71742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+3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+9</a:t>
            </a:r>
            <a:r>
              <a:rPr lang="es-CL" dirty="0" smtClean="0"/>
              <a:t>)= </a:t>
            </a:r>
            <a:r>
              <a:rPr lang="es-CL" dirty="0" smtClean="0">
                <a:solidFill>
                  <a:srgbClr val="FF0000"/>
                </a:solidFill>
              </a:rPr>
              <a:t>+13</a:t>
            </a:r>
            <a:r>
              <a:rPr lang="es-CL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-2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-5</a:t>
            </a:r>
            <a:r>
              <a:rPr lang="es-CL" dirty="0" smtClean="0"/>
              <a:t>)= </a:t>
            </a:r>
            <a:r>
              <a:rPr lang="es-CL" dirty="0" smtClean="0">
                <a:solidFill>
                  <a:schemeClr val="accent1"/>
                </a:solidFill>
              </a:rPr>
              <a:t>-7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+3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-7</a:t>
            </a:r>
            <a:r>
              <a:rPr lang="es-CL" dirty="0" smtClean="0"/>
              <a:t>)= </a:t>
            </a:r>
            <a:r>
              <a:rPr lang="es-CL" dirty="0" smtClean="0">
                <a:solidFill>
                  <a:schemeClr val="accent1"/>
                </a:solidFill>
              </a:rPr>
              <a:t>-4</a:t>
            </a:r>
            <a:r>
              <a:rPr lang="es-CL" dirty="0" smtClean="0"/>
              <a:t> (</a:t>
            </a:r>
            <a:r>
              <a:rPr lang="es-CL" b="1" dirty="0" smtClean="0"/>
              <a:t>negativo</a:t>
            </a:r>
            <a:r>
              <a:rPr lang="es-CL" dirty="0" smtClean="0"/>
              <a:t> porque |-7|&gt;|+3|)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-5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+8</a:t>
            </a:r>
            <a:r>
              <a:rPr lang="es-CL" dirty="0" smtClean="0"/>
              <a:t>)= </a:t>
            </a:r>
            <a:r>
              <a:rPr lang="es-CL" dirty="0" smtClean="0">
                <a:solidFill>
                  <a:srgbClr val="FF0000"/>
                </a:solidFill>
              </a:rPr>
              <a:t>+3</a:t>
            </a:r>
            <a:r>
              <a:rPr lang="es-CL" dirty="0" smtClean="0"/>
              <a:t>   (</a:t>
            </a:r>
            <a:r>
              <a:rPr lang="es-CL" b="1" dirty="0" smtClean="0"/>
              <a:t>positivo</a:t>
            </a:r>
            <a:r>
              <a:rPr lang="es-CL" dirty="0" smtClean="0"/>
              <a:t> porque |-5|&lt;|+8|)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4071942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FF0000"/>
                </a:solidFill>
              </a:rPr>
              <a:t>OBS: </a:t>
            </a:r>
            <a:r>
              <a:rPr lang="es-CL" sz="2000" dirty="0" smtClean="0">
                <a:solidFill>
                  <a:srgbClr val="FF0000"/>
                </a:solidFill>
              </a:rPr>
              <a:t>Si el primer número  no tiene signo se considera positivo, al igual que la respuesta  en otras palabras los ejemplos a y c se podrían haber escrito así:</a:t>
            </a:r>
            <a:endParaRPr lang="es-ES" sz="2000" dirty="0">
              <a:solidFill>
                <a:srgbClr val="FF000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00100" y="4929198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600" dirty="0" smtClean="0">
                <a:solidFill>
                  <a:srgbClr val="FF0000"/>
                </a:solidFill>
              </a:rPr>
              <a:t>3</a:t>
            </a:r>
            <a:r>
              <a:rPr lang="es-CL" sz="3600" b="1" dirty="0" smtClean="0"/>
              <a:t>+</a:t>
            </a:r>
            <a:r>
              <a:rPr lang="es-CL" sz="3600" dirty="0" smtClean="0"/>
              <a:t>(</a:t>
            </a:r>
            <a:r>
              <a:rPr lang="es-CL" sz="3600" dirty="0" smtClean="0">
                <a:solidFill>
                  <a:srgbClr val="FF0000"/>
                </a:solidFill>
              </a:rPr>
              <a:t>+</a:t>
            </a:r>
            <a:r>
              <a:rPr lang="es-CL" sz="3600" dirty="0" smtClean="0">
                <a:solidFill>
                  <a:srgbClr val="FF0000"/>
                </a:solidFill>
              </a:rPr>
              <a:t>9</a:t>
            </a:r>
            <a:r>
              <a:rPr lang="es-CL" sz="3600" dirty="0" smtClean="0"/>
              <a:t>)= </a:t>
            </a:r>
            <a:r>
              <a:rPr lang="es-CL" sz="3600" dirty="0" smtClean="0">
                <a:solidFill>
                  <a:srgbClr val="FF0000"/>
                </a:solidFill>
              </a:rPr>
              <a:t>13</a:t>
            </a:r>
            <a:r>
              <a:rPr lang="es-CL" sz="3600" dirty="0" smtClean="0"/>
              <a:t> </a:t>
            </a:r>
            <a:endParaRPr lang="es-CL" sz="3600" dirty="0" smtClean="0"/>
          </a:p>
          <a:p>
            <a:r>
              <a:rPr lang="es-CL" sz="3600" dirty="0" smtClean="0">
                <a:solidFill>
                  <a:srgbClr val="FF0000"/>
                </a:solidFill>
              </a:rPr>
              <a:t>3</a:t>
            </a:r>
            <a:r>
              <a:rPr lang="es-CL" sz="3600" b="1" dirty="0" smtClean="0"/>
              <a:t>+</a:t>
            </a:r>
            <a:r>
              <a:rPr lang="es-CL" sz="3600" dirty="0" smtClean="0"/>
              <a:t>(</a:t>
            </a:r>
            <a:r>
              <a:rPr lang="es-CL" sz="3600" dirty="0" smtClean="0">
                <a:solidFill>
                  <a:schemeClr val="accent1"/>
                </a:solidFill>
              </a:rPr>
              <a:t>-</a:t>
            </a:r>
            <a:r>
              <a:rPr lang="es-CL" sz="3600" dirty="0" smtClean="0">
                <a:solidFill>
                  <a:schemeClr val="accent1"/>
                </a:solidFill>
              </a:rPr>
              <a:t>7</a:t>
            </a:r>
            <a:r>
              <a:rPr lang="es-CL" sz="3600" dirty="0" smtClean="0"/>
              <a:t>)= </a:t>
            </a:r>
            <a:r>
              <a:rPr lang="es-CL" sz="3600" dirty="0" smtClean="0">
                <a:solidFill>
                  <a:schemeClr val="accent1"/>
                </a:solidFill>
              </a:rPr>
              <a:t>-4</a:t>
            </a:r>
            <a:r>
              <a:rPr lang="es-CL" sz="3600" dirty="0" smtClean="0"/>
              <a:t> </a:t>
            </a:r>
            <a:endParaRPr lang="es-E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928934"/>
            <a:ext cx="8229600" cy="2500330"/>
          </a:xfrm>
        </p:spPr>
        <p:txBody>
          <a:bodyPr/>
          <a:lstStyle/>
          <a:p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+7</a:t>
            </a:r>
            <a:r>
              <a:rPr lang="es-CL" dirty="0" smtClean="0"/>
              <a:t>)</a:t>
            </a:r>
            <a:r>
              <a:rPr lang="es-CL" b="1" dirty="0" smtClean="0"/>
              <a:t>-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+5</a:t>
            </a:r>
            <a:r>
              <a:rPr lang="es-CL" dirty="0" smtClean="0"/>
              <a:t>) = (</a:t>
            </a:r>
            <a:r>
              <a:rPr lang="es-CL" dirty="0" smtClean="0">
                <a:solidFill>
                  <a:srgbClr val="FF0000"/>
                </a:solidFill>
              </a:rPr>
              <a:t>+7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-5</a:t>
            </a:r>
            <a:r>
              <a:rPr lang="es-CL" dirty="0" smtClean="0"/>
              <a:t>) =</a:t>
            </a:r>
            <a:r>
              <a:rPr lang="es-CL" dirty="0" smtClean="0">
                <a:solidFill>
                  <a:srgbClr val="FF0000"/>
                </a:solidFill>
              </a:rPr>
              <a:t>+2</a:t>
            </a:r>
          </a:p>
          <a:p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-4</a:t>
            </a:r>
            <a:r>
              <a:rPr lang="es-CL" dirty="0" smtClean="0"/>
              <a:t>)</a:t>
            </a:r>
            <a:r>
              <a:rPr lang="es-CL" b="1" dirty="0" smtClean="0"/>
              <a:t>-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-7</a:t>
            </a:r>
            <a:r>
              <a:rPr lang="es-CL" dirty="0" smtClean="0"/>
              <a:t>) = (</a:t>
            </a:r>
            <a:r>
              <a:rPr lang="es-CL" dirty="0" smtClean="0">
                <a:solidFill>
                  <a:schemeClr val="accent1"/>
                </a:solidFill>
              </a:rPr>
              <a:t>-4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+7</a:t>
            </a:r>
            <a:r>
              <a:rPr lang="es-CL" dirty="0" smtClean="0"/>
              <a:t>) =</a:t>
            </a:r>
            <a:r>
              <a:rPr lang="es-CL" dirty="0" smtClean="0">
                <a:solidFill>
                  <a:srgbClr val="FF0000"/>
                </a:solidFill>
              </a:rPr>
              <a:t>+3</a:t>
            </a:r>
          </a:p>
          <a:p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-7</a:t>
            </a:r>
            <a:r>
              <a:rPr lang="es-CL" dirty="0" smtClean="0"/>
              <a:t>)</a:t>
            </a:r>
            <a:r>
              <a:rPr lang="es-CL" b="1" dirty="0" smtClean="0"/>
              <a:t>-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+3</a:t>
            </a:r>
            <a:r>
              <a:rPr lang="es-CL" dirty="0" smtClean="0"/>
              <a:t>) = (</a:t>
            </a:r>
            <a:r>
              <a:rPr lang="es-CL" dirty="0" smtClean="0">
                <a:solidFill>
                  <a:schemeClr val="accent1"/>
                </a:solidFill>
              </a:rPr>
              <a:t>-7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-3</a:t>
            </a:r>
            <a:r>
              <a:rPr lang="es-CL" dirty="0" smtClean="0"/>
              <a:t>) =</a:t>
            </a:r>
            <a:r>
              <a:rPr lang="es-CL" dirty="0" smtClean="0">
                <a:solidFill>
                  <a:schemeClr val="accent1"/>
                </a:solidFill>
              </a:rPr>
              <a:t>-10</a:t>
            </a:r>
          </a:p>
          <a:p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+6</a:t>
            </a:r>
            <a:r>
              <a:rPr lang="es-CL" dirty="0" smtClean="0"/>
              <a:t>)</a:t>
            </a:r>
            <a:r>
              <a:rPr lang="es-CL" b="1" dirty="0" smtClean="0"/>
              <a:t>-</a:t>
            </a:r>
            <a:r>
              <a:rPr lang="es-CL" dirty="0" smtClean="0"/>
              <a:t>(</a:t>
            </a:r>
            <a:r>
              <a:rPr lang="es-CL" dirty="0" smtClean="0">
                <a:solidFill>
                  <a:schemeClr val="accent1"/>
                </a:solidFill>
              </a:rPr>
              <a:t>-8</a:t>
            </a:r>
            <a:r>
              <a:rPr lang="es-CL" dirty="0" smtClean="0"/>
              <a:t>) = (</a:t>
            </a:r>
            <a:r>
              <a:rPr lang="es-CL" dirty="0" smtClean="0">
                <a:solidFill>
                  <a:srgbClr val="FF0000"/>
                </a:solidFill>
              </a:rPr>
              <a:t>+6</a:t>
            </a:r>
            <a:r>
              <a:rPr lang="es-CL" dirty="0" smtClean="0"/>
              <a:t>)</a:t>
            </a:r>
            <a:r>
              <a:rPr lang="es-CL" b="1" dirty="0" smtClean="0"/>
              <a:t>+</a:t>
            </a:r>
            <a:r>
              <a:rPr lang="es-CL" dirty="0" smtClean="0"/>
              <a:t>(</a:t>
            </a:r>
            <a:r>
              <a:rPr lang="es-CL" dirty="0" smtClean="0">
                <a:solidFill>
                  <a:srgbClr val="FF0000"/>
                </a:solidFill>
              </a:rPr>
              <a:t>+8</a:t>
            </a:r>
            <a:r>
              <a:rPr lang="es-CL" dirty="0" smtClean="0"/>
              <a:t>) =</a:t>
            </a:r>
            <a:r>
              <a:rPr lang="es-CL" dirty="0" smtClean="0">
                <a:solidFill>
                  <a:srgbClr val="FF0000"/>
                </a:solidFill>
              </a:rPr>
              <a:t>+14</a:t>
            </a:r>
          </a:p>
          <a:p>
            <a:pPr>
              <a:buNone/>
            </a:pPr>
            <a:endParaRPr lang="es-CL" dirty="0" smtClean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Ejemplos de Restas de Enteros: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28596" y="1214422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Para restar números enteros debemos </a:t>
            </a:r>
            <a:r>
              <a:rPr lang="es-CL" sz="2400" b="1" u="sng" dirty="0" smtClean="0">
                <a:solidFill>
                  <a:srgbClr val="FF0000"/>
                </a:solidFill>
              </a:rPr>
              <a:t>pasar las restas a sumas</a:t>
            </a:r>
            <a:r>
              <a:rPr lang="es-CL" sz="2400" b="1" dirty="0" smtClean="0">
                <a:solidFill>
                  <a:srgbClr val="FF0000"/>
                </a:solidFill>
              </a:rPr>
              <a:t> </a:t>
            </a:r>
            <a:r>
              <a:rPr lang="es-CL" sz="2400" dirty="0" smtClean="0"/>
              <a:t>y eso se hace </a:t>
            </a:r>
            <a:r>
              <a:rPr lang="es-CL" sz="2400" b="1" dirty="0" smtClean="0">
                <a:solidFill>
                  <a:srgbClr val="FF0000"/>
                </a:solidFill>
              </a:rPr>
              <a:t>cambiando el signo del sustraendo </a:t>
            </a:r>
            <a:r>
              <a:rPr lang="es-CL" sz="2400" dirty="0" smtClean="0"/>
              <a:t>por </a:t>
            </a:r>
            <a:r>
              <a:rPr lang="es-CL" sz="2400" b="1" u="sng" dirty="0" smtClean="0">
                <a:solidFill>
                  <a:srgbClr val="FF0000"/>
                </a:solidFill>
              </a:rPr>
              <a:t>el inverso aditivo</a:t>
            </a:r>
            <a:r>
              <a:rPr lang="es-CL" sz="2400" b="1" dirty="0" smtClean="0">
                <a:solidFill>
                  <a:srgbClr val="FF0000"/>
                </a:solidFill>
              </a:rPr>
              <a:t> </a:t>
            </a:r>
            <a:r>
              <a:rPr lang="es-CL" sz="2400" dirty="0" smtClean="0"/>
              <a:t>(signo contrario)</a:t>
            </a:r>
          </a:p>
          <a:p>
            <a:endParaRPr lang="es-CL" sz="800" dirty="0" smtClean="0"/>
          </a:p>
          <a:p>
            <a:pPr algn="ctr"/>
            <a:r>
              <a:rPr lang="es-CL" sz="2400" b="1" dirty="0" smtClean="0">
                <a:solidFill>
                  <a:srgbClr val="FF0000"/>
                </a:solidFill>
              </a:rPr>
              <a:t>(Recordemos:  Minuendo  – </a:t>
            </a:r>
            <a:r>
              <a:rPr lang="es-CL" sz="2400" b="1" u="sng" dirty="0" smtClean="0">
                <a:solidFill>
                  <a:srgbClr val="FF0000"/>
                </a:solidFill>
              </a:rPr>
              <a:t>Sustraendo</a:t>
            </a:r>
            <a:r>
              <a:rPr lang="es-CL" sz="2400" b="1" dirty="0" smtClean="0">
                <a:solidFill>
                  <a:srgbClr val="FF0000"/>
                </a:solidFill>
              </a:rPr>
              <a:t> = Diferencia)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Ejercicios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28596" y="121442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Resolver las siguientes Sumas de enteros</a:t>
            </a:r>
            <a:endParaRPr lang="es-CL" sz="2400" b="1" dirty="0" smtClean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3714752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/>
              <a:t>Resolver las siguientes Restas de enteros</a:t>
            </a:r>
            <a:endParaRPr lang="es-CL" sz="24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57224" y="1857364"/>
          <a:ext cx="721523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079"/>
                <a:gridCol w="2405079"/>
                <a:gridCol w="2405079"/>
              </a:tblGrid>
              <a:tr h="785818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(+24)+(-32)=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(+32)+(-52)=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(+57)+(-57)=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(+16)+(+27)=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(-42)+(-12)=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(-12)+(-42)=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57224" y="4286256"/>
          <a:ext cx="7215237" cy="15716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079"/>
                <a:gridCol w="2405079"/>
                <a:gridCol w="2405079"/>
              </a:tblGrid>
              <a:tr h="785818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(-14)-(+32</a:t>
                      </a:r>
                      <a:r>
                        <a:rPr lang="es-CL" sz="2400" dirty="0" smtClean="0"/>
                        <a:t>)=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(+52)-(-22</a:t>
                      </a:r>
                      <a:r>
                        <a:rPr lang="es-CL" sz="2400" dirty="0" smtClean="0"/>
                        <a:t>)=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(+30)-(+50)=</a:t>
                      </a:r>
                      <a:endParaRPr lang="es-ES" sz="2400" dirty="0" smtClean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(-25)-(-37</a:t>
                      </a:r>
                      <a:r>
                        <a:rPr lang="es-CL" sz="2400" dirty="0" smtClean="0"/>
                        <a:t>)=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(-52)-(+32</a:t>
                      </a:r>
                      <a:r>
                        <a:rPr lang="es-CL" sz="2400" dirty="0" smtClean="0"/>
                        <a:t>)=</a:t>
                      </a:r>
                      <a:endParaRPr lang="es-E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(+32)-(-52</a:t>
                      </a:r>
                      <a:r>
                        <a:rPr lang="es-CL" sz="2400" dirty="0" smtClean="0"/>
                        <a:t>)=</a:t>
                      </a:r>
                      <a:endParaRPr lang="es-E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Respuestas</a:t>
            </a:r>
            <a:endParaRPr lang="es-ES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857224" y="1857364"/>
          <a:ext cx="721523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079"/>
                <a:gridCol w="2405079"/>
                <a:gridCol w="2405079"/>
              </a:tblGrid>
              <a:tr h="785818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(+24)+(-32)=  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-8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(+32)+(-52)=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 -20</a:t>
                      </a:r>
                      <a:endParaRPr lang="es-E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(+57)+(-57)= 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s-E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ES" sz="2400" dirty="0"/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(+16)+(+27)= 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+43</a:t>
                      </a:r>
                      <a:endParaRPr lang="es-E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(-42)+(-12)= 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-54</a:t>
                      </a:r>
                      <a:endParaRPr lang="es-ES" sz="2400" dirty="0" smtClean="0"/>
                    </a:p>
                    <a:p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(-12)+(-42)=</a:t>
                      </a: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-54</a:t>
                      </a:r>
                      <a:endParaRPr lang="es-ES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857224" y="4286256"/>
          <a:ext cx="7215237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5079"/>
                <a:gridCol w="2405079"/>
                <a:gridCol w="2405079"/>
              </a:tblGrid>
              <a:tr h="785818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(-14)-(+32)=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(-14)+(-32)= -46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(+52)-(-22)=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(+52)+(+22)= +74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(+30)-(+50)=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(+30)+(-50)= -20</a:t>
                      </a:r>
                    </a:p>
                  </a:txBody>
                  <a:tcPr/>
                </a:tc>
              </a:tr>
              <a:tr h="7858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(-25)-(-37)=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(-25)+(+37)= +12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(-52)-(+32)=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(-52)+(-32)= -84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/>
                        <a:t>(+32)-(-52)=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solidFill>
                            <a:srgbClr val="FF0000"/>
                          </a:solidFill>
                        </a:rPr>
                        <a:t>(+32)+(+52)=+84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Cambios de Signos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28596" y="121442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Trabajar con muchos signos puede ser confuso y hasta complicado, por eso existe un método de “simplificar” los signos y trabajar con lo justo y necesario, para ello es necesario saber:</a:t>
            </a:r>
          </a:p>
        </p:txBody>
      </p:sp>
      <p:pic>
        <p:nvPicPr>
          <p:cNvPr id="38914" name="Picture 2" descr="Resultado de imagen de ley de sign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500306"/>
            <a:ext cx="2000264" cy="1501584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500034" y="4000504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En otras palabras: </a:t>
            </a:r>
            <a:r>
              <a:rPr lang="es-CL" sz="2400" u="sng" dirty="0" smtClean="0">
                <a:solidFill>
                  <a:srgbClr val="FF0000"/>
                </a:solidFill>
              </a:rPr>
              <a:t>Signos iguales POSITIVO</a:t>
            </a:r>
            <a:r>
              <a:rPr lang="es-CL" sz="2400" dirty="0" smtClean="0"/>
              <a:t>, </a:t>
            </a:r>
            <a:r>
              <a:rPr lang="es-CL" sz="2400" u="sng" dirty="0" smtClean="0">
                <a:solidFill>
                  <a:srgbClr val="FF0000"/>
                </a:solidFill>
              </a:rPr>
              <a:t>Signos distintos NEGATIVO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642910" y="4857760"/>
            <a:ext cx="8286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dirty="0" smtClean="0"/>
              <a:t>Ejemplo:  </a:t>
            </a:r>
          </a:p>
          <a:p>
            <a:pPr algn="just">
              <a:buFont typeface="Arial" pitchFamily="34" charset="0"/>
              <a:buChar char="•"/>
            </a:pPr>
            <a:r>
              <a:rPr lang="es-CL" sz="3200" dirty="0" smtClean="0"/>
              <a:t>(+3)</a:t>
            </a:r>
            <a:r>
              <a:rPr lang="es-CL" sz="3200" dirty="0" smtClean="0">
                <a:solidFill>
                  <a:srgbClr val="FF0000"/>
                </a:solidFill>
              </a:rPr>
              <a:t>+</a:t>
            </a:r>
            <a:r>
              <a:rPr lang="es-CL" sz="3200" dirty="0" smtClean="0"/>
              <a:t>(</a:t>
            </a:r>
            <a:r>
              <a:rPr lang="es-CL" sz="3200" dirty="0" smtClean="0">
                <a:solidFill>
                  <a:srgbClr val="FF0000"/>
                </a:solidFill>
              </a:rPr>
              <a:t>+</a:t>
            </a:r>
            <a:r>
              <a:rPr lang="es-CL" sz="3200" dirty="0" smtClean="0"/>
              <a:t>7)=  3 </a:t>
            </a:r>
            <a:r>
              <a:rPr lang="es-CL" sz="3200" dirty="0" smtClean="0">
                <a:solidFill>
                  <a:srgbClr val="FF0000"/>
                </a:solidFill>
              </a:rPr>
              <a:t>+</a:t>
            </a:r>
            <a:r>
              <a:rPr lang="es-CL" sz="3200" dirty="0" smtClean="0"/>
              <a:t> 7 = 10</a:t>
            </a:r>
          </a:p>
          <a:p>
            <a:pPr algn="just">
              <a:buFont typeface="Arial" pitchFamily="34" charset="0"/>
              <a:buChar char="•"/>
            </a:pPr>
            <a:r>
              <a:rPr lang="es-CL" sz="3200" dirty="0" smtClean="0"/>
              <a:t>(-5)</a:t>
            </a:r>
            <a:r>
              <a:rPr lang="es-CL" sz="3200" dirty="0" smtClean="0">
                <a:solidFill>
                  <a:srgbClr val="FF0000"/>
                </a:solidFill>
              </a:rPr>
              <a:t>-</a:t>
            </a:r>
            <a:r>
              <a:rPr lang="es-CL" sz="3200" dirty="0" smtClean="0"/>
              <a:t>(</a:t>
            </a:r>
            <a:r>
              <a:rPr lang="es-CL" sz="3200" dirty="0" smtClean="0">
                <a:solidFill>
                  <a:srgbClr val="FF0000"/>
                </a:solidFill>
              </a:rPr>
              <a:t>+</a:t>
            </a:r>
            <a:r>
              <a:rPr lang="es-CL" sz="3200" dirty="0" smtClean="0"/>
              <a:t>8)=  - 5 </a:t>
            </a:r>
            <a:r>
              <a:rPr lang="es-CL" sz="3200" dirty="0" smtClean="0">
                <a:solidFill>
                  <a:srgbClr val="FF0000"/>
                </a:solidFill>
              </a:rPr>
              <a:t>-</a:t>
            </a:r>
            <a:r>
              <a:rPr lang="es-CL" sz="3200" dirty="0" smtClean="0"/>
              <a:t> 8= -13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143472" y="4857760"/>
            <a:ext cx="4000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OBS.:         (-5) = + (-5) = - 5</a:t>
            </a:r>
          </a:p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                   (+3) = + (+3)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Recordando la reducción de Números enteros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1571612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Signos iguales se </a:t>
            </a:r>
            <a:r>
              <a:rPr lang="es-CL" sz="2400" b="1" dirty="0" smtClean="0">
                <a:solidFill>
                  <a:srgbClr val="FF0000"/>
                </a:solidFill>
              </a:rPr>
              <a:t>SUMAN </a:t>
            </a:r>
            <a:r>
              <a:rPr lang="es-CL" sz="2400" b="1" dirty="0" smtClean="0"/>
              <a:t>y se </a:t>
            </a:r>
            <a:r>
              <a:rPr lang="es-CL" sz="2400" b="1" dirty="0" smtClean="0">
                <a:solidFill>
                  <a:srgbClr val="FF0000"/>
                </a:solidFill>
              </a:rPr>
              <a:t>MANTIENE  el Signo</a:t>
            </a:r>
            <a:endParaRPr lang="es-CL" sz="2400" b="1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57158" y="3500438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/>
              <a:t>Signos distintos se </a:t>
            </a:r>
            <a:r>
              <a:rPr lang="es-CL" sz="2400" b="1" dirty="0" smtClean="0">
                <a:solidFill>
                  <a:srgbClr val="FF0000"/>
                </a:solidFill>
              </a:rPr>
              <a:t>RESTAN</a:t>
            </a:r>
            <a:r>
              <a:rPr lang="es-CL" sz="2400" b="1" dirty="0" smtClean="0"/>
              <a:t> y se </a:t>
            </a:r>
            <a:r>
              <a:rPr lang="es-CL" sz="2400" b="1" dirty="0" err="1" smtClean="0"/>
              <a:t>se</a:t>
            </a:r>
            <a:r>
              <a:rPr lang="es-CL" sz="2400" b="1" dirty="0" smtClean="0"/>
              <a:t> </a:t>
            </a:r>
            <a:r>
              <a:rPr lang="es-CL" sz="2400" b="1" dirty="0" smtClean="0">
                <a:solidFill>
                  <a:srgbClr val="FF0000"/>
                </a:solidFill>
              </a:rPr>
              <a:t>mantiene el signo del número con </a:t>
            </a:r>
            <a:r>
              <a:rPr lang="es-CL" sz="2400" b="1" u="sng" dirty="0" smtClean="0">
                <a:solidFill>
                  <a:srgbClr val="FF0000"/>
                </a:solidFill>
              </a:rPr>
              <a:t>MAYOR VALOR ABSOLUTO</a:t>
            </a:r>
            <a:endParaRPr lang="es-CL" sz="24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000240"/>
            <a:ext cx="2857520" cy="680362"/>
          </a:xfrm>
          <a:prstGeom prst="rect">
            <a:avLst/>
          </a:prstGeom>
          <a:noFill/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857496"/>
            <a:ext cx="2857520" cy="68036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109493"/>
            <a:ext cx="3143272" cy="748399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4323676"/>
            <a:ext cx="3106293" cy="739594"/>
          </a:xfrm>
          <a:prstGeom prst="rect">
            <a:avLst/>
          </a:prstGeom>
          <a:noFill/>
        </p:spPr>
      </p:pic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19 Elipse"/>
          <p:cNvSpPr/>
          <p:nvPr/>
        </p:nvSpPr>
        <p:spPr>
          <a:xfrm>
            <a:off x="3643306" y="4252237"/>
            <a:ext cx="1180829" cy="785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noFill/>
            </a:endParaRPr>
          </a:p>
        </p:txBody>
      </p:sp>
      <p:sp>
        <p:nvSpPr>
          <p:cNvPr id="21" name="20 Elipse"/>
          <p:cNvSpPr/>
          <p:nvPr/>
        </p:nvSpPr>
        <p:spPr>
          <a:xfrm>
            <a:off x="3714744" y="5038055"/>
            <a:ext cx="1071571" cy="7143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>
              <a:noFill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28596" y="5786454"/>
            <a:ext cx="8286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400" b="1" dirty="0" smtClean="0">
                <a:solidFill>
                  <a:srgbClr val="FF0000"/>
                </a:solidFill>
              </a:rPr>
              <a:t>NOTA: A partir de aquí trabajaremos los números enteros de esta forma </a:t>
            </a:r>
            <a:endParaRPr lang="es-CL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Propiedades de los Números Enteros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7158" y="114298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Los Números Enteros cumplen la siguientes propiedades para la Suma</a:t>
            </a:r>
            <a:endParaRPr lang="es-CL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2071678"/>
          <a:ext cx="8286807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69"/>
                <a:gridCol w="2762269"/>
                <a:gridCol w="2762269"/>
              </a:tblGrid>
              <a:tr h="370840"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Propiedad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General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400" dirty="0" smtClean="0"/>
                        <a:t>Ejemplo</a:t>
                      </a:r>
                      <a:endParaRPr lang="es-E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Conmutativa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a</a:t>
                      </a:r>
                      <a:r>
                        <a:rPr lang="es-CL" sz="2400" baseline="0" dirty="0" smtClean="0"/>
                        <a:t> + b= b+ 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  3 +2 = 2+ 3  =5</a:t>
                      </a:r>
                    </a:p>
                    <a:p>
                      <a:pPr algn="ctr"/>
                      <a:r>
                        <a:rPr lang="es-CL" sz="2400" dirty="0" smtClean="0"/>
                        <a:t> -3 - 5 =- 5 -3 =- 8</a:t>
                      </a:r>
                    </a:p>
                    <a:p>
                      <a:pPr algn="ctr"/>
                      <a:r>
                        <a:rPr lang="es-CL" sz="2400" dirty="0" smtClean="0"/>
                        <a:t>-5 +2 = 2 – 5 = -3</a:t>
                      </a:r>
                      <a:endParaRPr lang="es-E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Asociativa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(a</a:t>
                      </a:r>
                      <a:r>
                        <a:rPr lang="es-CL" sz="2400" baseline="0" dirty="0" smtClean="0"/>
                        <a:t> + b )+c= a +(b +c)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 (3+2)+5=3+(2+5)</a:t>
                      </a:r>
                    </a:p>
                    <a:p>
                      <a:pPr algn="ctr"/>
                      <a:r>
                        <a:rPr lang="es-CL" sz="2400" dirty="0" smtClean="0"/>
                        <a:t>     5 + 5 =  3 + 7</a:t>
                      </a:r>
                    </a:p>
                    <a:p>
                      <a:pPr algn="ctr"/>
                      <a:r>
                        <a:rPr lang="es-CL" sz="2400" dirty="0" smtClean="0"/>
                        <a:t>         10</a:t>
                      </a:r>
                      <a:r>
                        <a:rPr lang="es-CL" sz="2400" baseline="0" dirty="0" smtClean="0"/>
                        <a:t> = 10</a:t>
                      </a:r>
                      <a:endParaRPr lang="es-E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Elemento Neutro aditivo (0)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 a + 0 = 0 + a = a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 3 + 0 =0 + 3 = 3</a:t>
                      </a:r>
                    </a:p>
                    <a:p>
                      <a:pPr algn="ctr"/>
                      <a:r>
                        <a:rPr lang="es-CL" sz="2400" dirty="0" smtClean="0"/>
                        <a:t>-2 +0 =0 – 2=- 2</a:t>
                      </a:r>
                      <a:endParaRPr lang="es-E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Elemento Inverso aditivo (a’)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 a + a’ =a’ + a = 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2+</a:t>
                      </a:r>
                      <a:r>
                        <a:rPr lang="es-CL" sz="2400" baseline="0" dirty="0" smtClean="0"/>
                        <a:t> (-2)=-2+2=0</a:t>
                      </a:r>
                    </a:p>
                    <a:p>
                      <a:pPr algn="ctr"/>
                      <a:r>
                        <a:rPr lang="es-CL" sz="2400" baseline="0" dirty="0" smtClean="0"/>
                        <a:t>-3+(3) =3 -3=0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L" dirty="0" smtClean="0"/>
              <a:t>¿Como </a:t>
            </a:r>
            <a:r>
              <a:rPr lang="es-CL" dirty="0" smtClean="0"/>
              <a:t>Reducir una Secuencia de Números </a:t>
            </a:r>
            <a:r>
              <a:rPr lang="es-CL" dirty="0" smtClean="0"/>
              <a:t>enteros?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285720" y="1643050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800" dirty="0" smtClean="0"/>
              <a:t>Para resolver una secuencia de varios números debemos seguir los siguientes pasos:</a:t>
            </a:r>
          </a:p>
          <a:p>
            <a:pPr algn="just"/>
            <a:endParaRPr lang="es-CL" sz="2800" dirty="0" smtClean="0"/>
          </a:p>
          <a:p>
            <a:pPr marL="914400" lvl="1" indent="-457200" algn="just">
              <a:buFont typeface="+mj-lt"/>
              <a:buAutoNum type="arabicParenR"/>
            </a:pPr>
            <a:r>
              <a:rPr lang="es-CL" sz="2800" dirty="0" smtClean="0">
                <a:solidFill>
                  <a:srgbClr val="FF0000"/>
                </a:solidFill>
              </a:rPr>
              <a:t>Realizar los cambios de signos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CL" sz="2800" dirty="0" smtClean="0">
                <a:solidFill>
                  <a:srgbClr val="FF0000"/>
                </a:solidFill>
              </a:rPr>
              <a:t>Identificar todos los números enteros positivos y negativos por separado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CL" sz="2800" dirty="0" smtClean="0">
                <a:solidFill>
                  <a:srgbClr val="FF0000"/>
                </a:solidFill>
              </a:rPr>
              <a:t>Sumar todos los números positivos  y todos los números negativos (por separado)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CL" sz="2800" dirty="0" smtClean="0">
                <a:solidFill>
                  <a:srgbClr val="FF0000"/>
                </a:solidFill>
              </a:rPr>
              <a:t>Restar los resultados anteriores 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285720" y="5929330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 smtClean="0">
                <a:solidFill>
                  <a:srgbClr val="FF0000"/>
                </a:solidFill>
              </a:rPr>
              <a:t>OBS: otra forma de hacerlo es sumando y restando de izquierda a derecha aunque puede generar mas margen de Error.</a:t>
            </a:r>
            <a:endParaRPr lang="es-E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Objetivos de la Clase: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s-CL" dirty="0" smtClean="0"/>
              <a:t>Comprender los conceptos básicos de los Números enteros</a:t>
            </a:r>
            <a:endParaRPr lang="es-CL" dirty="0" smtClean="0"/>
          </a:p>
          <a:p>
            <a:r>
              <a:rPr lang="es-CL" dirty="0" smtClean="0"/>
              <a:t>Ordenar y comparar Números Enteros</a:t>
            </a:r>
          </a:p>
          <a:p>
            <a:r>
              <a:rPr lang="es-CL" dirty="0" smtClean="0"/>
              <a:t>Calcular Valor Absoluto de Números Enteros</a:t>
            </a:r>
            <a:endParaRPr lang="es-CL" dirty="0" smtClean="0"/>
          </a:p>
          <a:p>
            <a:r>
              <a:rPr lang="es-CL" dirty="0" smtClean="0"/>
              <a:t>Reducir Números Enteros</a:t>
            </a:r>
            <a:endParaRPr lang="es-CL" dirty="0" smtClean="0"/>
          </a:p>
          <a:p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3357554" cy="11430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Ejemplo:</a:t>
            </a:r>
            <a:endParaRPr lang="es-CL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648546"/>
            <a:ext cx="5929354" cy="685784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429356" y="2577108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Identificamos </a:t>
            </a:r>
            <a:r>
              <a:rPr lang="es-CL" b="1" dirty="0" smtClean="0">
                <a:solidFill>
                  <a:srgbClr val="FF0000"/>
                </a:solidFill>
              </a:rPr>
              <a:t>Positivos</a:t>
            </a:r>
            <a:r>
              <a:rPr lang="es-CL" dirty="0" smtClean="0"/>
              <a:t> y </a:t>
            </a:r>
            <a:r>
              <a:rPr lang="es-CL" b="1" dirty="0" smtClean="0">
                <a:solidFill>
                  <a:schemeClr val="tx2"/>
                </a:solidFill>
              </a:rPr>
              <a:t>Negativos</a:t>
            </a:r>
            <a:endParaRPr lang="es-CL" b="1" dirty="0">
              <a:solidFill>
                <a:schemeClr val="tx2"/>
              </a:solidFill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577240"/>
            <a:ext cx="5929354" cy="685784"/>
          </a:xfrm>
          <a:prstGeom prst="rect">
            <a:avLst/>
          </a:prstGeom>
          <a:noFill/>
        </p:spPr>
      </p:pic>
      <p:sp>
        <p:nvSpPr>
          <p:cNvPr id="11" name="10 CuadroTexto"/>
          <p:cNvSpPr txBox="1"/>
          <p:nvPr/>
        </p:nvSpPr>
        <p:spPr>
          <a:xfrm>
            <a:off x="6429356" y="3582604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Sumamos </a:t>
            </a:r>
            <a:r>
              <a:rPr lang="es-CL" b="1" dirty="0" smtClean="0">
                <a:solidFill>
                  <a:srgbClr val="FF0000"/>
                </a:solidFill>
              </a:rPr>
              <a:t>Positivos</a:t>
            </a:r>
            <a:r>
              <a:rPr lang="es-CL" dirty="0" smtClean="0"/>
              <a:t> con </a:t>
            </a:r>
            <a:r>
              <a:rPr lang="es-CL" b="1" dirty="0" smtClean="0">
                <a:solidFill>
                  <a:srgbClr val="FF0000"/>
                </a:solidFill>
              </a:rPr>
              <a:t>Positivos </a:t>
            </a:r>
            <a:r>
              <a:rPr lang="es-CL" dirty="0" smtClean="0"/>
              <a:t>y </a:t>
            </a:r>
            <a:r>
              <a:rPr lang="es-CL" b="1" dirty="0" smtClean="0">
                <a:solidFill>
                  <a:schemeClr val="tx2"/>
                </a:solidFill>
              </a:rPr>
              <a:t>Negativos con Negativos </a:t>
            </a:r>
            <a:endParaRPr lang="es-CL" b="1" dirty="0">
              <a:solidFill>
                <a:schemeClr val="tx2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505934"/>
            <a:ext cx="2186003" cy="642942"/>
          </a:xfrm>
          <a:prstGeom prst="rect">
            <a:avLst/>
          </a:prstGeom>
          <a:noFill/>
        </p:spPr>
      </p:pic>
      <p:cxnSp>
        <p:nvCxnSpPr>
          <p:cNvPr id="16" name="15 Conector angular"/>
          <p:cNvCxnSpPr>
            <a:stCxn id="7" idx="0"/>
            <a:endCxn id="2049" idx="0"/>
          </p:cNvCxnSpPr>
          <p:nvPr/>
        </p:nvCxnSpPr>
        <p:spPr>
          <a:xfrm rot="16200000" flipH="1" flipV="1">
            <a:off x="5482819" y="344686"/>
            <a:ext cx="71438" cy="4536281"/>
          </a:xfrm>
          <a:prstGeom prst="bentConnector3">
            <a:avLst>
              <a:gd name="adj1" fmla="val -3199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angular"/>
          <p:cNvCxnSpPr>
            <a:stCxn id="11" idx="0"/>
            <a:endCxn id="2052" idx="0"/>
          </p:cNvCxnSpPr>
          <p:nvPr/>
        </p:nvCxnSpPr>
        <p:spPr>
          <a:xfrm rot="16200000" flipV="1">
            <a:off x="5515856" y="1311781"/>
            <a:ext cx="5364" cy="4536281"/>
          </a:xfrm>
          <a:prstGeom prst="bentConnector3">
            <a:avLst>
              <a:gd name="adj1" fmla="val 436174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3214678" y="450593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Restamos los resultados </a:t>
            </a:r>
            <a:r>
              <a:rPr lang="es-CL" b="1" dirty="0" smtClean="0">
                <a:solidFill>
                  <a:srgbClr val="FF0000"/>
                </a:solidFill>
              </a:rPr>
              <a:t>Positivo</a:t>
            </a:r>
            <a:r>
              <a:rPr lang="es-CL" dirty="0" smtClean="0"/>
              <a:t> con  </a:t>
            </a:r>
            <a:r>
              <a:rPr lang="es-CL" b="1" dirty="0" smtClean="0">
                <a:solidFill>
                  <a:schemeClr val="tx2"/>
                </a:solidFill>
              </a:rPr>
              <a:t>Negativos</a:t>
            </a:r>
            <a:endParaRPr lang="es-CL" b="1" dirty="0">
              <a:solidFill>
                <a:schemeClr val="tx2"/>
              </a:solidFill>
            </a:endParaRPr>
          </a:p>
        </p:txBody>
      </p:sp>
      <p:cxnSp>
        <p:nvCxnSpPr>
          <p:cNvPr id="21" name="20 Conector angular"/>
          <p:cNvCxnSpPr>
            <a:stCxn id="19" idx="0"/>
            <a:endCxn id="2055" idx="0"/>
          </p:cNvCxnSpPr>
          <p:nvPr/>
        </p:nvCxnSpPr>
        <p:spPr>
          <a:xfrm rot="16200000" flipV="1">
            <a:off x="2975361" y="2909295"/>
            <a:ext cx="1588" cy="3193278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5577504"/>
            <a:ext cx="1428760" cy="816434"/>
          </a:xfrm>
          <a:prstGeom prst="rect">
            <a:avLst/>
          </a:prstGeom>
          <a:noFill/>
        </p:spPr>
      </p:pic>
      <p:sp>
        <p:nvSpPr>
          <p:cNvPr id="29" name="28 CuadroTexto"/>
          <p:cNvSpPr txBox="1"/>
          <p:nvPr/>
        </p:nvSpPr>
        <p:spPr>
          <a:xfrm>
            <a:off x="2786050" y="5648942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Mantenemos el Signo del Mayor </a:t>
            </a:r>
            <a:r>
              <a:rPr lang="es-CL" u="sng" dirty="0" smtClean="0">
                <a:solidFill>
                  <a:srgbClr val="FF0000"/>
                </a:solidFill>
              </a:rPr>
              <a:t>Valor Absoluto </a:t>
            </a:r>
            <a:r>
              <a:rPr lang="es-CL" dirty="0" smtClean="0"/>
              <a:t>(en este caso El </a:t>
            </a:r>
            <a:r>
              <a:rPr lang="es-CL" dirty="0" smtClean="0">
                <a:solidFill>
                  <a:schemeClr val="tx2"/>
                </a:solidFill>
              </a:rPr>
              <a:t>Negativo</a:t>
            </a:r>
            <a:r>
              <a:rPr lang="es-CL" dirty="0" smtClean="0"/>
              <a:t>)</a:t>
            </a:r>
            <a:endParaRPr lang="es-CL" b="1" dirty="0">
              <a:solidFill>
                <a:schemeClr val="tx2"/>
              </a:solidFill>
            </a:endParaRPr>
          </a:p>
        </p:txBody>
      </p:sp>
      <p:cxnSp>
        <p:nvCxnSpPr>
          <p:cNvPr id="31" name="30 Conector angular"/>
          <p:cNvCxnSpPr>
            <a:stCxn id="29" idx="0"/>
            <a:endCxn id="2061" idx="0"/>
          </p:cNvCxnSpPr>
          <p:nvPr/>
        </p:nvCxnSpPr>
        <p:spPr>
          <a:xfrm rot="16200000" flipV="1">
            <a:off x="2750331" y="4255901"/>
            <a:ext cx="71438" cy="2714644"/>
          </a:xfrm>
          <a:prstGeom prst="bentConnector3">
            <a:avLst>
              <a:gd name="adj1" fmla="val 4199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1643050"/>
            <a:ext cx="8180004" cy="614346"/>
          </a:xfrm>
          <a:prstGeom prst="rect">
            <a:avLst/>
          </a:prstGeom>
          <a:noFill/>
        </p:spPr>
      </p:pic>
      <p:cxnSp>
        <p:nvCxnSpPr>
          <p:cNvPr id="27" name="26 Conector angular"/>
          <p:cNvCxnSpPr>
            <a:stCxn id="47" idx="0"/>
            <a:endCxn id="28673" idx="0"/>
          </p:cNvCxnSpPr>
          <p:nvPr/>
        </p:nvCxnSpPr>
        <p:spPr>
          <a:xfrm rot="16200000" flipH="1" flipV="1">
            <a:off x="5866886" y="-276742"/>
            <a:ext cx="428628" cy="3410956"/>
          </a:xfrm>
          <a:prstGeom prst="bentConnector3">
            <a:avLst>
              <a:gd name="adj1" fmla="val -533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uadroTexto"/>
          <p:cNvSpPr txBox="1"/>
          <p:nvPr/>
        </p:nvSpPr>
        <p:spPr>
          <a:xfrm>
            <a:off x="6429356" y="1214422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Cambiamos los   </a:t>
            </a:r>
            <a:r>
              <a:rPr lang="es-CL" b="1" dirty="0" smtClean="0">
                <a:solidFill>
                  <a:srgbClr val="FF0000"/>
                </a:solidFill>
              </a:rPr>
              <a:t>Signos</a:t>
            </a:r>
            <a:endParaRPr lang="es-CL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CL" dirty="0" smtClean="0"/>
              <a:t>Ejercicios</a:t>
            </a:r>
            <a:endParaRPr lang="es-CL" dirty="0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357826"/>
            <a:ext cx="8009784" cy="642942"/>
          </a:xfrm>
          <a:prstGeom prst="rect">
            <a:avLst/>
          </a:prstGeom>
          <a:noFill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071810"/>
            <a:ext cx="6632913" cy="690566"/>
          </a:xfrm>
          <a:prstGeom prst="rect">
            <a:avLst/>
          </a:prstGeom>
          <a:noFill/>
        </p:spPr>
      </p:pic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4214818"/>
            <a:ext cx="7654230" cy="619128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028836"/>
            <a:ext cx="8317173" cy="542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229600" cy="1143000"/>
          </a:xfrm>
        </p:spPr>
        <p:txBody>
          <a:bodyPr/>
          <a:lstStyle/>
          <a:p>
            <a:r>
              <a:rPr lang="es-CL" dirty="0" smtClean="0"/>
              <a:t>Respuestas</a:t>
            </a:r>
            <a:endParaRPr lang="es-E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975223"/>
            <a:ext cx="8009784" cy="642942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260579"/>
            <a:ext cx="6632913" cy="690566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617901"/>
            <a:ext cx="7654230" cy="619128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1046133"/>
            <a:ext cx="8317173" cy="542908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285984" y="1403323"/>
            <a:ext cx="6643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solidFill>
                  <a:srgbClr val="FF0000"/>
                </a:solidFill>
              </a:rPr>
              <a:t> </a:t>
            </a:r>
            <a:r>
              <a:rPr lang="es-CL" sz="2800" u="sng" dirty="0" smtClean="0">
                <a:solidFill>
                  <a:srgbClr val="FF0000"/>
                </a:solidFill>
              </a:rPr>
              <a:t>8</a:t>
            </a:r>
            <a:r>
              <a:rPr lang="es-CL" sz="2800" dirty="0" smtClean="0">
                <a:solidFill>
                  <a:srgbClr val="FF0000"/>
                </a:solidFill>
              </a:rPr>
              <a:t> + </a:t>
            </a:r>
            <a:r>
              <a:rPr lang="es-CL" sz="2800" u="sng" dirty="0" smtClean="0">
                <a:solidFill>
                  <a:srgbClr val="FF0000"/>
                </a:solidFill>
              </a:rPr>
              <a:t>4</a:t>
            </a:r>
            <a:r>
              <a:rPr lang="es-CL" sz="2800" dirty="0" smtClean="0">
                <a:solidFill>
                  <a:srgbClr val="FF0000"/>
                </a:solidFill>
              </a:rPr>
              <a:t> + </a:t>
            </a:r>
            <a:r>
              <a:rPr lang="es-CL" sz="2800" u="sng" dirty="0" smtClean="0">
                <a:solidFill>
                  <a:srgbClr val="FF0000"/>
                </a:solidFill>
              </a:rPr>
              <a:t>12</a:t>
            </a:r>
            <a:r>
              <a:rPr lang="es-CL" sz="2800" dirty="0" smtClean="0">
                <a:solidFill>
                  <a:srgbClr val="FF0000"/>
                </a:solidFill>
              </a:rPr>
              <a:t> – 13 – 10 + </a:t>
            </a:r>
            <a:r>
              <a:rPr lang="es-CL" sz="2800" u="sng" dirty="0" smtClean="0">
                <a:solidFill>
                  <a:srgbClr val="FF0000"/>
                </a:solidFill>
              </a:rPr>
              <a:t>10</a:t>
            </a:r>
            <a:r>
              <a:rPr lang="es-CL" sz="2800" dirty="0" smtClean="0">
                <a:solidFill>
                  <a:srgbClr val="FF0000"/>
                </a:solidFill>
              </a:rPr>
              <a:t> - 2=</a:t>
            </a:r>
          </a:p>
          <a:p>
            <a:r>
              <a:rPr lang="es-CL" sz="2800" dirty="0" smtClean="0">
                <a:solidFill>
                  <a:srgbClr val="FF0000"/>
                </a:solidFill>
              </a:rPr>
              <a:t>34 – 25= 9 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285984" y="2689207"/>
            <a:ext cx="6643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u="sng" dirty="0" smtClean="0">
                <a:solidFill>
                  <a:srgbClr val="FF0000"/>
                </a:solidFill>
              </a:rPr>
              <a:t>12</a:t>
            </a:r>
            <a:r>
              <a:rPr lang="es-CL" sz="2800" dirty="0" smtClean="0">
                <a:solidFill>
                  <a:srgbClr val="FF0000"/>
                </a:solidFill>
              </a:rPr>
              <a:t> -15 +</a:t>
            </a:r>
            <a:r>
              <a:rPr lang="es-CL" sz="2800" u="sng" dirty="0" smtClean="0">
                <a:solidFill>
                  <a:srgbClr val="FF0000"/>
                </a:solidFill>
              </a:rPr>
              <a:t>20</a:t>
            </a:r>
            <a:r>
              <a:rPr lang="es-CL" sz="2800" dirty="0" smtClean="0">
                <a:solidFill>
                  <a:srgbClr val="FF0000"/>
                </a:solidFill>
              </a:rPr>
              <a:t> -12 -16 -4=</a:t>
            </a:r>
          </a:p>
          <a:p>
            <a:r>
              <a:rPr lang="es-CL" sz="2800" dirty="0" smtClean="0">
                <a:solidFill>
                  <a:srgbClr val="FF0000"/>
                </a:solidFill>
              </a:rPr>
              <a:t>32 – 47 = 15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57422" y="4046529"/>
            <a:ext cx="6643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u="sng" dirty="0" smtClean="0">
                <a:solidFill>
                  <a:srgbClr val="FF0000"/>
                </a:solidFill>
              </a:rPr>
              <a:t>1</a:t>
            </a:r>
            <a:r>
              <a:rPr lang="es-CL" sz="2800" dirty="0" smtClean="0">
                <a:solidFill>
                  <a:srgbClr val="FF0000"/>
                </a:solidFill>
              </a:rPr>
              <a:t> + </a:t>
            </a:r>
            <a:r>
              <a:rPr lang="es-CL" sz="2800" u="sng" dirty="0" smtClean="0">
                <a:solidFill>
                  <a:srgbClr val="FF0000"/>
                </a:solidFill>
              </a:rPr>
              <a:t>3</a:t>
            </a:r>
            <a:r>
              <a:rPr lang="es-CL" sz="2800" dirty="0" smtClean="0">
                <a:solidFill>
                  <a:srgbClr val="FF0000"/>
                </a:solidFill>
              </a:rPr>
              <a:t> – 2 – 5 – 12 + </a:t>
            </a:r>
            <a:r>
              <a:rPr lang="es-CL" sz="2800" u="sng" dirty="0" smtClean="0">
                <a:solidFill>
                  <a:srgbClr val="FF0000"/>
                </a:solidFill>
              </a:rPr>
              <a:t>30</a:t>
            </a:r>
            <a:r>
              <a:rPr lang="es-CL" sz="2800" dirty="0" smtClean="0">
                <a:solidFill>
                  <a:srgbClr val="FF0000"/>
                </a:solidFill>
              </a:rPr>
              <a:t> – 2 – 5 + </a:t>
            </a:r>
            <a:r>
              <a:rPr lang="es-CL" sz="2800" u="sng" dirty="0" smtClean="0">
                <a:solidFill>
                  <a:srgbClr val="FF0000"/>
                </a:solidFill>
              </a:rPr>
              <a:t>13</a:t>
            </a:r>
            <a:r>
              <a:rPr lang="es-CL" sz="2800" dirty="0" smtClean="0">
                <a:solidFill>
                  <a:srgbClr val="FF0000"/>
                </a:solidFill>
              </a:rPr>
              <a:t>=</a:t>
            </a:r>
          </a:p>
          <a:p>
            <a:r>
              <a:rPr lang="es-CL" sz="2800" dirty="0" smtClean="0">
                <a:solidFill>
                  <a:srgbClr val="FF0000"/>
                </a:solidFill>
              </a:rPr>
              <a:t>47 – 26 = 21 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357422" y="5475289"/>
            <a:ext cx="6643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s-CL" sz="2800" dirty="0" smtClean="0">
                <a:solidFill>
                  <a:srgbClr val="FF0000"/>
                </a:solidFill>
              </a:rPr>
              <a:t>6 + </a:t>
            </a:r>
            <a:r>
              <a:rPr lang="es-CL" sz="2800" u="sng" dirty="0" smtClean="0">
                <a:solidFill>
                  <a:srgbClr val="FF0000"/>
                </a:solidFill>
              </a:rPr>
              <a:t>2</a:t>
            </a:r>
            <a:r>
              <a:rPr lang="es-CL" sz="2800" dirty="0" smtClean="0">
                <a:solidFill>
                  <a:srgbClr val="FF0000"/>
                </a:solidFill>
              </a:rPr>
              <a:t> – 12 + </a:t>
            </a:r>
            <a:r>
              <a:rPr lang="es-CL" sz="2800" u="sng" dirty="0" smtClean="0">
                <a:solidFill>
                  <a:srgbClr val="FF0000"/>
                </a:solidFill>
              </a:rPr>
              <a:t>15</a:t>
            </a:r>
            <a:r>
              <a:rPr lang="es-CL" sz="2800" dirty="0" smtClean="0">
                <a:solidFill>
                  <a:srgbClr val="FF0000"/>
                </a:solidFill>
              </a:rPr>
              <a:t> – 13 + </a:t>
            </a:r>
            <a:r>
              <a:rPr lang="es-CL" sz="2800" u="sng" dirty="0" smtClean="0">
                <a:solidFill>
                  <a:srgbClr val="FF0000"/>
                </a:solidFill>
              </a:rPr>
              <a:t>11</a:t>
            </a:r>
            <a:r>
              <a:rPr lang="es-CL" sz="2800" dirty="0" smtClean="0">
                <a:solidFill>
                  <a:srgbClr val="FF0000"/>
                </a:solidFill>
              </a:rPr>
              <a:t> – 18 – 6 =</a:t>
            </a:r>
          </a:p>
          <a:p>
            <a:r>
              <a:rPr lang="es-CL" sz="2800" dirty="0" smtClean="0">
                <a:solidFill>
                  <a:srgbClr val="FF0000"/>
                </a:solidFill>
              </a:rPr>
              <a:t>28 – 55 = -27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Retroalimentación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CL" dirty="0" smtClean="0"/>
              <a:t>Los números enteros están compuestos de los Números Naturales, el Cero y Números Negativos</a:t>
            </a:r>
          </a:p>
          <a:p>
            <a:pPr algn="just"/>
            <a:r>
              <a:rPr lang="es-CL" dirty="0" smtClean="0"/>
              <a:t>Los Números enteros nos permite representar ciertos valores de fenómenos naturales como por ejemplo la temperatura </a:t>
            </a:r>
            <a:endParaRPr lang="es-CL" dirty="0" smtClean="0"/>
          </a:p>
          <a:p>
            <a:pPr algn="just"/>
            <a:r>
              <a:rPr lang="es-CL" dirty="0" smtClean="0"/>
              <a:t>El Valor Absoluto de un numero entero es siempre Positivo</a:t>
            </a:r>
            <a:endParaRPr lang="es-CL" dirty="0" smtClean="0"/>
          </a:p>
          <a:p>
            <a:pPr algn="just"/>
            <a:r>
              <a:rPr lang="es-CL" dirty="0" smtClean="0"/>
              <a:t>Para Restar números enteros debemos pasarlo a Suma y aplicar el inverso aditivo en el sustraendo</a:t>
            </a:r>
            <a:endParaRPr lang="es-CL" dirty="0" smtClean="0"/>
          </a:p>
          <a:p>
            <a:pPr algn="just"/>
            <a:r>
              <a:rPr lang="es-CL" dirty="0" smtClean="0"/>
              <a:t>Signos iguales se suman se mantiene el signo , Signos distintos se resta y se mantiene el signo del numero con mayor valor absoluto</a:t>
            </a:r>
          </a:p>
          <a:p>
            <a:pPr algn="just"/>
            <a:r>
              <a:rPr lang="es-CL" dirty="0" smtClean="0"/>
              <a:t>Para los cambios de signos: signos iguales “+” signos distintos “-”</a:t>
            </a:r>
            <a:endParaRPr lang="es-C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Actividades o Consejos para la Casa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CL" dirty="0" smtClean="0"/>
              <a:t>Descargar</a:t>
            </a:r>
            <a:r>
              <a:rPr lang="es-CL" dirty="0" smtClean="0"/>
              <a:t>, Imprimir y Resolver la </a:t>
            </a:r>
            <a:r>
              <a:rPr lang="es-CL" b="1" i="1" dirty="0" smtClean="0"/>
              <a:t>Guía </a:t>
            </a:r>
            <a:r>
              <a:rPr lang="es-CL" b="1" i="1" smtClean="0"/>
              <a:t>N°2 </a:t>
            </a:r>
            <a:r>
              <a:rPr lang="es-CL" b="1" i="1" smtClean="0"/>
              <a:t>“Números </a:t>
            </a:r>
            <a:r>
              <a:rPr lang="es-CL" b="1" i="1" dirty="0" smtClean="0"/>
              <a:t>enteros”</a:t>
            </a:r>
            <a:endParaRPr lang="es-CL" b="1" i="1" dirty="0" smtClean="0"/>
          </a:p>
          <a:p>
            <a:pPr marL="514350" indent="-514350" algn="just">
              <a:buFont typeface="+mj-lt"/>
              <a:buAutoNum type="arabicPeriod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142900"/>
            <a:ext cx="8229600" cy="1143000"/>
          </a:xfrm>
        </p:spPr>
        <p:txBody>
          <a:bodyPr/>
          <a:lstStyle/>
          <a:p>
            <a:r>
              <a:rPr lang="es-CL" dirty="0" smtClean="0"/>
              <a:t>Conjuntos Numéricos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57158" y="5214950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b="1" dirty="0" smtClean="0">
                <a:solidFill>
                  <a:srgbClr val="FF0000"/>
                </a:solidFill>
              </a:rPr>
              <a:t>Hasta el momento solo se ha trabajado con el conjunto de los Números Naturales (IN), ahora agrandaremos nuestro universo y trabajaremos con el Conjunto de los Números Enteros (Z)</a:t>
            </a:r>
            <a:endParaRPr lang="es-ES" sz="2000" b="1" dirty="0">
              <a:solidFill>
                <a:srgbClr val="FF0000"/>
              </a:solidFill>
            </a:endParaRPr>
          </a:p>
        </p:txBody>
      </p:sp>
      <p:pic>
        <p:nvPicPr>
          <p:cNvPr id="2052" name="Picture 4" descr="Resultado de imagen de Conjunto numeric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000108"/>
            <a:ext cx="5429288" cy="3995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/>
          <a:lstStyle/>
          <a:p>
            <a:r>
              <a:rPr lang="es-CL" dirty="0" smtClean="0"/>
              <a:t>Los </a:t>
            </a:r>
            <a:r>
              <a:rPr lang="es-CL" dirty="0" smtClean="0"/>
              <a:t>Números Enteros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1000100" y="1011198"/>
            <a:ext cx="721523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 smtClean="0"/>
              <a:t>Los </a:t>
            </a:r>
            <a:r>
              <a:rPr lang="es-CL" sz="2400" b="1" dirty="0" smtClean="0"/>
              <a:t>números enteros</a:t>
            </a:r>
            <a:r>
              <a:rPr lang="es-CL" sz="2400" dirty="0" smtClean="0"/>
              <a:t> abarcan a los </a:t>
            </a:r>
            <a:r>
              <a:rPr lang="es-CL" sz="2400" b="1" dirty="0" smtClean="0">
                <a:solidFill>
                  <a:srgbClr val="FF0000"/>
                </a:solidFill>
              </a:rPr>
              <a:t>números </a:t>
            </a:r>
            <a:r>
              <a:rPr lang="es-CL" sz="2400" b="1" dirty="0" smtClean="0">
                <a:solidFill>
                  <a:srgbClr val="FF0000"/>
                </a:solidFill>
              </a:rPr>
              <a:t>naturales (números positivos)</a:t>
            </a:r>
            <a:r>
              <a:rPr lang="es-CL" sz="2400" dirty="0" smtClean="0"/>
              <a:t>, el</a:t>
            </a:r>
            <a:r>
              <a:rPr lang="es-CL" sz="2400" b="1" dirty="0" smtClean="0">
                <a:solidFill>
                  <a:srgbClr val="FF0000"/>
                </a:solidFill>
              </a:rPr>
              <a:t> </a:t>
            </a:r>
            <a:r>
              <a:rPr lang="es-CL" sz="2400" b="1" dirty="0" smtClean="0">
                <a:solidFill>
                  <a:srgbClr val="FF0000"/>
                </a:solidFill>
              </a:rPr>
              <a:t>cero </a:t>
            </a:r>
            <a:r>
              <a:rPr lang="es-CL" sz="2400" b="1" dirty="0" smtClean="0">
                <a:solidFill>
                  <a:srgbClr val="FF0000"/>
                </a:solidFill>
              </a:rPr>
              <a:t> </a:t>
            </a:r>
            <a:r>
              <a:rPr lang="es-CL" sz="2400" dirty="0" smtClean="0"/>
              <a:t>y </a:t>
            </a:r>
            <a:r>
              <a:rPr lang="es-CL" sz="2400" dirty="0" smtClean="0"/>
              <a:t>a los </a:t>
            </a:r>
            <a:r>
              <a:rPr lang="es-CL" sz="2400" b="1" dirty="0" smtClean="0">
                <a:solidFill>
                  <a:srgbClr val="FF0000"/>
                </a:solidFill>
              </a:rPr>
              <a:t>números negativos</a:t>
            </a:r>
            <a:r>
              <a:rPr lang="es-CL" sz="2400" dirty="0" smtClean="0"/>
              <a:t>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dirty="0" smtClean="0"/>
              <a:t>Además, </a:t>
            </a:r>
            <a:r>
              <a:rPr lang="es-CL" sz="2400" u="sng" dirty="0" smtClean="0">
                <a:solidFill>
                  <a:srgbClr val="FF0000"/>
                </a:solidFill>
              </a:rPr>
              <a:t>los números enteros son aquellos que NO tienen parte decimal </a:t>
            </a:r>
            <a:r>
              <a:rPr lang="es-CL" sz="2400" dirty="0" smtClean="0"/>
              <a:t>(es decir que 3,28, por ejemplo, no es un número entero</a:t>
            </a:r>
            <a:r>
              <a:rPr lang="es-CL" sz="2400" dirty="0" smtClean="0"/>
              <a:t>). </a:t>
            </a:r>
            <a:endParaRPr lang="es-CL" sz="2400" dirty="0"/>
          </a:p>
        </p:txBody>
      </p:sp>
      <p:sp>
        <p:nvSpPr>
          <p:cNvPr id="33794" name="AutoShape 2" descr="Resultado de imagen de numeros enter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33796" name="Picture 4" descr="Resultado de imagen de numeros enter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429000"/>
            <a:ext cx="4776780" cy="2800719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714876" y="3357562"/>
            <a:ext cx="4000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 smtClean="0"/>
              <a:t>Los números enteros son utilizados </a:t>
            </a:r>
            <a:r>
              <a:rPr lang="es-ES" sz="2400" b="1" dirty="0" smtClean="0">
                <a:solidFill>
                  <a:srgbClr val="FF0000"/>
                </a:solidFill>
              </a:rPr>
              <a:t>para expresar una cantidad contable, la ausencia de cantidad y una cantidad negativa</a:t>
            </a:r>
            <a:r>
              <a:rPr lang="es-ES" sz="2400" dirty="0" smtClean="0"/>
              <a:t> que puede ser lo opuesto a una cantidad o una deuda.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Representación de un numero entero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714348" y="1249997"/>
            <a:ext cx="807249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400" dirty="0" smtClean="0"/>
              <a:t>Los </a:t>
            </a:r>
            <a:r>
              <a:rPr lang="es-CL" sz="2400" b="1" dirty="0" smtClean="0"/>
              <a:t>números enteros</a:t>
            </a:r>
            <a:r>
              <a:rPr lang="es-CL" sz="2400" dirty="0" smtClean="0"/>
              <a:t> </a:t>
            </a:r>
            <a:r>
              <a:rPr lang="es-CL" sz="2400" dirty="0" smtClean="0"/>
              <a:t>pueden utilizarse para representar valores de magnitudes que necesariamente sean enteras (como por ejemplo: Pisos de un edificio o el niveles)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dirty="0" smtClean="0"/>
              <a:t>Ejemplo:</a:t>
            </a:r>
          </a:p>
          <a:p>
            <a:pPr lvl="2" algn="just">
              <a:buFont typeface="Arial" pitchFamily="34" charset="0"/>
              <a:buChar char="•"/>
            </a:pPr>
            <a:endParaRPr lang="es-CL" sz="2400" dirty="0" smtClean="0">
              <a:solidFill>
                <a:srgbClr val="FF0000"/>
              </a:solidFill>
            </a:endParaRP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Ganancia de 5000 = +5000</a:t>
            </a: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Perdida de 20 = - 20</a:t>
            </a: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5 metros sobre el nivel del mar= +5</a:t>
            </a: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25 metros bajo el nivel del mar = -25</a:t>
            </a: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Subir al 5to piso= +5</a:t>
            </a: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Bajar al primer sub-</a:t>
            </a:r>
            <a:r>
              <a:rPr lang="es-CL" sz="2400" dirty="0" err="1" smtClean="0">
                <a:solidFill>
                  <a:srgbClr val="FF0000"/>
                </a:solidFill>
              </a:rPr>
              <a:t>terraneo</a:t>
            </a:r>
            <a:r>
              <a:rPr lang="es-CL" sz="2400" dirty="0" smtClean="0">
                <a:solidFill>
                  <a:srgbClr val="FF0000"/>
                </a:solidFill>
              </a:rPr>
              <a:t> = -1</a:t>
            </a:r>
            <a:endParaRPr lang="es-CL" sz="2400" dirty="0" smtClean="0">
              <a:solidFill>
                <a:srgbClr val="FF0000"/>
              </a:solidFill>
            </a:endParaRPr>
          </a:p>
          <a:p>
            <a:pPr lvl="2" algn="just">
              <a:buFont typeface="Arial" pitchFamily="34" charset="0"/>
              <a:buChar char="•"/>
            </a:pPr>
            <a:r>
              <a:rPr lang="es-CL" sz="2400" dirty="0" smtClean="0">
                <a:solidFill>
                  <a:srgbClr val="FF0000"/>
                </a:solidFill>
              </a:rPr>
              <a:t>Etc.</a:t>
            </a:r>
            <a:endParaRPr lang="es-CL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r>
              <a:rPr lang="es-CL" dirty="0" smtClean="0"/>
              <a:t>Ubicación Números Enteros </a:t>
            </a:r>
            <a:endParaRPr lang="es-CL" dirty="0"/>
          </a:p>
        </p:txBody>
      </p:sp>
      <p:pic>
        <p:nvPicPr>
          <p:cNvPr id="4098" name="Picture 2" descr="Resultado de imagen de Recta numer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429132"/>
            <a:ext cx="8572560" cy="2214578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500034" y="150017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L" b="1" dirty="0" smtClean="0"/>
              <a:t>Dibujamos una recta.</a:t>
            </a:r>
          </a:p>
          <a:p>
            <a:pPr marL="342900" indent="-342900" algn="just">
              <a:buFont typeface="+mj-lt"/>
              <a:buAutoNum type="arabicPeriod"/>
            </a:pPr>
            <a:endParaRPr lang="es-CL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b="1" dirty="0" smtClean="0"/>
              <a:t>Señalamos el origen O, que es el valor cero 0.</a:t>
            </a:r>
          </a:p>
          <a:p>
            <a:pPr marL="342900" indent="-342900" algn="just">
              <a:buFont typeface="+mj-lt"/>
              <a:buAutoNum type="arabicPeriod"/>
            </a:pPr>
            <a:endParaRPr lang="es-CL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b="1" dirty="0" smtClean="0"/>
              <a:t>Dividimos la recta en segmentos iguales (unidades), a la derecha e izquierda del cero.</a:t>
            </a:r>
          </a:p>
          <a:p>
            <a:pPr marL="342900" indent="-342900" algn="just">
              <a:buFont typeface="+mj-lt"/>
              <a:buAutoNum type="arabicPeriod"/>
            </a:pPr>
            <a:endParaRPr lang="es-CL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b="1" dirty="0" smtClean="0"/>
              <a:t>A la derecha del origen colocamos los números enteros positivos.</a:t>
            </a:r>
          </a:p>
          <a:p>
            <a:pPr marL="342900" indent="-342900" algn="just">
              <a:buFont typeface="+mj-lt"/>
              <a:buAutoNum type="arabicPeriod"/>
            </a:pPr>
            <a:endParaRPr lang="es-CL" b="1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es-CL" b="1" dirty="0" smtClean="0"/>
              <a:t>A la izquierda del origen colocamos los números enteros negativos.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Comparación de números enteros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500034" y="1500174"/>
            <a:ext cx="80724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b="1" dirty="0" smtClean="0"/>
              <a:t>Cuando  vamos a comparar u organizar números enteros, debemos tomar en cuenta:</a:t>
            </a:r>
            <a:endParaRPr lang="es-ES" sz="2000" dirty="0"/>
          </a:p>
        </p:txBody>
      </p:sp>
      <p:sp>
        <p:nvSpPr>
          <p:cNvPr id="5" name="4 Rectángulo"/>
          <p:cNvSpPr/>
          <p:nvPr/>
        </p:nvSpPr>
        <p:spPr>
          <a:xfrm>
            <a:off x="642910" y="2143116"/>
            <a:ext cx="80724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LcParenR"/>
            </a:pPr>
            <a:r>
              <a:rPr lang="es-ES" sz="2000" dirty="0" smtClean="0"/>
              <a:t>Todo </a:t>
            </a:r>
            <a:r>
              <a:rPr lang="es-ES" sz="2000" b="1" u="sng" dirty="0" smtClean="0">
                <a:solidFill>
                  <a:srgbClr val="FF0000"/>
                </a:solidFill>
              </a:rPr>
              <a:t>número negativo</a:t>
            </a:r>
            <a:r>
              <a:rPr lang="es-ES" sz="2000" b="1" dirty="0" smtClean="0"/>
              <a:t> </a:t>
            </a:r>
            <a:r>
              <a:rPr lang="es-ES" sz="2000" dirty="0" smtClean="0"/>
              <a:t>es </a:t>
            </a:r>
            <a:r>
              <a:rPr lang="es-ES" sz="2000" b="1" dirty="0" smtClean="0"/>
              <a:t>menor que </a:t>
            </a:r>
            <a:r>
              <a:rPr lang="es-ES" sz="2000" dirty="0" smtClean="0"/>
              <a:t>cualquier </a:t>
            </a:r>
            <a:r>
              <a:rPr lang="es-ES" sz="2000" b="1" u="sng" dirty="0" smtClean="0">
                <a:solidFill>
                  <a:srgbClr val="FF0000"/>
                </a:solidFill>
              </a:rPr>
              <a:t>número positivo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CL" sz="2000" dirty="0" smtClean="0"/>
              <a:t>Todo </a:t>
            </a:r>
            <a:r>
              <a:rPr lang="es-CL" sz="2000" b="1" u="sng" dirty="0" smtClean="0">
                <a:solidFill>
                  <a:srgbClr val="FF0000"/>
                </a:solidFill>
              </a:rPr>
              <a:t>número negativo </a:t>
            </a:r>
            <a:r>
              <a:rPr lang="es-CL" sz="2000" dirty="0" smtClean="0"/>
              <a:t>es </a:t>
            </a:r>
            <a:r>
              <a:rPr lang="es-CL" sz="2000" b="1" dirty="0" smtClean="0"/>
              <a:t>menor que </a:t>
            </a:r>
            <a:r>
              <a:rPr lang="es-CL" sz="2000" b="1" u="sng" dirty="0" smtClean="0">
                <a:solidFill>
                  <a:srgbClr val="FF0000"/>
                </a:solidFill>
              </a:rPr>
              <a:t>cero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CL" sz="2000" dirty="0" smtClean="0"/>
              <a:t>Todo </a:t>
            </a:r>
            <a:r>
              <a:rPr lang="es-CL" sz="2000" b="1" u="sng" dirty="0" smtClean="0">
                <a:solidFill>
                  <a:srgbClr val="FF0000"/>
                </a:solidFill>
              </a:rPr>
              <a:t>número positivo</a:t>
            </a:r>
            <a:r>
              <a:rPr lang="es-CL" sz="2000" dirty="0" smtClean="0"/>
              <a:t> es </a:t>
            </a:r>
            <a:r>
              <a:rPr lang="es-CL" sz="2000" b="1" dirty="0" smtClean="0"/>
              <a:t>mayor que </a:t>
            </a:r>
            <a:r>
              <a:rPr lang="es-CL" sz="2000" b="1" u="sng" dirty="0" smtClean="0">
                <a:solidFill>
                  <a:srgbClr val="FF0000"/>
                </a:solidFill>
              </a:rPr>
              <a:t>cero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CL" sz="2000" b="1" u="sng" dirty="0" smtClean="0">
                <a:solidFill>
                  <a:srgbClr val="FF0000"/>
                </a:solidFill>
              </a:rPr>
              <a:t>Entre positivos</a:t>
            </a:r>
            <a:r>
              <a:rPr lang="es-CL" sz="2000" b="1" dirty="0" smtClean="0"/>
              <a:t> </a:t>
            </a:r>
            <a:r>
              <a:rPr lang="es-CL" sz="2000" dirty="0" smtClean="0"/>
              <a:t>el que este </a:t>
            </a:r>
            <a:r>
              <a:rPr lang="es-CL" sz="2000" b="1" dirty="0" smtClean="0"/>
              <a:t>mas alejado del cero </a:t>
            </a:r>
            <a:r>
              <a:rPr lang="es-CL" sz="2000" dirty="0" smtClean="0"/>
              <a:t>será el más grande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CL" sz="2000" b="1" u="sng" dirty="0" smtClean="0">
                <a:solidFill>
                  <a:srgbClr val="FF0000"/>
                </a:solidFill>
              </a:rPr>
              <a:t>Entre negativos</a:t>
            </a:r>
            <a:r>
              <a:rPr lang="es-CL" sz="2000" dirty="0" smtClean="0"/>
              <a:t> el que este </a:t>
            </a:r>
            <a:r>
              <a:rPr lang="es-CL" sz="2000" b="1" dirty="0" smtClean="0"/>
              <a:t>mas cercano al cero</a:t>
            </a:r>
            <a:r>
              <a:rPr lang="es-CL" sz="2000" dirty="0" smtClean="0"/>
              <a:t> será el más grande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CL" sz="2000" dirty="0" smtClean="0"/>
              <a:t>El </a:t>
            </a:r>
            <a:r>
              <a:rPr lang="es-CL" sz="2000" b="1" dirty="0" smtClean="0"/>
              <a:t>Valor Absoluto </a:t>
            </a:r>
            <a:r>
              <a:rPr lang="es-CL" sz="2000" dirty="0" smtClean="0"/>
              <a:t>de un número entero siempre es positivo</a:t>
            </a:r>
          </a:p>
          <a:p>
            <a:pPr marL="457200" indent="-457200" algn="just">
              <a:buFont typeface="+mj-lt"/>
              <a:buAutoNum type="alphaLcParenR"/>
            </a:pPr>
            <a:endParaRPr lang="es-ES" sz="2000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4357694"/>
            <a:ext cx="692948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Rectángulo"/>
          <p:cNvSpPr/>
          <p:nvPr/>
        </p:nvSpPr>
        <p:spPr>
          <a:xfrm>
            <a:off x="285720" y="4071942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smtClean="0"/>
              <a:t>Simbología:</a:t>
            </a:r>
            <a:endParaRPr lang="es-ES" sz="2800" dirty="0"/>
          </a:p>
        </p:txBody>
      </p:sp>
      <p:sp>
        <p:nvSpPr>
          <p:cNvPr id="9" name="8 Rectángulo"/>
          <p:cNvSpPr/>
          <p:nvPr/>
        </p:nvSpPr>
        <p:spPr>
          <a:xfrm>
            <a:off x="3786182" y="5857892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smtClean="0">
                <a:solidFill>
                  <a:srgbClr val="FF0000"/>
                </a:solidFill>
              </a:rPr>
              <a:t>M</a:t>
            </a:r>
            <a:r>
              <a:rPr lang="es-ES" sz="2800" b="1" dirty="0" smtClean="0">
                <a:solidFill>
                  <a:srgbClr val="FF0000"/>
                </a:solidFill>
              </a:rPr>
              <a:t>enor que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572264" y="5857892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smtClean="0">
                <a:solidFill>
                  <a:srgbClr val="FF0000"/>
                </a:solidFill>
              </a:rPr>
              <a:t>Igual </a:t>
            </a:r>
            <a:endParaRPr lang="es-ES" sz="2800" dirty="0">
              <a:solidFill>
                <a:srgbClr val="FF0000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223938" y="5867416"/>
            <a:ext cx="2000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 smtClean="0">
                <a:solidFill>
                  <a:srgbClr val="FF0000"/>
                </a:solidFill>
              </a:rPr>
              <a:t>Mayor que</a:t>
            </a:r>
            <a:endParaRPr lang="es-E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Valor Absoluto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428596" y="1285860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b="1" dirty="0" smtClean="0"/>
              <a:t>Valor absoluto </a:t>
            </a:r>
            <a:r>
              <a:rPr lang="es-CL" b="1" dirty="0" smtClean="0">
                <a:solidFill>
                  <a:srgbClr val="FF0000"/>
                </a:solidFill>
              </a:rPr>
              <a:t>es</a:t>
            </a:r>
            <a:r>
              <a:rPr lang="es-CL" dirty="0" smtClean="0">
                <a:solidFill>
                  <a:srgbClr val="FF0000"/>
                </a:solidFill>
              </a:rPr>
              <a:t> la</a:t>
            </a:r>
            <a:r>
              <a:rPr lang="es-CL" b="1" dirty="0" smtClean="0">
                <a:solidFill>
                  <a:srgbClr val="FF0000"/>
                </a:solidFill>
              </a:rPr>
              <a:t> distancia que</a:t>
            </a:r>
            <a:r>
              <a:rPr lang="es-CL" dirty="0" smtClean="0">
                <a:solidFill>
                  <a:srgbClr val="FF0000"/>
                </a:solidFill>
              </a:rPr>
              <a:t> hay entre un número y el cero</a:t>
            </a:r>
            <a:r>
              <a:rPr lang="es-CL" dirty="0" smtClean="0"/>
              <a:t>, por ello siempre es positivo, el valor absoluto se representa por   “|  |”</a:t>
            </a:r>
            <a:endParaRPr lang="es-CL" dirty="0"/>
          </a:p>
        </p:txBody>
      </p:sp>
      <p:pic>
        <p:nvPicPr>
          <p:cNvPr id="20482" name="Picture 2" descr="http://www.disfrutalasmatematicas.com/numeros/images/absolute-valu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00240"/>
            <a:ext cx="7715304" cy="1461688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1643042" y="4643446"/>
            <a:ext cx="65008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2400" dirty="0" smtClean="0">
                <a:solidFill>
                  <a:srgbClr val="FF0000"/>
                </a:solidFill>
              </a:rPr>
              <a:t>|6| </a:t>
            </a:r>
            <a:r>
              <a:rPr lang="es-CL" sz="2400" dirty="0" smtClean="0"/>
              <a:t>está a 6 de cero, </a:t>
            </a:r>
            <a:br>
              <a:rPr lang="es-CL" sz="2400" dirty="0" smtClean="0"/>
            </a:br>
            <a:r>
              <a:rPr lang="es-CL" sz="2400" dirty="0" smtClean="0"/>
              <a:t>y </a:t>
            </a:r>
            <a:r>
              <a:rPr lang="es-CL" sz="2400" dirty="0" smtClean="0">
                <a:solidFill>
                  <a:srgbClr val="FF0000"/>
                </a:solidFill>
              </a:rPr>
              <a:t>|-6| </a:t>
            </a:r>
            <a:r>
              <a:rPr lang="es-CL" sz="2400" b="1" dirty="0" smtClean="0"/>
              <a:t>también</a:t>
            </a:r>
            <a:r>
              <a:rPr lang="es-CL" sz="2400" dirty="0" smtClean="0"/>
              <a:t> está a 6 de cero. </a:t>
            </a:r>
          </a:p>
          <a:p>
            <a:pPr algn="ctr"/>
            <a:r>
              <a:rPr lang="es-CL" sz="2400" dirty="0" smtClean="0"/>
              <a:t>Así que el valor absoluto de </a:t>
            </a:r>
            <a:r>
              <a:rPr lang="es-CL" sz="2400" dirty="0" smtClean="0">
                <a:solidFill>
                  <a:srgbClr val="FF0000"/>
                </a:solidFill>
              </a:rPr>
              <a:t>|6| </a:t>
            </a:r>
            <a:r>
              <a:rPr lang="es-CL" sz="2400" dirty="0" smtClean="0"/>
              <a:t>es </a:t>
            </a:r>
            <a:r>
              <a:rPr lang="es-CL" sz="2400" b="1" dirty="0" smtClean="0"/>
              <a:t>6</a:t>
            </a:r>
            <a:r>
              <a:rPr lang="es-CL" sz="2400" dirty="0" smtClean="0"/>
              <a:t>, </a:t>
            </a:r>
            <a:br>
              <a:rPr lang="es-CL" sz="2400" dirty="0" smtClean="0"/>
            </a:br>
            <a:r>
              <a:rPr lang="es-CL" sz="2400" dirty="0" smtClean="0"/>
              <a:t>y el valor absoluto de </a:t>
            </a:r>
            <a:r>
              <a:rPr lang="es-CL" sz="2400" dirty="0" smtClean="0">
                <a:solidFill>
                  <a:srgbClr val="FF0000"/>
                </a:solidFill>
              </a:rPr>
              <a:t>|-6| </a:t>
            </a:r>
            <a:r>
              <a:rPr lang="es-CL" sz="2400" dirty="0" smtClean="0"/>
              <a:t>también es </a:t>
            </a:r>
            <a:r>
              <a:rPr lang="es-CL" sz="2400" b="1" dirty="0" smtClean="0"/>
              <a:t>6</a:t>
            </a:r>
            <a:endParaRPr lang="es-CL" sz="2400" dirty="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3714752"/>
            <a:ext cx="5225690" cy="785818"/>
          </a:xfrm>
          <a:prstGeom prst="rect">
            <a:avLst/>
          </a:prstGeom>
          <a:noFill/>
        </p:spPr>
      </p:pic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/>
          <a:lstStyle/>
          <a:p>
            <a:r>
              <a:rPr lang="es-CL" dirty="0" smtClean="0"/>
              <a:t>Ejercicios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57158" y="1571612"/>
          <a:ext cx="8429685" cy="21378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9895"/>
                <a:gridCol w="2809895"/>
                <a:gridCol w="2809895"/>
              </a:tblGrid>
              <a:tr h="534457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32__ (-56)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 42 ___( - 41)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(-4323) ____ 0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0___1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(- 2635) ___ 0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423____423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(-324)____(- 122)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3423___2123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1____ (- 99)</a:t>
                      </a:r>
                      <a:endParaRPr lang="es-ES" sz="2400" b="1" dirty="0"/>
                    </a:p>
                  </a:txBody>
                  <a:tcPr/>
                </a:tc>
              </a:tr>
              <a:tr h="534457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|-4|____ 2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|-5|_____ 5</a:t>
                      </a:r>
                      <a:endParaRPr lang="es-E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None/>
                      </a:pPr>
                      <a:r>
                        <a:rPr lang="es-CL" sz="2400" b="1" dirty="0" smtClean="0"/>
                        <a:t>|-3|____|-7|</a:t>
                      </a:r>
                      <a:endParaRPr lang="es-E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Rectángulo"/>
          <p:cNvSpPr/>
          <p:nvPr/>
        </p:nvSpPr>
        <p:spPr>
          <a:xfrm>
            <a:off x="214282" y="1071546"/>
            <a:ext cx="8572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000" dirty="0" smtClean="0"/>
              <a:t>Compare los siguientes números usando Mayor que (&gt;), Menor que (&lt;)o Igual  (=)</a:t>
            </a:r>
            <a:endParaRPr lang="es-CL" sz="2000" dirty="0"/>
          </a:p>
        </p:txBody>
      </p:sp>
      <p:sp>
        <p:nvSpPr>
          <p:cNvPr id="6" name="5 Rectángulo"/>
          <p:cNvSpPr/>
          <p:nvPr/>
        </p:nvSpPr>
        <p:spPr>
          <a:xfrm>
            <a:off x="285720" y="3786190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000" dirty="0" smtClean="0"/>
              <a:t>Ordene de forma Ascendente (Menor a Mayor) la siguiente secuencia de números</a:t>
            </a:r>
            <a:endParaRPr lang="es-CL" sz="2000" dirty="0"/>
          </a:p>
        </p:txBody>
      </p:sp>
      <p:sp>
        <p:nvSpPr>
          <p:cNvPr id="7" name="6 Rectángulo"/>
          <p:cNvSpPr/>
          <p:nvPr/>
        </p:nvSpPr>
        <p:spPr>
          <a:xfrm>
            <a:off x="357158" y="5000636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000" dirty="0" smtClean="0"/>
              <a:t>Ordene de forma Descendente (Mayor a Menor) la siguiente secuencia de números</a:t>
            </a:r>
            <a:endParaRPr lang="es-CL" sz="2000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571604" y="4429132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5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4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-10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1571604" y="5715016"/>
          <a:ext cx="6096000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-3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0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2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9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-8</a:t>
                      </a:r>
                      <a:endParaRPr lang="es-E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 smtClean="0"/>
                        <a:t>10</a:t>
                      </a:r>
                      <a:endParaRPr lang="es-E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2732</TotalTime>
  <Words>1668</Words>
  <Application>Microsoft Office PowerPoint</Application>
  <PresentationFormat>Presentación en pantalla (4:3)</PresentationFormat>
  <Paragraphs>277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Números Enteros</vt:lpstr>
      <vt:lpstr>Objetivos de la Clase:</vt:lpstr>
      <vt:lpstr>Conjuntos Numéricos</vt:lpstr>
      <vt:lpstr>Los Números Enteros</vt:lpstr>
      <vt:lpstr>Representación de un numero entero</vt:lpstr>
      <vt:lpstr>Ubicación Números Enteros </vt:lpstr>
      <vt:lpstr>Comparación de números enteros</vt:lpstr>
      <vt:lpstr>Valor Absoluto</vt:lpstr>
      <vt:lpstr>Ejercicios</vt:lpstr>
      <vt:lpstr>Respuestas</vt:lpstr>
      <vt:lpstr>Reducción de Números Enteros</vt:lpstr>
      <vt:lpstr>Ejemplos de Sumas de Enteros:</vt:lpstr>
      <vt:lpstr>Ejemplos de Restas de Enteros:</vt:lpstr>
      <vt:lpstr>Ejercicios</vt:lpstr>
      <vt:lpstr>Respuestas</vt:lpstr>
      <vt:lpstr>Cambios de Signos</vt:lpstr>
      <vt:lpstr>Recordando la reducción de Números enteros</vt:lpstr>
      <vt:lpstr>Propiedades de los Números Enteros</vt:lpstr>
      <vt:lpstr>¿Como Reducir una Secuencia de Números enteros?</vt:lpstr>
      <vt:lpstr>Ejemplo:</vt:lpstr>
      <vt:lpstr>Ejercicios</vt:lpstr>
      <vt:lpstr>Respuestas</vt:lpstr>
      <vt:lpstr>Retroalimentación</vt:lpstr>
      <vt:lpstr>Actividades o Consejos para la Casa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Ecuaciones e Inecuaciones de Primer Grado</dc:title>
  <dc:creator>PachaPachun</dc:creator>
  <cp:lastModifiedBy>pacha_pachun</cp:lastModifiedBy>
  <cp:revision>25</cp:revision>
  <dcterms:created xsi:type="dcterms:W3CDTF">2017-06-12T22:07:30Z</dcterms:created>
  <dcterms:modified xsi:type="dcterms:W3CDTF">2020-03-26T06:27:20Z</dcterms:modified>
</cp:coreProperties>
</file>