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6" r:id="rId6"/>
    <p:sldId id="260" r:id="rId7"/>
    <p:sldId id="277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CBA6-3C58-4D2D-83D8-F88803F43B29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4E1E-83E0-414A-8B88-B6DE3BA203C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CBA6-3C58-4D2D-83D8-F88803F43B29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4E1E-83E0-414A-8B88-B6DE3BA203C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CBA6-3C58-4D2D-83D8-F88803F43B29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4E1E-83E0-414A-8B88-B6DE3BA203C2}" type="slidenum">
              <a:rPr lang="es-CL" smtClean="0"/>
              <a:t>‹Nº›</a:t>
            </a:fld>
            <a:endParaRPr lang="es-C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CBA6-3C58-4D2D-83D8-F88803F43B29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4E1E-83E0-414A-8B88-B6DE3BA203C2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CBA6-3C58-4D2D-83D8-F88803F43B29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4E1E-83E0-414A-8B88-B6DE3BA203C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CBA6-3C58-4D2D-83D8-F88803F43B29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4E1E-83E0-414A-8B88-B6DE3BA203C2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CBA6-3C58-4D2D-83D8-F88803F43B29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4E1E-83E0-414A-8B88-B6DE3BA203C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CBA6-3C58-4D2D-83D8-F88803F43B29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4E1E-83E0-414A-8B88-B6DE3BA203C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CBA6-3C58-4D2D-83D8-F88803F43B29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4E1E-83E0-414A-8B88-B6DE3BA203C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CBA6-3C58-4D2D-83D8-F88803F43B29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4E1E-83E0-414A-8B88-B6DE3BA203C2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CBA6-3C58-4D2D-83D8-F88803F43B29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4E1E-83E0-414A-8B88-B6DE3BA203C2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F0DCBA6-3C58-4D2D-83D8-F88803F43B29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4EA4E1E-83E0-414A-8B88-B6DE3BA203C2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6840760" cy="1080120"/>
          </a:xfrm>
        </p:spPr>
        <p:txBody>
          <a:bodyPr/>
          <a:lstStyle/>
          <a:p>
            <a:r>
              <a:rPr lang="es-CL" dirty="0" smtClean="0"/>
              <a:t>El Neolítico</a:t>
            </a:r>
            <a:endParaRPr lang="es-CL" dirty="0"/>
          </a:p>
        </p:txBody>
      </p:sp>
      <p:pic>
        <p:nvPicPr>
          <p:cNvPr id="1028" name="Picture 4" descr="La Prehistoria para niños - YouTube | La prehistoria para niñ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732240" y="4581128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Historia, Geografía y Cs. Sociales</a:t>
            </a:r>
          </a:p>
          <a:p>
            <a:endParaRPr lang="es-CL" dirty="0"/>
          </a:p>
          <a:p>
            <a:r>
              <a:rPr lang="es-CL" dirty="0" smtClean="0"/>
              <a:t>Prof. Etna Vivar N.</a:t>
            </a:r>
          </a:p>
          <a:p>
            <a:r>
              <a:rPr lang="es-CL" dirty="0" smtClean="0"/>
              <a:t>Curso: Séptimo Básico</a:t>
            </a:r>
            <a:endParaRPr lang="es-CL" dirty="0"/>
          </a:p>
        </p:txBody>
      </p:sp>
      <p:pic>
        <p:nvPicPr>
          <p:cNvPr id="5" name="4 Imagen" descr="Descripción: Descripción: C:\Users\Etna\AppData\Local\Microsoft\Windows\Temporary Internet Files\Content.IE5\8FBSJTFI\222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3"/>
            <a:ext cx="1552952" cy="457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26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TNA VIVAR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462"/>
            <a:ext cx="8784976" cy="61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14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TNA VIVAR\Desktop\Captur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856984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596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TNA VIVAR\Desktop\Captur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19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TNA VIVAR\Desktop\Captur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7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TNA VIVAR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342"/>
            <a:ext cx="8928992" cy="63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7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TNA VIVAR\Desktop\Captur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11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TNA VIVAR\Desktop\Captur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62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TNA VIVAR\Desktop\Captur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36" y="11723"/>
            <a:ext cx="9192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29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551837"/>
            <a:ext cx="5310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s-C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CL" dirty="0" smtClean="0"/>
              <a:t>Duración</a:t>
            </a:r>
            <a:endParaRPr lang="es-CL" dirty="0"/>
          </a:p>
          <a:p>
            <a:pPr marL="342900" indent="-342900">
              <a:buFont typeface="Arial" pitchFamily="34" charset="0"/>
              <a:buChar char="•"/>
            </a:pPr>
            <a:r>
              <a:rPr lang="es-CL" dirty="0" smtClean="0"/>
              <a:t>Medio </a:t>
            </a:r>
            <a:r>
              <a:rPr lang="es-CL" dirty="0"/>
              <a:t>ambiente y clima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dirty="0"/>
              <a:t>Cómo se agrupaba la sociedad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dirty="0"/>
              <a:t>Actividades económicas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dirty="0"/>
              <a:t>Herramientas o utensilios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dirty="0"/>
              <a:t>Vivienda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dirty="0"/>
              <a:t>Desarrollo </a:t>
            </a:r>
            <a:r>
              <a:rPr lang="es-CL" dirty="0" smtClean="0"/>
              <a:t>artístico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dirty="0" smtClean="0"/>
              <a:t>Desarrollo del pensamiento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1475656" y="126876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C00000"/>
                </a:solidFill>
              </a:rPr>
              <a:t>                                    </a:t>
            </a:r>
            <a:r>
              <a:rPr lang="es-CL" sz="2800" b="1" dirty="0" smtClean="0">
                <a:solidFill>
                  <a:srgbClr val="C00000"/>
                </a:solidFill>
              </a:rPr>
              <a:t>Actividades</a:t>
            </a:r>
            <a:endParaRPr lang="es-CL" sz="2800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27584" y="19168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1.-Completa un cuadro de comparación del Paleolítico y neolítico  en los siguientes aspectos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899593" y="522920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2.-  </a:t>
            </a:r>
            <a:r>
              <a:rPr lang="es-CL" b="1" dirty="0" smtClean="0"/>
              <a:t>Actividad final </a:t>
            </a:r>
            <a:r>
              <a:rPr lang="es-CL" dirty="0" smtClean="0"/>
              <a:t>:  Completa Análisis de fuentes </a:t>
            </a:r>
            <a:r>
              <a:rPr lang="es-CL" dirty="0" err="1" smtClean="0"/>
              <a:t>pág</a:t>
            </a:r>
            <a:r>
              <a:rPr lang="es-CL" dirty="0" smtClean="0"/>
              <a:t> 47.  Enviar a  mi correo estas actividades . Tiempo hasta este viernes. (o5/06</a:t>
            </a:r>
            <a:r>
              <a:rPr lang="es-CL" dirty="0" smtClean="0"/>
              <a:t>); pág. 68 </a:t>
            </a:r>
            <a:r>
              <a:rPr lang="es-CL" dirty="0" err="1" smtClean="0"/>
              <a:t>activ</a:t>
            </a:r>
            <a:r>
              <a:rPr lang="es-CL" dirty="0" smtClean="0"/>
              <a:t>. Complementarias.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692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Neolítico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971600" y="148478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           Edad de la Piedra Nueva o pulimentada</a:t>
            </a:r>
            <a:endParaRPr lang="es-CL" sz="2400" dirty="0"/>
          </a:p>
        </p:txBody>
      </p:sp>
      <p:pic>
        <p:nvPicPr>
          <p:cNvPr id="1026" name="Picture 2" descr="Serranito Digital: Redacciones históricas: &quot;Un día en el neolític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47" y="2080883"/>
            <a:ext cx="4762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2080883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Es la etapa de la prehistoria caracterizada  por el uso de la </a:t>
            </a:r>
            <a:r>
              <a:rPr lang="es-CL" b="1" dirty="0" smtClean="0"/>
              <a:t>piedra</a:t>
            </a:r>
            <a:r>
              <a:rPr lang="es-CL" dirty="0" smtClean="0"/>
              <a:t> </a:t>
            </a:r>
            <a:r>
              <a:rPr lang="es-CL" b="1" dirty="0" smtClean="0"/>
              <a:t>pulida.</a:t>
            </a:r>
            <a:r>
              <a:rPr lang="es-CL" dirty="0" smtClean="0"/>
              <a:t> En este período ocurrieron cambios climáticos que permitieron grandes transformaciones en la vida del hombre, de ahí el nombre de </a:t>
            </a:r>
            <a:r>
              <a:rPr lang="es-CL" b="1" dirty="0" smtClean="0"/>
              <a:t>Revolución Neolítica .</a:t>
            </a:r>
            <a:endParaRPr lang="es-CL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1403648" y="5301208"/>
            <a:ext cx="2808312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Duración  desde 12.000 </a:t>
            </a:r>
            <a:r>
              <a:rPr lang="es-CL" b="1" dirty="0" err="1" smtClean="0">
                <a:solidFill>
                  <a:schemeClr val="tx1"/>
                </a:solidFill>
              </a:rPr>
              <a:t>a.C</a:t>
            </a:r>
            <a:r>
              <a:rPr lang="es-CL" b="1" dirty="0" smtClean="0">
                <a:solidFill>
                  <a:schemeClr val="tx1"/>
                </a:solidFill>
              </a:rPr>
              <a:t>  a 7000 a. C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32040" y="5301208"/>
            <a:ext cx="3024336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Descubrimiento de la Agricultura y la domesticación de la Ganadería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4297361" y="5588100"/>
            <a:ext cx="576064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96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88123" y="260648"/>
            <a:ext cx="7128792" cy="27363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Agricultura y acumulación     </a:t>
            </a:r>
          </a:p>
          <a:p>
            <a:pPr algn="just"/>
            <a:r>
              <a:rPr lang="es-CL" dirty="0" smtClean="0">
                <a:solidFill>
                  <a:schemeClr val="tx1"/>
                </a:solidFill>
              </a:rPr>
              <a:t>«La domesticación de plantas silvestres , especialmente la agricultura de los cereales , su selección y cultivo, fue la invención técnica neolítica que permitió a la tribu la acumulación de un </a:t>
            </a:r>
            <a:r>
              <a:rPr lang="es-CL" b="1" dirty="0" smtClean="0">
                <a:solidFill>
                  <a:schemeClr val="tx1"/>
                </a:solidFill>
              </a:rPr>
              <a:t>sobreproducto alimentario </a:t>
            </a:r>
            <a:r>
              <a:rPr lang="es-CL" dirty="0" smtClean="0">
                <a:solidFill>
                  <a:schemeClr val="tx1"/>
                </a:solidFill>
              </a:rPr>
              <a:t>con carácter permanente, a partir del cual fue posible un desarrollo social»</a:t>
            </a:r>
          </a:p>
          <a:p>
            <a:pPr algn="just"/>
            <a:r>
              <a:rPr lang="es-CL" dirty="0" smtClean="0">
                <a:solidFill>
                  <a:schemeClr val="tx1"/>
                </a:solidFill>
              </a:rPr>
              <a:t>Jiménez, J (2003) . </a:t>
            </a:r>
            <a:r>
              <a:rPr lang="es-CL" i="1" dirty="0" smtClean="0">
                <a:solidFill>
                  <a:schemeClr val="tx1"/>
                </a:solidFill>
              </a:rPr>
              <a:t>La revolución neolítica</a:t>
            </a:r>
            <a:r>
              <a:rPr lang="es-CL" dirty="0" smtClean="0">
                <a:solidFill>
                  <a:schemeClr val="tx1"/>
                </a:solidFill>
              </a:rPr>
              <a:t>. Costa Rica . Editorial Tecnológica de Costa Rica.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5" y="3140968"/>
            <a:ext cx="799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Responde  según el documento:</a:t>
            </a:r>
          </a:p>
          <a:p>
            <a:r>
              <a:rPr lang="es-CL" dirty="0" smtClean="0"/>
              <a:t>¿Qué tipo de </a:t>
            </a:r>
            <a:r>
              <a:rPr lang="es-CL" b="1" dirty="0" smtClean="0"/>
              <a:t>agrupación social </a:t>
            </a:r>
            <a:r>
              <a:rPr lang="es-CL" dirty="0" smtClean="0"/>
              <a:t>tenía el hombre que por primera vez cultivó sus propios alimentos? ¿Cuáles fueron los </a:t>
            </a:r>
            <a:r>
              <a:rPr lang="es-CL" b="1" dirty="0" smtClean="0"/>
              <a:t>primeros cultivos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4653136"/>
            <a:ext cx="237626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>
                <a:solidFill>
                  <a:schemeClr val="tx1"/>
                </a:solidFill>
              </a:rPr>
              <a:t>Ante la falta de animales de caza, el hombre comenzó a criarlos en cautiverio, usando corrales.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491880" y="4653136"/>
            <a:ext cx="223224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Surgió la Ganadería: ovejas, cerdos, cabras, caballos, perros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156177" y="4653136"/>
            <a:ext cx="259228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También aprendieron a cultivar (agricultura)Trigo en Europa, Arroz en Asia, Maíz en América, cebada en África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2987824" y="5373216"/>
            <a:ext cx="576064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derecha"/>
          <p:cNvSpPr/>
          <p:nvPr/>
        </p:nvSpPr>
        <p:spPr>
          <a:xfrm>
            <a:off x="5724128" y="5373216"/>
            <a:ext cx="576064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499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evolución neolítica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6" descr="Revolución neolítica - Wikipedia, la enciclopedia lib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10" descr="Revolución neolítica - Wikipedia, la enciclopedia lib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9" name="Picture 11" descr="C:\Users\ETNA VIVAR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8" y="980728"/>
            <a:ext cx="8664897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547664" y="226666"/>
            <a:ext cx="5976664" cy="8120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La fértil media luna, lugar donde nacen los primeros cultivos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iodos de la Edad de Piedra - ¡¡RESUMEN y ESQUEMAS!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2420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9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TNA VIVAR\Desktop\Captur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1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16632"/>
            <a:ext cx="8784976" cy="63693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dirty="0" smtClean="0">
                <a:solidFill>
                  <a:schemeClr val="tx1"/>
                </a:solidFill>
              </a:rPr>
              <a:t>  </a:t>
            </a:r>
          </a:p>
          <a:p>
            <a:pPr algn="just"/>
            <a:r>
              <a:rPr lang="es-CL" sz="2400" dirty="0" smtClean="0">
                <a:solidFill>
                  <a:schemeClr val="tx1"/>
                </a:solidFill>
              </a:rPr>
              <a:t>                                </a:t>
            </a:r>
            <a:r>
              <a:rPr lang="es-CL" sz="2400" b="1" dirty="0" smtClean="0">
                <a:solidFill>
                  <a:srgbClr val="C00000"/>
                </a:solidFill>
              </a:rPr>
              <a:t>Formas de vida en el Neolítico</a:t>
            </a:r>
            <a:endParaRPr lang="es-CL" sz="2400" b="1" dirty="0">
              <a:solidFill>
                <a:srgbClr val="C00000"/>
              </a:solidFill>
            </a:endParaRPr>
          </a:p>
          <a:p>
            <a:pPr algn="just"/>
            <a:endParaRPr lang="es-CL" sz="2400" dirty="0" smtClean="0">
              <a:solidFill>
                <a:schemeClr val="tx1"/>
              </a:solidFill>
            </a:endParaRPr>
          </a:p>
          <a:p>
            <a:pPr algn="just"/>
            <a:r>
              <a:rPr lang="es-CL" sz="2400" dirty="0">
                <a:solidFill>
                  <a:schemeClr val="tx1"/>
                </a:solidFill>
              </a:rPr>
              <a:t> </a:t>
            </a:r>
            <a:r>
              <a:rPr lang="es-CL" sz="2400" dirty="0" smtClean="0">
                <a:solidFill>
                  <a:schemeClr val="tx1"/>
                </a:solidFill>
              </a:rPr>
              <a:t>  El hombre del Neolítico era </a:t>
            </a:r>
            <a:r>
              <a:rPr lang="es-CL" sz="2400" b="1" dirty="0" smtClean="0">
                <a:solidFill>
                  <a:schemeClr val="tx1"/>
                </a:solidFill>
              </a:rPr>
              <a:t>sedentario</a:t>
            </a:r>
            <a:r>
              <a:rPr lang="es-CL" sz="2400" dirty="0" smtClean="0">
                <a:solidFill>
                  <a:schemeClr val="tx1"/>
                </a:solidFill>
              </a:rPr>
              <a:t>, es decir, poseía  un hogar   </a:t>
            </a:r>
          </a:p>
          <a:p>
            <a:pPr algn="just"/>
            <a:r>
              <a:rPr lang="es-CL" sz="2400" dirty="0">
                <a:solidFill>
                  <a:schemeClr val="tx1"/>
                </a:solidFill>
              </a:rPr>
              <a:t> </a:t>
            </a:r>
            <a:r>
              <a:rPr lang="es-CL" sz="2400" dirty="0" smtClean="0">
                <a:solidFill>
                  <a:schemeClr val="tx1"/>
                </a:solidFill>
              </a:rPr>
              <a:t>  fijo. Construían sus viviendas a base de piedras, maderas y </a:t>
            </a:r>
          </a:p>
          <a:p>
            <a:pPr algn="just"/>
            <a:r>
              <a:rPr lang="es-CL" sz="2400" dirty="0">
                <a:solidFill>
                  <a:schemeClr val="tx1"/>
                </a:solidFill>
              </a:rPr>
              <a:t> </a:t>
            </a:r>
            <a:r>
              <a:rPr lang="es-CL" sz="2400" dirty="0" smtClean="0">
                <a:solidFill>
                  <a:schemeClr val="tx1"/>
                </a:solidFill>
              </a:rPr>
              <a:t>  ramas.  Sus herramientas se fueron modernizando  gracias al </a:t>
            </a:r>
          </a:p>
          <a:p>
            <a:pPr algn="just"/>
            <a:r>
              <a:rPr lang="es-CL" sz="2400" dirty="0">
                <a:solidFill>
                  <a:schemeClr val="tx1"/>
                </a:solidFill>
              </a:rPr>
              <a:t> </a:t>
            </a:r>
            <a:r>
              <a:rPr lang="es-CL" sz="2400" dirty="0" smtClean="0">
                <a:solidFill>
                  <a:schemeClr val="tx1"/>
                </a:solidFill>
              </a:rPr>
              <a:t>  descubrimiento de la </a:t>
            </a:r>
            <a:r>
              <a:rPr lang="es-CL" sz="2400" b="1" dirty="0" smtClean="0">
                <a:solidFill>
                  <a:schemeClr val="tx1"/>
                </a:solidFill>
              </a:rPr>
              <a:t>pulimentación</a:t>
            </a:r>
            <a:r>
              <a:rPr lang="es-CL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CL" sz="2400" dirty="0">
              <a:solidFill>
                <a:schemeClr val="tx1"/>
              </a:solidFill>
            </a:endParaRPr>
          </a:p>
          <a:p>
            <a:pPr algn="just"/>
            <a:endParaRPr lang="es-CL" sz="2400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ETNA VIVAR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790536"/>
            <a:ext cx="5832648" cy="36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6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91680" y="260648"/>
            <a:ext cx="5040560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La sociedad del Neolítico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9" y="1556792"/>
            <a:ext cx="33843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/>
              <a:t>El </a:t>
            </a:r>
            <a:r>
              <a:rPr lang="es-CL" sz="2000" b="1" dirty="0" smtClean="0"/>
              <a:t>desarrollo urbano  </a:t>
            </a:r>
            <a:r>
              <a:rPr lang="es-CL" sz="2000" dirty="0" smtClean="0"/>
              <a:t>y la </a:t>
            </a:r>
            <a:r>
              <a:rPr lang="es-CL" sz="2000" b="1" dirty="0" smtClean="0"/>
              <a:t>explosión demográfica </a:t>
            </a:r>
            <a:r>
              <a:rPr lang="es-CL" sz="2000" dirty="0" smtClean="0"/>
              <a:t>provocaron la </a:t>
            </a:r>
            <a:r>
              <a:rPr lang="es-CL" sz="2000" b="1" dirty="0" smtClean="0"/>
              <a:t>especialización </a:t>
            </a:r>
          </a:p>
          <a:p>
            <a:pPr algn="just"/>
            <a:r>
              <a:rPr lang="es-CL" sz="2000" dirty="0" smtClean="0"/>
              <a:t> de las labores domésticas.</a:t>
            </a:r>
          </a:p>
          <a:p>
            <a:pPr algn="just"/>
            <a:endParaRPr lang="es-CL" sz="2000" dirty="0" smtClean="0"/>
          </a:p>
          <a:p>
            <a:pPr algn="just"/>
            <a:r>
              <a:rPr lang="es-CL" sz="2000" dirty="0" smtClean="0"/>
              <a:t>Los hombres y las mujeres se dividieron según su función en la organización de la aldea.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 smtClean="0"/>
              <a:t> Las </a:t>
            </a:r>
            <a:r>
              <a:rPr lang="es-CL" sz="2000" b="1" dirty="0" smtClean="0"/>
              <a:t>habilidades</a:t>
            </a:r>
            <a:r>
              <a:rPr lang="es-CL" sz="2000" dirty="0" smtClean="0"/>
              <a:t> y </a:t>
            </a:r>
            <a:r>
              <a:rPr lang="es-CL" sz="2000" b="1" dirty="0" smtClean="0"/>
              <a:t>capacidades  técnicas</a:t>
            </a:r>
            <a:r>
              <a:rPr lang="es-CL" sz="2000" dirty="0" smtClean="0"/>
              <a:t> dieron pie a la aparición de los agricultores, los ganaderos, los artesanos, los guerreros, etc.</a:t>
            </a:r>
            <a:endParaRPr lang="es-CL" sz="2000" dirty="0"/>
          </a:p>
        </p:txBody>
      </p:sp>
      <p:pic>
        <p:nvPicPr>
          <p:cNvPr id="3074" name="Picture 2" descr="3.2 Sociedades horticultoras - D. Tecnología Javier S.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777" y="1556792"/>
            <a:ext cx="447675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9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TNA VIVAR\Desktop\Captur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82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128</TotalTime>
  <Words>438</Words>
  <Application>Microsoft Office PowerPoint</Application>
  <PresentationFormat>Presentación en pantalla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Forma de onda</vt:lpstr>
      <vt:lpstr>El Neolítico</vt:lpstr>
      <vt:lpstr>El Neolítico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Neolítico</dc:title>
  <dc:creator>ETNA VIVAR</dc:creator>
  <cp:lastModifiedBy>ETNA VIVAR</cp:lastModifiedBy>
  <cp:revision>17</cp:revision>
  <dcterms:created xsi:type="dcterms:W3CDTF">2020-05-29T11:17:48Z</dcterms:created>
  <dcterms:modified xsi:type="dcterms:W3CDTF">2020-06-01T03:32:01Z</dcterms:modified>
</cp:coreProperties>
</file>