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5" r:id="rId11"/>
    <p:sldId id="270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C04"/>
    <a:srgbClr val="CC7D0A"/>
    <a:srgbClr val="BFA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405459-9BCF-4A16-8F52-F56B930CEB58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1584176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tx1"/>
                </a:solidFill>
                <a:effectLst/>
              </a:rPr>
              <a:t>Unidad 2: </a:t>
            </a:r>
            <a:r>
              <a:rPr lang="es-CL" sz="3600" dirty="0" smtClean="0">
                <a:solidFill>
                  <a:schemeClr val="tx1"/>
                </a:solidFill>
                <a:effectLst/>
              </a:rPr>
              <a:t> El </a:t>
            </a:r>
            <a:r>
              <a:rPr lang="es-CL" sz="3600" dirty="0">
                <a:solidFill>
                  <a:schemeClr val="tx1"/>
                </a:solidFill>
                <a:effectLst/>
              </a:rPr>
              <a:t>proceso de independencia </a:t>
            </a:r>
            <a:r>
              <a:rPr lang="es-CL" sz="3600" dirty="0" smtClean="0">
                <a:solidFill>
                  <a:schemeClr val="tx1"/>
                </a:solidFill>
                <a:effectLst/>
              </a:rPr>
              <a:t>de Chile </a:t>
            </a:r>
            <a:r>
              <a:rPr lang="es-CL" sz="3600" dirty="0">
                <a:solidFill>
                  <a:schemeClr val="tx1"/>
                </a:solidFill>
                <a:effectLst/>
              </a:rPr>
              <a:t>y la construcción de la nación</a:t>
            </a:r>
            <a:r>
              <a:rPr lang="es-CL" sz="3600" dirty="0">
                <a:effectLst/>
              </a:rPr>
              <a:t>.</a:t>
            </a:r>
            <a:r>
              <a:rPr lang="es-CL" sz="3600" dirty="0" smtClean="0"/>
              <a:t> </a:t>
            </a:r>
            <a:endParaRPr lang="es-C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12160" y="4437112"/>
            <a:ext cx="2520280" cy="1296144"/>
          </a:xfrm>
        </p:spPr>
        <p:txBody>
          <a:bodyPr>
            <a:noAutofit/>
          </a:bodyPr>
          <a:lstStyle/>
          <a:p>
            <a:r>
              <a:rPr lang="es-CL" sz="1800" dirty="0" smtClean="0"/>
              <a:t>Historia y Geografía</a:t>
            </a:r>
          </a:p>
          <a:p>
            <a:r>
              <a:rPr lang="es-CL" sz="1800" dirty="0" smtClean="0"/>
              <a:t>Profesora : Etna Vivar N.</a:t>
            </a:r>
          </a:p>
          <a:p>
            <a:r>
              <a:rPr lang="es-CL" sz="1800" dirty="0" smtClean="0"/>
              <a:t>Curso: Sexto Básico</a:t>
            </a:r>
            <a:endParaRPr lang="es-CL" sz="1800" dirty="0"/>
          </a:p>
        </p:txBody>
      </p:sp>
      <p:pic>
        <p:nvPicPr>
          <p:cNvPr id="1026" name="Picture 2" descr="Independencia de Chile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4878"/>
            <a:ext cx="4420924" cy="32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7" y="980728"/>
            <a:ext cx="41764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es-CL" sz="2400" b="1" dirty="0">
                <a:solidFill>
                  <a:schemeClr val="tx2"/>
                </a:solidFill>
              </a:rPr>
              <a:t> </a:t>
            </a:r>
            <a:r>
              <a:rPr lang="es-CL" sz="2400" b="1" dirty="0" smtClean="0">
                <a:solidFill>
                  <a:schemeClr val="tx2"/>
                </a:solidFill>
              </a:rPr>
              <a:t>   </a:t>
            </a:r>
            <a:r>
              <a:rPr lang="es-CL" sz="2000" b="1" dirty="0" smtClean="0">
                <a:solidFill>
                  <a:srgbClr val="C00000"/>
                </a:solidFill>
              </a:rPr>
              <a:t>Consecuencias de la Invasión de   Napoleón  a España(1808)</a:t>
            </a:r>
          </a:p>
          <a:p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 smtClean="0"/>
              <a:t>El rey Fernando VII (a prisión) es reemplazado por José Bonaparte.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 smtClean="0"/>
              <a:t>Las colonias formaron </a:t>
            </a:r>
            <a:r>
              <a:rPr lang="es-CL" sz="2000" b="1" dirty="0" smtClean="0"/>
              <a:t>Juntas de gobierno </a:t>
            </a:r>
            <a:r>
              <a:rPr lang="es-CL" sz="2000" dirty="0" smtClean="0"/>
              <a:t>argumentando que en ausencia del rey, el pueblo tenía derecho a autogobernarse.</a:t>
            </a:r>
          </a:p>
          <a:p>
            <a:endParaRPr lang="es-C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 smtClean="0"/>
              <a:t>Se forman juntas de Gobierno  en toda España (Junta Central de Cádiz)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 smtClean="0"/>
              <a:t>Las colonias debían decidir qué hacer.</a:t>
            </a:r>
            <a:endParaRPr lang="es-CL" sz="2000" dirty="0"/>
          </a:p>
        </p:txBody>
      </p:sp>
      <p:pic>
        <p:nvPicPr>
          <p:cNvPr id="2050" name="Picture 2" descr="C:\Users\ETNA VIVAR\Desktop\Capt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764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332656"/>
            <a:ext cx="8352928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¿Fue la independencia de América un proceso continental?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0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26876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La gran duda en la sociedad de la época era</a:t>
            </a:r>
            <a:r>
              <a:rPr lang="es-CL" sz="2400" dirty="0" smtClean="0"/>
              <a:t>: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/>
              <a:t>Mantener las autoridades  coloniales ( virreyes- gobernadores) : Posición </a:t>
            </a:r>
            <a:r>
              <a:rPr lang="es-CL" sz="2400" b="1" dirty="0" smtClean="0"/>
              <a:t>realista.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/>
              <a:t>Organizar  un gobierno autónomo  leal  al rey que administrara  la colonia:  Posición de los </a:t>
            </a:r>
            <a:r>
              <a:rPr lang="es-CL" sz="2400" b="1" dirty="0" err="1" smtClean="0"/>
              <a:t>Juntistas</a:t>
            </a:r>
            <a:r>
              <a:rPr lang="es-CL" sz="2400" b="1" dirty="0" smtClean="0"/>
              <a:t>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46538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836712"/>
            <a:ext cx="6120680" cy="4640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Etapas del proceso de Independencia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51720" y="130075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       </a:t>
            </a:r>
            <a:r>
              <a:rPr lang="es-CL" sz="2400" b="1" dirty="0" smtClean="0">
                <a:solidFill>
                  <a:srgbClr val="C00000"/>
                </a:solidFill>
              </a:rPr>
              <a:t>Patria vieja (1810-1814)</a:t>
            </a:r>
            <a:endParaRPr lang="es-CL" sz="2400" b="1" dirty="0">
              <a:solidFill>
                <a:srgbClr val="C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76241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(Desde  la</a:t>
            </a:r>
            <a:r>
              <a:rPr lang="es-MX" dirty="0"/>
              <a:t> </a:t>
            </a:r>
            <a:r>
              <a:rPr lang="es-MX" b="1" dirty="0">
                <a:solidFill>
                  <a:srgbClr val="C00000"/>
                </a:solidFill>
              </a:rPr>
              <a:t>Primera Junta de Gobierno </a:t>
            </a:r>
            <a:r>
              <a:rPr lang="es-MX" b="1" dirty="0"/>
              <a:t>(</a:t>
            </a:r>
            <a:r>
              <a:rPr lang="es-MX" b="1" dirty="0" smtClean="0"/>
              <a:t>1810) y </a:t>
            </a:r>
            <a:r>
              <a:rPr lang="es-MX" b="1" dirty="0"/>
              <a:t>el </a:t>
            </a:r>
            <a:r>
              <a:rPr lang="es-MX" b="1" dirty="0">
                <a:solidFill>
                  <a:srgbClr val="C00000"/>
                </a:solidFill>
              </a:rPr>
              <a:t>Desastre de Rancagua (1814</a:t>
            </a:r>
            <a:r>
              <a:rPr lang="es-MX" b="1" dirty="0" smtClean="0">
                <a:solidFill>
                  <a:srgbClr val="C00000"/>
                </a:solidFill>
              </a:rPr>
              <a:t>).</a:t>
            </a:r>
          </a:p>
          <a:p>
            <a:pPr algn="just"/>
            <a:r>
              <a:rPr lang="es-MX" dirty="0" smtClean="0"/>
              <a:t>Durante </a:t>
            </a:r>
            <a:r>
              <a:rPr lang="es-MX" dirty="0"/>
              <a:t>esta etapa se realizaron las primeras acciones para lograr la </a:t>
            </a:r>
            <a:r>
              <a:rPr lang="es-MX" dirty="0" smtClean="0"/>
              <a:t>independencia. Sus principales hitos son:</a:t>
            </a:r>
            <a:endParaRPr lang="es-MX" dirty="0"/>
          </a:p>
        </p:txBody>
      </p:sp>
      <p:sp>
        <p:nvSpPr>
          <p:cNvPr id="3" name="2 Flecha izquierda y derecha"/>
          <p:cNvSpPr/>
          <p:nvPr/>
        </p:nvSpPr>
        <p:spPr>
          <a:xfrm>
            <a:off x="323528" y="3060667"/>
            <a:ext cx="7992888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/>
        </p:nvCxnSpPr>
        <p:spPr>
          <a:xfrm>
            <a:off x="683568" y="3181825"/>
            <a:ext cx="0" cy="3036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458798" y="3166078"/>
            <a:ext cx="0" cy="41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067944" y="3181825"/>
            <a:ext cx="0" cy="40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652120" y="3166078"/>
            <a:ext cx="0" cy="4193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380312" y="3181825"/>
            <a:ext cx="0" cy="4035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53947" y="3469685"/>
            <a:ext cx="60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1810</a:t>
            </a:r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339752" y="34854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1811</a:t>
            </a:r>
            <a:endParaRPr lang="es-CL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775774" y="3515851"/>
            <a:ext cx="61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1812</a:t>
            </a:r>
            <a:endParaRPr lang="es-CL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292080" y="35853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1813</a:t>
            </a:r>
            <a:endParaRPr lang="es-CL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317889" y="351585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1814</a:t>
            </a:r>
            <a:endParaRPr lang="es-CL" dirty="0"/>
          </a:p>
        </p:txBody>
      </p:sp>
      <p:sp>
        <p:nvSpPr>
          <p:cNvPr id="30" name="29 Rectángulo"/>
          <p:cNvSpPr/>
          <p:nvPr/>
        </p:nvSpPr>
        <p:spPr>
          <a:xfrm>
            <a:off x="323528" y="3885182"/>
            <a:ext cx="1274440" cy="1488034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Primera junta de Gobierno (18 de sept. De 1810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908540" y="3839016"/>
            <a:ext cx="1295308" cy="1534200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Primer Congreso Nacional (04 de julio de 1811)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923929" y="3885183"/>
            <a:ext cx="1296144" cy="1488034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Gobierno de José Miguel Carrera (1812-1813)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7380312" y="3846968"/>
            <a:ext cx="1224136" cy="1598256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Desastre de Rancagua (01 y 02 de octubre de 1814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6012160" y="3166078"/>
            <a:ext cx="0" cy="929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5508103" y="4084966"/>
            <a:ext cx="1809785" cy="2008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Desembarco de tropas realistas enviadas  desde el Virreinato del Perú(marzo de 1813)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0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José Miguel Carrera | Quién fue, biografía, qué hizo, ide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José Miguel Carrera | Quién fue, biografía, qué hizo, ideal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8" name="Picture 6" descr="Tres días de fiesta, un baile en La Moneda y la traición de 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58" y="1101293"/>
            <a:ext cx="3332385" cy="22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RBATORIVM: EL FASTUOSO DEBUT DEL PRIMER ESCUDO PATRIO CHILEN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36039"/>
            <a:ext cx="2470639" cy="23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: Bandera de la Patria Vieja | La Patria Vieja chil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18846"/>
            <a:ext cx="2873353" cy="23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30033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rgbClr val="C00000"/>
              </a:solidFill>
            </a:endParaRPr>
          </a:p>
          <a:p>
            <a:r>
              <a:rPr lang="es-CL" sz="2400" b="1" dirty="0" smtClean="0">
                <a:solidFill>
                  <a:srgbClr val="C00000"/>
                </a:solidFill>
              </a:rPr>
              <a:t>    Obras de José Miguel Carrera (1812-1813)</a:t>
            </a:r>
            <a:endParaRPr lang="es-CL" sz="2400" b="1" dirty="0">
              <a:solidFill>
                <a:srgbClr val="C00000"/>
              </a:solidFill>
            </a:endParaRPr>
          </a:p>
        </p:txBody>
      </p:sp>
      <p:pic>
        <p:nvPicPr>
          <p:cNvPr id="3086" name="Picture 14" descr="Las etapas de la Independencia de Chile: Patria vieja, Reconquist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47" y="3429000"/>
            <a:ext cx="28380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877271"/>
            <a:ext cx="20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Primera bandera  nacional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845529" y="5897468"/>
            <a:ext cx="18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Primer </a:t>
            </a:r>
            <a:r>
              <a:rPr lang="es-CL" dirty="0"/>
              <a:t>E</a:t>
            </a:r>
            <a:r>
              <a:rPr lang="es-CL" dirty="0" smtClean="0"/>
              <a:t>scudo nacional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372200" y="568483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Primer periódico «La Aurora de Chile»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631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476672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b="1" dirty="0" smtClean="0"/>
          </a:p>
          <a:p>
            <a:pPr algn="just"/>
            <a:r>
              <a:rPr lang="es-MX" sz="2400" b="1" dirty="0" smtClean="0"/>
              <a:t>    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892170"/>
            <a:ext cx="4464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C00000"/>
                </a:solidFill>
              </a:rPr>
              <a:t>Actividades de la Patria Vieja.-</a:t>
            </a:r>
            <a:endParaRPr lang="es-CL" sz="24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62880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1.-¿Quiénes eran los </a:t>
            </a:r>
            <a:r>
              <a:rPr lang="es-CL" b="1" dirty="0" smtClean="0"/>
              <a:t>criollos</a:t>
            </a:r>
            <a:r>
              <a:rPr lang="es-CL" dirty="0" smtClean="0"/>
              <a:t> y por qué fueron los que protagonizaron los procesos de independencia en el continente?(leer recurso 3 ,pág. 59)</a:t>
            </a:r>
          </a:p>
          <a:p>
            <a:endParaRPr lang="es-CL" dirty="0"/>
          </a:p>
          <a:p>
            <a:r>
              <a:rPr lang="es-CL" dirty="0" smtClean="0"/>
              <a:t>2.- ¿Qué hecho inició el proceso de independencia  de las colonias americanas? (recurso 2, </a:t>
            </a:r>
            <a:r>
              <a:rPr lang="es-CL" dirty="0" err="1" smtClean="0"/>
              <a:t>pag</a:t>
            </a:r>
            <a:r>
              <a:rPr lang="es-CL" dirty="0" smtClean="0"/>
              <a:t>. 59)</a:t>
            </a:r>
          </a:p>
          <a:p>
            <a:endParaRPr lang="es-CL" dirty="0" smtClean="0"/>
          </a:p>
          <a:p>
            <a:r>
              <a:rPr lang="es-CL" dirty="0" smtClean="0"/>
              <a:t>3.- Explica las causas internas y externas de la independencia  de Chile.</a:t>
            </a:r>
          </a:p>
          <a:p>
            <a:endParaRPr lang="es-CL" dirty="0"/>
          </a:p>
          <a:p>
            <a:r>
              <a:rPr lang="es-CL" dirty="0" smtClean="0"/>
              <a:t>4.- ¿Qué grupos se formaron durante el período de independencia? ¿qué diferencias habían entre ellos? (pág. 62)</a:t>
            </a:r>
          </a:p>
          <a:p>
            <a:endParaRPr lang="es-CL" dirty="0"/>
          </a:p>
          <a:p>
            <a:r>
              <a:rPr lang="es-CL" dirty="0"/>
              <a:t>5</a:t>
            </a:r>
            <a:r>
              <a:rPr lang="es-CL" dirty="0" smtClean="0"/>
              <a:t>.-Observa la línea de tiempo (</a:t>
            </a:r>
            <a:r>
              <a:rPr lang="es-CL" dirty="0" err="1" smtClean="0"/>
              <a:t>pág</a:t>
            </a:r>
            <a:r>
              <a:rPr lang="es-CL" dirty="0" smtClean="0"/>
              <a:t> 62) .Escribe en tu cuaderno las obras realizadas por los gobiernos criollos de la patria Vieja (1810, 1811, 1812-1813)</a:t>
            </a:r>
          </a:p>
          <a:p>
            <a:endParaRPr lang="es-CL" dirty="0"/>
          </a:p>
          <a:p>
            <a:r>
              <a:rPr lang="es-CL" dirty="0"/>
              <a:t>6</a:t>
            </a:r>
            <a:r>
              <a:rPr lang="es-CL" dirty="0" smtClean="0"/>
              <a:t>.-Lee el extracto de la Constitución de 1812, de José Miguel Carrera. ¿Puede existir intenciones independentistas en alguno de sus  artículos? ¿Por qué? (pág,63</a:t>
            </a:r>
            <a:r>
              <a:rPr lang="es-CL" smtClean="0"/>
              <a:t>) </a:t>
            </a:r>
            <a:r>
              <a:rPr lang="es-CL" smtClean="0"/>
              <a:t>Apóyate </a:t>
            </a:r>
            <a:r>
              <a:rPr lang="es-CL" dirty="0" smtClean="0"/>
              <a:t>también con el video visto en clases.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5486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</a:t>
            </a:r>
            <a:r>
              <a:rPr lang="es-CL" sz="2400" b="1" dirty="0" smtClean="0">
                <a:solidFill>
                  <a:srgbClr val="C00000"/>
                </a:solidFill>
              </a:rPr>
              <a:t>¿Quiénes son estos personajes de la Independencia de                                                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 </a:t>
            </a:r>
            <a:r>
              <a:rPr lang="es-CL" sz="2400" b="1" dirty="0" smtClean="0">
                <a:solidFill>
                  <a:srgbClr val="C00000"/>
                </a:solidFill>
              </a:rPr>
              <a:t>                                             Chile</a:t>
            </a:r>
            <a:r>
              <a:rPr lang="es-CL" sz="2400" dirty="0" smtClean="0">
                <a:solidFill>
                  <a:srgbClr val="C00000"/>
                </a:solidFill>
              </a:rPr>
              <a:t>?</a:t>
            </a:r>
            <a:endParaRPr lang="es-CL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uriosidades: ¿Cómo era realmente Bernardo O`Higgins? | Publimetr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7255"/>
            <a:ext cx="2551362" cy="22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sé Miguel Carrera Verdugo: genealogía por Ernesto ÁLVAREZ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551361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ografia de Javiera Carr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16" y="1657704"/>
            <a:ext cx="2031117" cy="23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nuel Rodríguez, hijo de la rebeldía (Héroes) (TV) (2007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8386"/>
            <a:ext cx="2232247" cy="22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1656184"/>
          </a:xfrm>
        </p:spPr>
        <p:txBody>
          <a:bodyPr>
            <a:normAutofit fontScale="90000"/>
          </a:bodyPr>
          <a:lstStyle/>
          <a:p>
            <a:r>
              <a:rPr lang="es-CL" sz="2200" b="1" dirty="0" smtClean="0"/>
              <a:t/>
            </a:r>
            <a:br>
              <a:rPr lang="es-CL" sz="2200" b="1" dirty="0" smtClean="0"/>
            </a:br>
            <a:r>
              <a:rPr lang="es-CL" sz="2200" b="1" dirty="0"/>
              <a:t/>
            </a:r>
            <a:br>
              <a:rPr lang="es-CL" sz="2200" b="1" dirty="0"/>
            </a:br>
            <a:r>
              <a:rPr lang="es-CL" sz="2200" b="1" dirty="0" smtClean="0"/>
              <a:t/>
            </a:r>
            <a:br>
              <a:rPr lang="es-CL" sz="2200" b="1" dirty="0" smtClean="0"/>
            </a:br>
            <a:r>
              <a:rPr lang="es-CL" sz="2200" b="1" dirty="0"/>
              <a:t/>
            </a:r>
            <a:br>
              <a:rPr lang="es-CL" sz="2200" b="1" dirty="0"/>
            </a:br>
            <a:r>
              <a:rPr lang="es-CL" sz="2700" b="1" dirty="0" smtClean="0">
                <a:solidFill>
                  <a:srgbClr val="C00000"/>
                </a:solidFill>
              </a:rPr>
              <a:t>OA </a:t>
            </a:r>
            <a:r>
              <a:rPr lang="es-CL" sz="2700" b="1" dirty="0">
                <a:solidFill>
                  <a:srgbClr val="C00000"/>
                </a:solidFill>
              </a:rPr>
              <a:t>1</a:t>
            </a:r>
            <a:r>
              <a:rPr lang="es-CL" sz="2700" dirty="0">
                <a:solidFill>
                  <a:schemeClr val="tx1"/>
                </a:solidFill>
              </a:rPr>
              <a:t/>
            </a:r>
            <a:br>
              <a:rPr lang="es-CL" sz="2700" dirty="0">
                <a:solidFill>
                  <a:schemeClr val="tx1"/>
                </a:solidFill>
              </a:rPr>
            </a:br>
            <a:r>
              <a:rPr lang="es-CL" sz="2700" dirty="0">
                <a:solidFill>
                  <a:schemeClr val="tx1"/>
                </a:solidFill>
              </a:rPr>
              <a:t>Explicar los múltiples antecedentes de la Independencia de las colonias americanas y reconocer que la Independencia de Chile se enmarca en un proceso continental</a:t>
            </a:r>
            <a:r>
              <a:rPr lang="es-CL" sz="2700" dirty="0"/>
              <a:t>. </a:t>
            </a:r>
            <a:r>
              <a:rPr lang="es-CL" sz="2700" dirty="0" smtClean="0"/>
              <a:t/>
            </a:r>
            <a:br>
              <a:rPr lang="es-CL" sz="2700" dirty="0" smtClean="0"/>
            </a:br>
            <a:r>
              <a:rPr lang="es-CL" sz="2700" b="1" dirty="0" smtClean="0">
                <a:solidFill>
                  <a:srgbClr val="C00000"/>
                </a:solidFill>
              </a:rPr>
              <a:t>0A 2.- </a:t>
            </a:r>
            <a:r>
              <a:rPr lang="es-CL" sz="2700" dirty="0" smtClean="0">
                <a:solidFill>
                  <a:schemeClr val="tx1"/>
                </a:solidFill>
              </a:rPr>
              <a:t>Explicar el desarrollo del proceso de independencia de Chile.</a:t>
            </a:r>
            <a:endParaRPr lang="es-CL" sz="27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996952"/>
            <a:ext cx="8003232" cy="3327648"/>
          </a:xfrm>
        </p:spPr>
        <p:txBody>
          <a:bodyPr/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Habilidades.- </a:t>
            </a:r>
          </a:p>
          <a:p>
            <a:r>
              <a:rPr lang="es-CL" sz="2000" dirty="0" smtClean="0"/>
              <a:t>Representar secuencias cronológicas a través de líneas de tiempo simples y paralelas, e identificar períodos y acontecimientos simultáneos.</a:t>
            </a:r>
          </a:p>
          <a:p>
            <a:r>
              <a:rPr lang="es-CL" sz="2000" dirty="0" smtClean="0"/>
              <a:t>Explicar las causas de un proceso histórico.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799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2088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       Visión panorámica del siglo XIX  en Chile</a:t>
            </a:r>
            <a:endParaRPr lang="es-CL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istoria de Chile, sig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etapas de la Independencia de Chile: Patria vieja, Reconqui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764704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Análisis de líneas de tiempo</a:t>
            </a:r>
            <a:r>
              <a:rPr lang="es-CL" dirty="0" smtClean="0"/>
              <a:t>:</a:t>
            </a:r>
          </a:p>
          <a:p>
            <a:endParaRPr lang="es-CL" dirty="0"/>
          </a:p>
          <a:p>
            <a:r>
              <a:rPr lang="es-CL" b="1" dirty="0" smtClean="0">
                <a:solidFill>
                  <a:srgbClr val="C00000"/>
                </a:solidFill>
              </a:rPr>
              <a:t>1.-Observa la línea de tiempo de Chile en el siglo XIX  y contesta:</a:t>
            </a:r>
          </a:p>
          <a:p>
            <a:endParaRPr lang="es-CL" dirty="0"/>
          </a:p>
          <a:p>
            <a:r>
              <a:rPr lang="es-CL" dirty="0" smtClean="0"/>
              <a:t>a) ¿Cuál de los períodos de la Historia de Chile en el siglo XIX es más corto y cuál es el más largo? </a:t>
            </a:r>
          </a:p>
          <a:p>
            <a:endParaRPr lang="es-CL" dirty="0"/>
          </a:p>
          <a:p>
            <a:pPr marL="342900" indent="-342900">
              <a:buAutoNum type="alphaLcParenR" startAt="2"/>
            </a:pPr>
            <a:r>
              <a:rPr lang="es-CL" dirty="0" smtClean="0"/>
              <a:t>Según la información que se entrega, ¿Con qué hechos se inicia el siglo XIX y con cuál termina?</a:t>
            </a:r>
          </a:p>
          <a:p>
            <a:pPr marL="342900" indent="-342900">
              <a:buAutoNum type="alphaLcParenR" startAt="2"/>
            </a:pPr>
            <a:endParaRPr lang="es-CL" dirty="0"/>
          </a:p>
          <a:p>
            <a:pPr marL="342900" indent="-342900">
              <a:buAutoNum type="alphaLcParenR" startAt="2"/>
            </a:pPr>
            <a:endParaRPr lang="es-CL" dirty="0" smtClean="0"/>
          </a:p>
          <a:p>
            <a:r>
              <a:rPr lang="es-CL" b="1" dirty="0" smtClean="0">
                <a:solidFill>
                  <a:srgbClr val="C00000"/>
                </a:solidFill>
              </a:rPr>
              <a:t>2.- Observa la línea de tiempo del proceso de Independencia  Nacional </a:t>
            </a:r>
            <a:r>
              <a:rPr lang="es-CL" dirty="0" smtClean="0"/>
              <a:t>:</a:t>
            </a:r>
          </a:p>
          <a:p>
            <a:endParaRPr lang="es-CL" dirty="0"/>
          </a:p>
          <a:p>
            <a:pPr marL="342900" indent="-342900">
              <a:buAutoNum type="alphaLcParenR"/>
            </a:pPr>
            <a:r>
              <a:rPr lang="es-CL" dirty="0" smtClean="0"/>
              <a:t>Menciona las etapas de la independencia, los años  de duración de cada una.</a:t>
            </a:r>
          </a:p>
          <a:p>
            <a:r>
              <a:rPr lang="es-CL" dirty="0" smtClean="0"/>
              <a:t>b) ¿Qué hechos dieron inicio y término a cada una?</a:t>
            </a:r>
          </a:p>
          <a:p>
            <a:endParaRPr lang="es-CL" dirty="0" smtClean="0"/>
          </a:p>
          <a:p>
            <a:r>
              <a:rPr lang="es-CL" dirty="0" smtClean="0"/>
              <a:t>c) Nombra un </a:t>
            </a:r>
            <a:r>
              <a:rPr lang="es-CL" b="1" dirty="0" smtClean="0">
                <a:solidFill>
                  <a:srgbClr val="C00000"/>
                </a:solidFill>
              </a:rPr>
              <a:t>acontecimiento 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dirty="0" smtClean="0"/>
              <a:t>y un </a:t>
            </a:r>
            <a:r>
              <a:rPr lang="es-CL" b="1" dirty="0" smtClean="0">
                <a:solidFill>
                  <a:srgbClr val="C00000"/>
                </a:solidFill>
              </a:rPr>
              <a:t>proceso</a:t>
            </a:r>
            <a:r>
              <a:rPr lang="es-CL" dirty="0" smtClean="0"/>
              <a:t> dentro de la línea de tiempo.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45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184482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A inicios del siglo XIX  comenzó el proceso de independencia de las </a:t>
            </a:r>
            <a:r>
              <a:rPr lang="es-CL" sz="2000" b="1" dirty="0" smtClean="0">
                <a:solidFill>
                  <a:srgbClr val="C00000"/>
                </a:solidFill>
              </a:rPr>
              <a:t>colonias</a:t>
            </a:r>
            <a:r>
              <a:rPr lang="es-CL" sz="2000" dirty="0" smtClean="0"/>
              <a:t> americanas . Aunque ya se habían desarrollado las Independencia de Estados Unidos  (1776) y Haití (1804) , ahora  fueron los territorios dominados por la Corona española  los que comenzaron a exigir libertad y </a:t>
            </a:r>
            <a:r>
              <a:rPr lang="es-CL" sz="2000" b="1" dirty="0" smtClean="0">
                <a:solidFill>
                  <a:srgbClr val="C00000"/>
                </a:solidFill>
              </a:rPr>
              <a:t>autonomía</a:t>
            </a:r>
            <a:r>
              <a:rPr lang="es-CL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es-CL" dirty="0">
              <a:solidFill>
                <a:srgbClr val="C00000"/>
              </a:solidFill>
            </a:endParaRPr>
          </a:p>
          <a:p>
            <a:pPr algn="just"/>
            <a:r>
              <a:rPr lang="es-CL" sz="2000" dirty="0" smtClean="0"/>
              <a:t>Este movimiento de carácter continental, y del que Chile también fue partícipe, fue el producto de un proceso histórico en el que se combinaron  varios factores y fenómenos, en los que es posible distinguir  entre aquellos internos y externos a las colonias.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Vocabulario:</a:t>
            </a:r>
            <a:r>
              <a:rPr lang="es-CL" dirty="0" smtClean="0">
                <a:solidFill>
                  <a:srgbClr val="C00000"/>
                </a:solidFill>
              </a:rPr>
              <a:t>      </a:t>
            </a:r>
            <a:r>
              <a:rPr lang="es-CL" dirty="0" smtClean="0"/>
              <a:t>Acontecimiento  - proceso  - colonia  - autonomía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97381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  ¿Qué causas explican el proceso de independencia?</a:t>
            </a:r>
            <a:endParaRPr lang="es-C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5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" y="188640"/>
            <a:ext cx="82474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olución francesa (1789-1799) - Ec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8" y="2923312"/>
            <a:ext cx="38400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ndependencia de estados Unidos(EEUU) - Resumen - Causa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 descr="Independencia de estados Unidos(EEUU) - Resumen - Causas 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8" y="470957"/>
            <a:ext cx="38400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poleón Bonaparte: biografía - infancia, gobierno, guerras - Life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06" y="476673"/>
            <a:ext cx="395804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35696" y="5757101"/>
            <a:ext cx="5040560" cy="5522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</a:t>
            </a:r>
            <a:r>
              <a:rPr lang="es-CL" dirty="0" smtClean="0">
                <a:solidFill>
                  <a:schemeClr val="tx1"/>
                </a:solidFill>
              </a:rPr>
              <a:t>Desarrollo </a:t>
            </a:r>
            <a:r>
              <a:rPr lang="es-CL" dirty="0">
                <a:solidFill>
                  <a:schemeClr val="tx1"/>
                </a:solidFill>
              </a:rPr>
              <a:t>de actividades Pág. 59</a:t>
            </a:r>
          </a:p>
        </p:txBody>
      </p:sp>
    </p:spTree>
    <p:extLst>
      <p:ext uri="{BB962C8B-B14F-4D97-AF65-F5344CB8AC3E}">
        <p14:creationId xmlns:p14="http://schemas.microsoft.com/office/powerpoint/2010/main" val="5870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715</Words>
  <Application>Microsoft Office PowerPoint</Application>
  <PresentationFormat>Presentación en pantalla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Unidad 2:  El proceso de independencia de Chile y la construcción de la nación. </vt:lpstr>
      <vt:lpstr>Presentación de PowerPoint</vt:lpstr>
      <vt:lpstr>    OA 1 Explicar los múltiples antecedentes de la Independencia de las colonias americanas y reconocer que la Independencia de Chile se enmarca en un proceso continental.  0A 2.- Explicar el desarrollo del proceso de independencia de Chile.</vt:lpstr>
      <vt:lpstr>       Visión panorámica del siglo XIX  en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 El proceso de independencia de Chile y la construcción de la nación.</dc:title>
  <dc:creator>ETNA VIVAR</dc:creator>
  <cp:lastModifiedBy>ETNA VIVAR</cp:lastModifiedBy>
  <cp:revision>32</cp:revision>
  <dcterms:created xsi:type="dcterms:W3CDTF">2020-05-22T00:48:17Z</dcterms:created>
  <dcterms:modified xsi:type="dcterms:W3CDTF">2020-05-29T06:07:09Z</dcterms:modified>
</cp:coreProperties>
</file>