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57" r:id="rId4"/>
    <p:sldId id="258" r:id="rId5"/>
    <p:sldId id="259" r:id="rId6"/>
    <p:sldId id="260" r:id="rId7"/>
    <p:sldId id="267" r:id="rId8"/>
    <p:sldId id="277" r:id="rId9"/>
    <p:sldId id="278" r:id="rId10"/>
    <p:sldId id="261" r:id="rId11"/>
    <p:sldId id="262" r:id="rId12"/>
    <p:sldId id="263" r:id="rId13"/>
    <p:sldId id="264" r:id="rId14"/>
    <p:sldId id="274" r:id="rId15"/>
    <p:sldId id="265" r:id="rId16"/>
    <p:sldId id="268" r:id="rId17"/>
    <p:sldId id="269" r:id="rId18"/>
    <p:sldId id="270" r:id="rId19"/>
    <p:sldId id="271" r:id="rId20"/>
    <p:sldId id="276" r:id="rId21"/>
    <p:sldId id="272" r:id="rId22"/>
    <p:sldId id="273"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82250-3C73-4A34-B0A3-364C3559A384}" type="datetimeFigureOut">
              <a:rPr lang="es-ES" smtClean="0"/>
              <a:t>26/03/2020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EE8DE-7BC6-4493-8844-413FD8769B4C}" type="slidenum">
              <a:rPr lang="es-ES" smtClean="0"/>
              <a:t>‹Nº›</a:t>
            </a:fld>
            <a:endParaRPr lang="es-ES"/>
          </a:p>
        </p:txBody>
      </p:sp>
    </p:spTree>
    <p:extLst>
      <p:ext uri="{BB962C8B-B14F-4D97-AF65-F5344CB8AC3E}">
        <p14:creationId xmlns:p14="http://schemas.microsoft.com/office/powerpoint/2010/main" val="70050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72EE8DE-7BC6-4493-8844-413FD8769B4C}" type="slidenum">
              <a:rPr lang="es-ES" smtClean="0"/>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26/03/2020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de matematica"/>
          <p:cNvPicPr>
            <a:picLocks noChangeAspect="1" noChangeArrowheads="1"/>
          </p:cNvPicPr>
          <p:nvPr/>
        </p:nvPicPr>
        <p:blipFill>
          <a:blip r:embed="rId3">
            <a:lum bright="70000" contrast="-70000"/>
          </a:blip>
          <a:srcRect/>
          <a:stretch>
            <a:fillRect/>
          </a:stretch>
        </p:blipFill>
        <p:spPr bwMode="auto">
          <a:xfrm>
            <a:off x="500034" y="2000240"/>
            <a:ext cx="7929618" cy="4274559"/>
          </a:xfrm>
          <a:prstGeom prst="rect">
            <a:avLst/>
          </a:prstGeom>
          <a:noFill/>
        </p:spPr>
      </p:pic>
      <p:sp>
        <p:nvSpPr>
          <p:cNvPr id="2" name="1 Título"/>
          <p:cNvSpPr>
            <a:spLocks noGrp="1"/>
          </p:cNvSpPr>
          <p:nvPr>
            <p:ph type="ctrTitle"/>
          </p:nvPr>
        </p:nvSpPr>
        <p:spPr>
          <a:xfrm>
            <a:off x="928662" y="2071678"/>
            <a:ext cx="7772400" cy="1470025"/>
          </a:xfrm>
        </p:spPr>
        <p:txBody>
          <a:bodyPr/>
          <a:lstStyle/>
          <a:p>
            <a:r>
              <a:rPr lang="es-CL" dirty="0" smtClean="0"/>
              <a:t>Trasformación de Fracciones a Decimales</a:t>
            </a:r>
            <a:endParaRPr lang="es-ES" dirty="0"/>
          </a:p>
        </p:txBody>
      </p:sp>
      <p:sp>
        <p:nvSpPr>
          <p:cNvPr id="3" name="2 Subtítulo"/>
          <p:cNvSpPr>
            <a:spLocks noGrp="1"/>
          </p:cNvSpPr>
          <p:nvPr>
            <p:ph type="subTitle" idx="1"/>
          </p:nvPr>
        </p:nvSpPr>
        <p:spPr>
          <a:xfrm>
            <a:off x="1357290" y="3714752"/>
            <a:ext cx="6400800" cy="1752600"/>
          </a:xfrm>
        </p:spPr>
        <p:txBody>
          <a:bodyPr/>
          <a:lstStyle/>
          <a:p>
            <a:r>
              <a:rPr lang="es-CL" b="1" dirty="0" smtClean="0"/>
              <a:t>Prof. Jorge Figueroa Pachá</a:t>
            </a:r>
          </a:p>
          <a:p>
            <a:r>
              <a:rPr lang="es-CL" b="1" dirty="0" smtClean="0"/>
              <a:t>Departamento de Matemática</a:t>
            </a:r>
          </a:p>
          <a:p>
            <a:r>
              <a:rPr lang="es-CL" b="1" dirty="0" smtClean="0"/>
              <a:t>6to Básico</a:t>
            </a:r>
            <a:endParaRPr lang="es-ES" b="1" dirty="0"/>
          </a:p>
        </p:txBody>
      </p:sp>
      <p:pic>
        <p:nvPicPr>
          <p:cNvPr id="5" name="Picture 2" descr="http://www.alsarica.cl/images/logos/alslogo.png"/>
          <p:cNvPicPr>
            <a:picLocks noChangeAspect="1" noChangeArrowheads="1"/>
          </p:cNvPicPr>
          <p:nvPr/>
        </p:nvPicPr>
        <p:blipFill>
          <a:blip r:embed="rId4"/>
          <a:srcRect/>
          <a:stretch>
            <a:fillRect/>
          </a:stretch>
        </p:blipFill>
        <p:spPr bwMode="auto">
          <a:xfrm>
            <a:off x="357158" y="214290"/>
            <a:ext cx="2071702" cy="18700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4329114" cy="1143000"/>
          </a:xfrm>
        </p:spPr>
        <p:txBody>
          <a:bodyPr>
            <a:normAutofit fontScale="90000"/>
          </a:bodyPr>
          <a:lstStyle/>
          <a:p>
            <a:r>
              <a:rPr lang="es-CL" dirty="0" smtClean="0"/>
              <a:t>¿Formas de Dividir?</a:t>
            </a:r>
            <a:endParaRPr lang="es-ES" dirty="0"/>
          </a:p>
        </p:txBody>
      </p:sp>
      <p:sp>
        <p:nvSpPr>
          <p:cNvPr id="4" name="3 CuadroTexto"/>
          <p:cNvSpPr txBox="1"/>
          <p:nvPr/>
        </p:nvSpPr>
        <p:spPr>
          <a:xfrm>
            <a:off x="571472" y="1643050"/>
            <a:ext cx="5298374" cy="461665"/>
          </a:xfrm>
          <a:prstGeom prst="rect">
            <a:avLst/>
          </a:prstGeom>
          <a:noFill/>
        </p:spPr>
        <p:txBody>
          <a:bodyPr wrap="none" rtlCol="0">
            <a:spAutoFit/>
          </a:bodyPr>
          <a:lstStyle/>
          <a:p>
            <a:r>
              <a:rPr lang="es-CL" sz="2400" dirty="0" smtClean="0"/>
              <a:t>Hay varias formas de dividir, algunas son:</a:t>
            </a:r>
            <a:endParaRPr lang="es-ES" sz="2400" dirty="0"/>
          </a:p>
        </p:txBody>
      </p:sp>
      <p:sp>
        <p:nvSpPr>
          <p:cNvPr id="5" name="4 CuadroTexto"/>
          <p:cNvSpPr txBox="1"/>
          <p:nvPr/>
        </p:nvSpPr>
        <p:spPr>
          <a:xfrm>
            <a:off x="1133146" y="2000240"/>
            <a:ext cx="2081532" cy="400110"/>
          </a:xfrm>
          <a:prstGeom prst="rect">
            <a:avLst/>
          </a:prstGeom>
          <a:noFill/>
        </p:spPr>
        <p:txBody>
          <a:bodyPr wrap="none" rtlCol="0">
            <a:spAutoFit/>
          </a:bodyPr>
          <a:lstStyle/>
          <a:p>
            <a:r>
              <a:rPr lang="es-CL" sz="2000" b="1" dirty="0" smtClean="0">
                <a:solidFill>
                  <a:srgbClr val="FF0000"/>
                </a:solidFill>
              </a:rPr>
              <a:t>Forma Tradicional</a:t>
            </a:r>
            <a:endParaRPr lang="es-ES" sz="2000" b="1" dirty="0">
              <a:solidFill>
                <a:srgbClr val="FF0000"/>
              </a:solidFill>
            </a:endParaRPr>
          </a:p>
        </p:txBody>
      </p:sp>
      <p:sp>
        <p:nvSpPr>
          <p:cNvPr id="6" name="5 CuadroTexto"/>
          <p:cNvSpPr txBox="1"/>
          <p:nvPr/>
        </p:nvSpPr>
        <p:spPr>
          <a:xfrm>
            <a:off x="5500694" y="1957320"/>
            <a:ext cx="1932965" cy="400110"/>
          </a:xfrm>
          <a:prstGeom prst="rect">
            <a:avLst/>
          </a:prstGeom>
          <a:noFill/>
        </p:spPr>
        <p:txBody>
          <a:bodyPr wrap="none" rtlCol="0">
            <a:spAutoFit/>
          </a:bodyPr>
          <a:lstStyle/>
          <a:p>
            <a:r>
              <a:rPr lang="es-CL" b="1" dirty="0" smtClean="0">
                <a:solidFill>
                  <a:srgbClr val="FF0000"/>
                </a:solidFill>
              </a:rPr>
              <a:t>Forma </a:t>
            </a:r>
            <a:r>
              <a:rPr lang="es-CL" sz="2000" b="1" dirty="0" smtClean="0">
                <a:solidFill>
                  <a:srgbClr val="FF0000"/>
                </a:solidFill>
              </a:rPr>
              <a:t>Abreviada</a:t>
            </a:r>
            <a:endParaRPr lang="es-ES" b="1" dirty="0">
              <a:solidFill>
                <a:srgbClr val="FF0000"/>
              </a:solidFill>
            </a:endParaRPr>
          </a:p>
        </p:txBody>
      </p:sp>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20" y="2214554"/>
            <a:ext cx="2714644" cy="3333424"/>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72066" y="2428868"/>
            <a:ext cx="2276048" cy="1785950"/>
          </a:xfrm>
          <a:prstGeom prst="rect">
            <a:avLst/>
          </a:prstGeom>
          <a:noFill/>
          <a:ln w="9525">
            <a:noFill/>
            <a:miter lim="800000"/>
            <a:headEnd/>
            <a:tailEnd/>
          </a:ln>
          <a:effectLst/>
        </p:spPr>
      </p:pic>
      <p:sp>
        <p:nvSpPr>
          <p:cNvPr id="9" name="8 CuadroTexto"/>
          <p:cNvSpPr txBox="1"/>
          <p:nvPr/>
        </p:nvSpPr>
        <p:spPr>
          <a:xfrm>
            <a:off x="214282" y="5500702"/>
            <a:ext cx="8715404" cy="1200329"/>
          </a:xfrm>
          <a:prstGeom prst="rect">
            <a:avLst/>
          </a:prstGeom>
          <a:noFill/>
        </p:spPr>
        <p:txBody>
          <a:bodyPr wrap="square" rtlCol="0">
            <a:spAutoFit/>
          </a:bodyPr>
          <a:lstStyle/>
          <a:p>
            <a:pPr algn="just"/>
            <a:r>
              <a:rPr lang="es-CL" sz="2400" b="1" u="sng" dirty="0" smtClean="0">
                <a:solidFill>
                  <a:srgbClr val="FF0000"/>
                </a:solidFill>
              </a:rPr>
              <a:t>OBS2:</a:t>
            </a:r>
            <a:r>
              <a:rPr lang="es-CL" sz="2400" b="1" dirty="0" smtClean="0">
                <a:solidFill>
                  <a:srgbClr val="FF0000"/>
                </a:solidFill>
              </a:rPr>
              <a:t> </a:t>
            </a:r>
            <a:r>
              <a:rPr lang="es-CL" sz="2400" i="1" dirty="0" smtClean="0">
                <a:solidFill>
                  <a:srgbClr val="FF0000"/>
                </a:solidFill>
              </a:rPr>
              <a:t>Para dividir es muy importante saberse las tablas de multiplicar del 1 hasta el 9, además es importarte ser ordenado al momento de hacer la división.</a:t>
            </a:r>
            <a:endParaRPr lang="es-ES" sz="2400" i="1" dirty="0">
              <a:solidFill>
                <a:srgbClr val="FF0000"/>
              </a:solidFill>
            </a:endParaRPr>
          </a:p>
        </p:txBody>
      </p:sp>
      <p:sp>
        <p:nvSpPr>
          <p:cNvPr id="10" name="9 CuadroTexto"/>
          <p:cNvSpPr txBox="1"/>
          <p:nvPr/>
        </p:nvSpPr>
        <p:spPr>
          <a:xfrm>
            <a:off x="3929058" y="4286256"/>
            <a:ext cx="4357718" cy="1200329"/>
          </a:xfrm>
          <a:prstGeom prst="rect">
            <a:avLst/>
          </a:prstGeom>
          <a:noFill/>
        </p:spPr>
        <p:txBody>
          <a:bodyPr wrap="square" rtlCol="0">
            <a:spAutoFit/>
          </a:bodyPr>
          <a:lstStyle/>
          <a:p>
            <a:pPr algn="just"/>
            <a:r>
              <a:rPr lang="es-CL" sz="2400" b="1" u="sng" dirty="0" smtClean="0">
                <a:solidFill>
                  <a:srgbClr val="FF0000"/>
                </a:solidFill>
              </a:rPr>
              <a:t>OBS:</a:t>
            </a:r>
            <a:r>
              <a:rPr lang="es-CL" sz="2400" b="1" dirty="0" smtClean="0">
                <a:solidFill>
                  <a:srgbClr val="FF0000"/>
                </a:solidFill>
              </a:rPr>
              <a:t> </a:t>
            </a:r>
            <a:r>
              <a:rPr lang="es-CL" sz="2400" i="1" dirty="0" smtClean="0">
                <a:solidFill>
                  <a:srgbClr val="FF0000"/>
                </a:solidFill>
              </a:rPr>
              <a:t>La forma abreviada consiste en hacer la resta de forma mental y solo trabajar con el resultado</a:t>
            </a:r>
            <a:endParaRPr lang="es-ES" sz="2400" i="1" dirty="0">
              <a:solidFill>
                <a:srgbClr val="FF0000"/>
              </a:solidFill>
            </a:endParaRPr>
          </a:p>
        </p:txBody>
      </p:sp>
      <p:sp>
        <p:nvSpPr>
          <p:cNvPr id="11" name="10 CuadroTexto"/>
          <p:cNvSpPr txBox="1"/>
          <p:nvPr/>
        </p:nvSpPr>
        <p:spPr>
          <a:xfrm>
            <a:off x="4429124" y="142852"/>
            <a:ext cx="4572032" cy="1323439"/>
          </a:xfrm>
          <a:prstGeom prst="rect">
            <a:avLst/>
          </a:prstGeom>
          <a:noFill/>
        </p:spPr>
        <p:txBody>
          <a:bodyPr wrap="square" rtlCol="0">
            <a:spAutoFit/>
          </a:bodyPr>
          <a:lstStyle/>
          <a:p>
            <a:pPr algn="just"/>
            <a:r>
              <a:rPr lang="es-CL" sz="2000" b="1" u="sng" dirty="0" smtClean="0">
                <a:solidFill>
                  <a:srgbClr val="FF0000"/>
                </a:solidFill>
              </a:rPr>
              <a:t>Nota:</a:t>
            </a:r>
            <a:r>
              <a:rPr lang="es-CL" sz="2000" b="1" dirty="0" smtClean="0">
                <a:solidFill>
                  <a:srgbClr val="FF0000"/>
                </a:solidFill>
              </a:rPr>
              <a:t> </a:t>
            </a:r>
            <a:r>
              <a:rPr lang="es-CL" sz="2000" i="1" dirty="0" smtClean="0">
                <a:solidFill>
                  <a:srgbClr val="FF0000"/>
                </a:solidFill>
              </a:rPr>
              <a:t>La </a:t>
            </a:r>
            <a:r>
              <a:rPr lang="es-CL" sz="2000" i="1" u="sng" dirty="0" smtClean="0">
                <a:solidFill>
                  <a:srgbClr val="FF0000"/>
                </a:solidFill>
              </a:rPr>
              <a:t>forma abreviada</a:t>
            </a:r>
            <a:r>
              <a:rPr lang="es-CL" sz="2000" i="1" dirty="0" smtClean="0">
                <a:solidFill>
                  <a:srgbClr val="FF0000"/>
                </a:solidFill>
              </a:rPr>
              <a:t> la uso para divisiones simples, la </a:t>
            </a:r>
            <a:r>
              <a:rPr lang="es-CL" sz="2000" i="1" u="sng" dirty="0" smtClean="0">
                <a:solidFill>
                  <a:srgbClr val="FF0000"/>
                </a:solidFill>
              </a:rPr>
              <a:t>forma tradicional</a:t>
            </a:r>
            <a:r>
              <a:rPr lang="es-CL" sz="2000" i="1" dirty="0" smtClean="0">
                <a:solidFill>
                  <a:srgbClr val="FF0000"/>
                </a:solidFill>
              </a:rPr>
              <a:t> para divisiones con divisores de 2 o más cifras.</a:t>
            </a:r>
            <a:endParaRPr lang="es-ES" sz="20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heckerboard(across)">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900"/>
            <a:ext cx="8229600" cy="1143000"/>
          </a:xfrm>
        </p:spPr>
        <p:txBody>
          <a:bodyPr/>
          <a:lstStyle/>
          <a:p>
            <a:r>
              <a:rPr lang="es-CL" dirty="0" smtClean="0"/>
              <a:t>Divisiones NO Exactas</a:t>
            </a:r>
            <a:endParaRPr lang="es-ES" dirty="0"/>
          </a:p>
        </p:txBody>
      </p:sp>
      <p:sp>
        <p:nvSpPr>
          <p:cNvPr id="4" name="3 Rectángulo"/>
          <p:cNvSpPr/>
          <p:nvPr/>
        </p:nvSpPr>
        <p:spPr>
          <a:xfrm>
            <a:off x="285720" y="785794"/>
            <a:ext cx="8572560" cy="1631216"/>
          </a:xfrm>
          <a:prstGeom prst="rect">
            <a:avLst/>
          </a:prstGeom>
        </p:spPr>
        <p:txBody>
          <a:bodyPr wrap="square">
            <a:spAutoFit/>
          </a:bodyPr>
          <a:lstStyle/>
          <a:p>
            <a:pPr algn="just"/>
            <a:r>
              <a:rPr lang="es-ES" sz="2000" dirty="0" smtClean="0"/>
              <a:t>Las divisiones NO Exactas traen consigo cifras decimales, debido a que prolongamos la división por medio de una </a:t>
            </a:r>
            <a:r>
              <a:rPr lang="es-ES" sz="2000" b="1" u="sng" dirty="0" smtClean="0">
                <a:solidFill>
                  <a:srgbClr val="FF0000"/>
                </a:solidFill>
              </a:rPr>
              <a:t>“coma decimal” </a:t>
            </a:r>
            <a:r>
              <a:rPr lang="es-ES" sz="2000" dirty="0" smtClean="0"/>
              <a:t>agregando </a:t>
            </a:r>
            <a:r>
              <a:rPr lang="es-ES" sz="2000" b="1" u="sng" dirty="0" smtClean="0">
                <a:solidFill>
                  <a:srgbClr val="FF0000"/>
                </a:solidFill>
              </a:rPr>
              <a:t>ceros al resto</a:t>
            </a:r>
            <a:r>
              <a:rPr lang="es-ES" sz="2000" dirty="0" smtClean="0"/>
              <a:t> hasta llegar si o si a un resto </a:t>
            </a:r>
            <a:r>
              <a:rPr lang="es-ES" sz="2000" b="1" dirty="0" smtClean="0"/>
              <a:t>“cero “ </a:t>
            </a:r>
            <a:r>
              <a:rPr lang="es-ES" sz="2000" dirty="0" smtClean="0"/>
              <a:t>o a un </a:t>
            </a:r>
            <a:r>
              <a:rPr lang="es-ES" sz="2000" b="1" dirty="0" smtClean="0"/>
              <a:t>“patrón repetitivo”</a:t>
            </a:r>
            <a:r>
              <a:rPr lang="es-ES" sz="2000" dirty="0" smtClean="0"/>
              <a:t> (decimales periódicos y </a:t>
            </a:r>
            <a:r>
              <a:rPr lang="es-ES" sz="2000" dirty="0" err="1" smtClean="0"/>
              <a:t>semi</a:t>
            </a:r>
            <a:r>
              <a:rPr lang="es-ES" sz="2000" dirty="0" smtClean="0"/>
              <a:t>-periódicos), los decimales aparecen después de la </a:t>
            </a:r>
            <a:r>
              <a:rPr lang="es-ES" sz="2000" b="1" u="sng" dirty="0" smtClean="0">
                <a:solidFill>
                  <a:srgbClr val="FF0000"/>
                </a:solidFill>
              </a:rPr>
              <a:t>“coma decimal”</a:t>
            </a:r>
          </a:p>
        </p:txBody>
      </p:sp>
      <p:pic>
        <p:nvPicPr>
          <p:cNvPr id="6146" name="Picture 2" descr="Resultado de imagen de tipos de decimales"/>
          <p:cNvPicPr>
            <a:picLocks noChangeAspect="1" noChangeArrowheads="1"/>
          </p:cNvPicPr>
          <p:nvPr/>
        </p:nvPicPr>
        <p:blipFill>
          <a:blip r:embed="rId2"/>
          <a:srcRect/>
          <a:stretch>
            <a:fillRect/>
          </a:stretch>
        </p:blipFill>
        <p:spPr bwMode="auto">
          <a:xfrm>
            <a:off x="500034" y="2430588"/>
            <a:ext cx="8358246" cy="3927370"/>
          </a:xfrm>
          <a:prstGeom prst="rect">
            <a:avLst/>
          </a:prstGeom>
          <a:noFill/>
        </p:spPr>
      </p:pic>
      <p:sp>
        <p:nvSpPr>
          <p:cNvPr id="7" name="6 CuadroTexto"/>
          <p:cNvSpPr txBox="1"/>
          <p:nvPr/>
        </p:nvSpPr>
        <p:spPr>
          <a:xfrm>
            <a:off x="214282" y="6396335"/>
            <a:ext cx="8715404" cy="461665"/>
          </a:xfrm>
          <a:prstGeom prst="rect">
            <a:avLst/>
          </a:prstGeom>
          <a:noFill/>
        </p:spPr>
        <p:txBody>
          <a:bodyPr wrap="square" rtlCol="0">
            <a:spAutoFit/>
          </a:bodyPr>
          <a:lstStyle/>
          <a:p>
            <a:pPr algn="just"/>
            <a:r>
              <a:rPr lang="es-CL" sz="2400" b="1" u="sng" dirty="0" smtClean="0">
                <a:solidFill>
                  <a:srgbClr val="FF0000"/>
                </a:solidFill>
              </a:rPr>
              <a:t>OBS:</a:t>
            </a:r>
            <a:r>
              <a:rPr lang="es-CL" sz="2400" b="1" dirty="0" smtClean="0">
                <a:solidFill>
                  <a:srgbClr val="FF0000"/>
                </a:solidFill>
              </a:rPr>
              <a:t> </a:t>
            </a:r>
            <a:r>
              <a:rPr lang="es-CL" sz="2400" i="1" dirty="0" smtClean="0">
                <a:solidFill>
                  <a:srgbClr val="FF0000"/>
                </a:solidFill>
              </a:rPr>
              <a:t>Las divisiones Exactas dan resultados enteros (sin decimales)</a:t>
            </a:r>
            <a:endParaRPr lang="es-ES" sz="24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Procedimiento para Sacar Decimales</a:t>
            </a:r>
            <a:endParaRPr lang="es-ES" dirty="0"/>
          </a:p>
        </p:txBody>
      </p:sp>
      <p:sp>
        <p:nvSpPr>
          <p:cNvPr id="5" name="4 CuadroTexto"/>
          <p:cNvSpPr txBox="1"/>
          <p:nvPr/>
        </p:nvSpPr>
        <p:spPr>
          <a:xfrm>
            <a:off x="500034" y="1357298"/>
            <a:ext cx="2541080" cy="461665"/>
          </a:xfrm>
          <a:prstGeom prst="rect">
            <a:avLst/>
          </a:prstGeom>
          <a:noFill/>
        </p:spPr>
        <p:txBody>
          <a:bodyPr wrap="none" rtlCol="0">
            <a:spAutoFit/>
          </a:bodyPr>
          <a:lstStyle/>
          <a:p>
            <a:r>
              <a:rPr lang="es-CL" sz="2400" dirty="0" smtClean="0"/>
              <a:t>Dividamos </a:t>
            </a:r>
            <a:r>
              <a:rPr lang="es-CL" sz="2400" b="1" dirty="0" smtClean="0"/>
              <a:t>12 : 5 =</a:t>
            </a:r>
            <a:endParaRPr lang="es-ES" sz="2400" b="1" dirty="0"/>
          </a:p>
        </p:txBody>
      </p:sp>
      <p:sp>
        <p:nvSpPr>
          <p:cNvPr id="6" name="5 CuadroTexto"/>
          <p:cNvSpPr txBox="1"/>
          <p:nvPr/>
        </p:nvSpPr>
        <p:spPr>
          <a:xfrm>
            <a:off x="500034" y="2028758"/>
            <a:ext cx="6041828" cy="400110"/>
          </a:xfrm>
          <a:prstGeom prst="rect">
            <a:avLst/>
          </a:prstGeom>
          <a:noFill/>
        </p:spPr>
        <p:txBody>
          <a:bodyPr wrap="square" rtlCol="0">
            <a:spAutoFit/>
          </a:bodyPr>
          <a:lstStyle/>
          <a:p>
            <a:pPr algn="just"/>
            <a:r>
              <a:rPr lang="es-CL" sz="2000" b="1" dirty="0" smtClean="0"/>
              <a:t>1ero: Dividimos normalmente hasta llegar al </a:t>
            </a:r>
            <a:r>
              <a:rPr lang="es-CL" sz="2000" b="1" u="sng" dirty="0" smtClean="0"/>
              <a:t>Resto</a:t>
            </a:r>
            <a:endParaRPr lang="es-ES" sz="2000" b="1" u="sng" dirty="0"/>
          </a:p>
        </p:txBody>
      </p:sp>
      <p:pic>
        <p:nvPicPr>
          <p:cNvPr id="5122" name="Picture 2"/>
          <p:cNvPicPr>
            <a:picLocks noChangeAspect="1" noChangeArrowheads="1"/>
          </p:cNvPicPr>
          <p:nvPr/>
        </p:nvPicPr>
        <p:blipFill>
          <a:blip r:embed="rId2"/>
          <a:srcRect/>
          <a:stretch>
            <a:fillRect/>
          </a:stretch>
        </p:blipFill>
        <p:spPr bwMode="auto">
          <a:xfrm>
            <a:off x="6715140" y="1681157"/>
            <a:ext cx="1400175" cy="962025"/>
          </a:xfrm>
          <a:prstGeom prst="rect">
            <a:avLst/>
          </a:prstGeom>
          <a:noFill/>
          <a:ln w="9525">
            <a:noFill/>
            <a:miter lim="800000"/>
            <a:headEnd/>
            <a:tailEnd/>
          </a:ln>
          <a:effectLst/>
        </p:spPr>
      </p:pic>
      <p:sp>
        <p:nvSpPr>
          <p:cNvPr id="8" name="7 CuadroTexto"/>
          <p:cNvSpPr txBox="1"/>
          <p:nvPr/>
        </p:nvSpPr>
        <p:spPr>
          <a:xfrm>
            <a:off x="500034" y="2857496"/>
            <a:ext cx="6041828" cy="1015663"/>
          </a:xfrm>
          <a:prstGeom prst="rect">
            <a:avLst/>
          </a:prstGeom>
          <a:noFill/>
        </p:spPr>
        <p:txBody>
          <a:bodyPr wrap="square" rtlCol="0">
            <a:spAutoFit/>
          </a:bodyPr>
          <a:lstStyle/>
          <a:p>
            <a:pPr algn="just"/>
            <a:r>
              <a:rPr lang="es-CL" sz="2000" b="1" dirty="0" smtClean="0"/>
              <a:t>2do: Como la división NO es Exacta se procede a colocar una “coma decimal” en el cociente para así poder comenzar con los decimales</a:t>
            </a:r>
            <a:endParaRPr lang="es-ES" sz="2000" b="1" u="sng" dirty="0"/>
          </a:p>
        </p:txBody>
      </p:sp>
      <p:pic>
        <p:nvPicPr>
          <p:cNvPr id="5123" name="Picture 3"/>
          <p:cNvPicPr>
            <a:picLocks noChangeAspect="1" noChangeArrowheads="1"/>
          </p:cNvPicPr>
          <p:nvPr/>
        </p:nvPicPr>
        <p:blipFill>
          <a:blip r:embed="rId3"/>
          <a:srcRect/>
          <a:stretch>
            <a:fillRect/>
          </a:stretch>
        </p:blipFill>
        <p:spPr bwMode="auto">
          <a:xfrm>
            <a:off x="6715140" y="3000372"/>
            <a:ext cx="1524000" cy="752475"/>
          </a:xfrm>
          <a:prstGeom prst="rect">
            <a:avLst/>
          </a:prstGeom>
          <a:noFill/>
          <a:ln w="9525">
            <a:noFill/>
            <a:miter lim="800000"/>
            <a:headEnd/>
            <a:tailEnd/>
          </a:ln>
          <a:effectLst/>
        </p:spPr>
      </p:pic>
      <p:sp>
        <p:nvSpPr>
          <p:cNvPr id="10" name="9 CuadroTexto"/>
          <p:cNvSpPr txBox="1"/>
          <p:nvPr/>
        </p:nvSpPr>
        <p:spPr>
          <a:xfrm>
            <a:off x="500034" y="4214818"/>
            <a:ext cx="6041828" cy="707886"/>
          </a:xfrm>
          <a:prstGeom prst="rect">
            <a:avLst/>
          </a:prstGeom>
          <a:noFill/>
        </p:spPr>
        <p:txBody>
          <a:bodyPr wrap="square" rtlCol="0">
            <a:spAutoFit/>
          </a:bodyPr>
          <a:lstStyle/>
          <a:p>
            <a:pPr algn="just"/>
            <a:r>
              <a:rPr lang="es-CL" sz="2000" b="1" dirty="0" smtClean="0"/>
              <a:t>3ro: Al agregar la coma podemos comenzar agregando un  “Cero” al resto y seguimos dividiendo normalmente</a:t>
            </a:r>
            <a:endParaRPr lang="es-ES" sz="2000" b="1" u="sng" dirty="0"/>
          </a:p>
        </p:txBody>
      </p:sp>
      <p:pic>
        <p:nvPicPr>
          <p:cNvPr id="5124" name="Picture 4"/>
          <p:cNvPicPr>
            <a:picLocks noChangeAspect="1" noChangeArrowheads="1"/>
          </p:cNvPicPr>
          <p:nvPr/>
        </p:nvPicPr>
        <p:blipFill>
          <a:blip r:embed="rId4"/>
          <a:srcRect/>
          <a:stretch>
            <a:fillRect/>
          </a:stretch>
        </p:blipFill>
        <p:spPr bwMode="auto">
          <a:xfrm>
            <a:off x="6643702" y="4143380"/>
            <a:ext cx="1476375" cy="742950"/>
          </a:xfrm>
          <a:prstGeom prst="rect">
            <a:avLst/>
          </a:prstGeom>
          <a:noFill/>
          <a:ln w="9525">
            <a:noFill/>
            <a:miter lim="800000"/>
            <a:headEnd/>
            <a:tailEnd/>
          </a:ln>
          <a:effectLst/>
        </p:spPr>
      </p:pic>
      <p:sp>
        <p:nvSpPr>
          <p:cNvPr id="12" name="11 CuadroTexto"/>
          <p:cNvSpPr txBox="1"/>
          <p:nvPr/>
        </p:nvSpPr>
        <p:spPr>
          <a:xfrm>
            <a:off x="500034" y="5286388"/>
            <a:ext cx="6041828" cy="1015663"/>
          </a:xfrm>
          <a:prstGeom prst="rect">
            <a:avLst/>
          </a:prstGeom>
          <a:noFill/>
        </p:spPr>
        <p:txBody>
          <a:bodyPr wrap="square" rtlCol="0">
            <a:spAutoFit/>
          </a:bodyPr>
          <a:lstStyle/>
          <a:p>
            <a:pPr algn="just"/>
            <a:r>
              <a:rPr lang="es-CL" sz="2000" b="1" dirty="0" smtClean="0"/>
              <a:t>4to: se repite el procedimiento de agregar “Cero” al resto hasta que resulte un Resto “Cero” o un patrón que se repita</a:t>
            </a:r>
            <a:endParaRPr lang="es-ES" sz="2000" b="1" u="sng" dirty="0"/>
          </a:p>
        </p:txBody>
      </p:sp>
      <p:pic>
        <p:nvPicPr>
          <p:cNvPr id="5125" name="Picture 5"/>
          <p:cNvPicPr>
            <a:picLocks noChangeAspect="1" noChangeArrowheads="1"/>
          </p:cNvPicPr>
          <p:nvPr/>
        </p:nvPicPr>
        <p:blipFill>
          <a:blip r:embed="rId5"/>
          <a:srcRect/>
          <a:stretch>
            <a:fillRect/>
          </a:stretch>
        </p:blipFill>
        <p:spPr bwMode="auto">
          <a:xfrm>
            <a:off x="6524625" y="5286388"/>
            <a:ext cx="2619375" cy="1238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dissolv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dissolve">
                                      <p:cBhvr>
                                        <p:cTn id="23" dur="500"/>
                                        <p:tgtEl>
                                          <p:spTgt spid="512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checkerboard(across)">
                                      <p:cBhvr>
                                        <p:cTn id="3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Ejercicios</a:t>
            </a:r>
            <a:endParaRPr lang="es-ES" dirty="0"/>
          </a:p>
        </p:txBody>
      </p:sp>
      <p:sp>
        <p:nvSpPr>
          <p:cNvPr id="4" name="3 CuadroTexto"/>
          <p:cNvSpPr txBox="1"/>
          <p:nvPr/>
        </p:nvSpPr>
        <p:spPr>
          <a:xfrm>
            <a:off x="500034" y="1285860"/>
            <a:ext cx="7929618" cy="369332"/>
          </a:xfrm>
          <a:prstGeom prst="rect">
            <a:avLst/>
          </a:prstGeom>
          <a:noFill/>
        </p:spPr>
        <p:txBody>
          <a:bodyPr wrap="square" rtlCol="0">
            <a:spAutoFit/>
          </a:bodyPr>
          <a:lstStyle/>
          <a:p>
            <a:r>
              <a:rPr lang="es-CL" dirty="0" smtClean="0"/>
              <a:t>Transformar las siguientes fracciones en decimal:</a:t>
            </a:r>
            <a:endParaRPr lang="es-ES" dirty="0"/>
          </a:p>
        </p:txBody>
      </p:sp>
      <p:pic>
        <p:nvPicPr>
          <p:cNvPr id="4102"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6300" y="1785926"/>
            <a:ext cx="179388" cy="807247"/>
          </a:xfrm>
          <a:prstGeom prst="rect">
            <a:avLst/>
          </a:prstGeom>
          <a:noFill/>
        </p:spPr>
      </p:pic>
      <p:pic>
        <p:nvPicPr>
          <p:cNvPr id="410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1538" y="4714884"/>
            <a:ext cx="179388" cy="807247"/>
          </a:xfrm>
          <a:prstGeom prst="rect">
            <a:avLst/>
          </a:prstGeom>
          <a:noFill/>
        </p:spPr>
      </p:pic>
      <p:pic>
        <p:nvPicPr>
          <p:cNvPr id="409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38823" y="1785926"/>
            <a:ext cx="358776" cy="807247"/>
          </a:xfrm>
          <a:prstGeom prst="rect">
            <a:avLst/>
          </a:prstGeom>
          <a:noFill/>
        </p:spPr>
      </p:pic>
      <p:pic>
        <p:nvPicPr>
          <p:cNvPr id="409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48347" y="3264695"/>
            <a:ext cx="358776" cy="807247"/>
          </a:xfrm>
          <a:prstGeom prst="rect">
            <a:avLst/>
          </a:prstGeom>
          <a:noFill/>
        </p:spPr>
      </p:pic>
      <p:pic>
        <p:nvPicPr>
          <p:cNvPr id="409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676909" y="4693455"/>
            <a:ext cx="538165" cy="807247"/>
          </a:xfrm>
          <a:prstGeom prst="rect">
            <a:avLst/>
          </a:prstGeom>
          <a:noFill/>
        </p:spPr>
      </p:pic>
      <p:sp>
        <p:nvSpPr>
          <p:cNvPr id="4104"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105"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Rectangle 10"/>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107" name="Rectangle 11"/>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Rectangle 12"/>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09"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71538" y="3214686"/>
            <a:ext cx="174626" cy="785818"/>
          </a:xfrm>
          <a:prstGeom prst="rect">
            <a:avLst/>
          </a:prstGeom>
          <a:noFill/>
        </p:spPr>
      </p:pic>
      <p:sp>
        <p:nvSpPr>
          <p:cNvPr id="4111" name="Rectangle 1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Respuestas</a:t>
            </a:r>
            <a:endParaRPr lang="es-ES" dirty="0"/>
          </a:p>
        </p:txBody>
      </p:sp>
      <p:pic>
        <p:nvPicPr>
          <p:cNvPr id="33794" name="Picture 2"/>
          <p:cNvPicPr>
            <a:picLocks noChangeAspect="1" noChangeArrowheads="1"/>
          </p:cNvPicPr>
          <p:nvPr/>
        </p:nvPicPr>
        <p:blipFill>
          <a:blip r:embed="rId2">
            <a:lum bright="20000" contrast="-20000"/>
          </a:blip>
          <a:srcRect/>
          <a:stretch>
            <a:fillRect/>
          </a:stretch>
        </p:blipFill>
        <p:spPr bwMode="auto">
          <a:xfrm>
            <a:off x="630984" y="1428736"/>
            <a:ext cx="779866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92"/>
            <a:ext cx="8229600" cy="1143000"/>
          </a:xfrm>
        </p:spPr>
        <p:txBody>
          <a:bodyPr/>
          <a:lstStyle/>
          <a:p>
            <a:r>
              <a:rPr lang="es-CL" dirty="0" smtClean="0"/>
              <a:t>Ejercicios</a:t>
            </a:r>
            <a:endParaRPr lang="es-ES" dirty="0"/>
          </a:p>
        </p:txBody>
      </p:sp>
      <p:sp>
        <p:nvSpPr>
          <p:cNvPr id="4" name="3 CuadroTexto"/>
          <p:cNvSpPr txBox="1"/>
          <p:nvPr/>
        </p:nvSpPr>
        <p:spPr>
          <a:xfrm>
            <a:off x="500034" y="714356"/>
            <a:ext cx="7929618" cy="4154984"/>
          </a:xfrm>
          <a:prstGeom prst="rect">
            <a:avLst/>
          </a:prstGeom>
          <a:noFill/>
        </p:spPr>
        <p:txBody>
          <a:bodyPr wrap="square" rtlCol="0">
            <a:spAutoFit/>
          </a:bodyPr>
          <a:lstStyle/>
          <a:p>
            <a:r>
              <a:rPr lang="es-CL" sz="2400" dirty="0" smtClean="0"/>
              <a:t>Preguntas:</a:t>
            </a:r>
          </a:p>
          <a:p>
            <a:r>
              <a:rPr lang="es-CL" sz="2400" dirty="0" smtClean="0"/>
              <a:t>¿Qué sucede si dividimos 7 : 3  ? </a:t>
            </a:r>
          </a:p>
          <a:p>
            <a:endParaRPr lang="es-CL" sz="2400" dirty="0" smtClean="0"/>
          </a:p>
          <a:p>
            <a:endParaRPr lang="es-CL" sz="2400" dirty="0" smtClean="0"/>
          </a:p>
          <a:p>
            <a:endParaRPr lang="es-CL" sz="2400" dirty="0" smtClean="0"/>
          </a:p>
          <a:p>
            <a:endParaRPr lang="es-CL" sz="2400" dirty="0" smtClean="0"/>
          </a:p>
          <a:p>
            <a:endParaRPr lang="es-CL" sz="2400" dirty="0" smtClean="0"/>
          </a:p>
          <a:p>
            <a:r>
              <a:rPr lang="es-CL" sz="2400" dirty="0" smtClean="0"/>
              <a:t>¿Qué sucede si dividimos 1 : 6  ?</a:t>
            </a:r>
            <a:endParaRPr lang="es-ES" sz="2400" dirty="0" smtClean="0"/>
          </a:p>
          <a:p>
            <a:endParaRPr lang="es-CL" dirty="0" smtClean="0"/>
          </a:p>
          <a:p>
            <a:endParaRPr lang="es-CL" dirty="0" smtClean="0"/>
          </a:p>
          <a:p>
            <a:endParaRPr lang="es-CL" dirty="0" smtClean="0"/>
          </a:p>
          <a:p>
            <a:endParaRPr lang="es-ES" dirty="0"/>
          </a:p>
        </p:txBody>
      </p:sp>
      <p:pic>
        <p:nvPicPr>
          <p:cNvPr id="3074" name="Picture 2"/>
          <p:cNvPicPr>
            <a:picLocks noChangeAspect="1" noChangeArrowheads="1"/>
          </p:cNvPicPr>
          <p:nvPr/>
        </p:nvPicPr>
        <p:blipFill>
          <a:blip r:embed="rId2"/>
          <a:srcRect/>
          <a:stretch>
            <a:fillRect/>
          </a:stretch>
        </p:blipFill>
        <p:spPr bwMode="auto">
          <a:xfrm>
            <a:off x="5643570" y="928670"/>
            <a:ext cx="2838450" cy="2400300"/>
          </a:xfrm>
          <a:prstGeom prst="rect">
            <a:avLst/>
          </a:prstGeom>
          <a:noFill/>
          <a:ln w="9525">
            <a:noFill/>
            <a:miter lim="800000"/>
            <a:headEnd/>
            <a:tailEnd/>
          </a:ln>
          <a:effectLst/>
        </p:spPr>
      </p:pic>
      <p:sp>
        <p:nvSpPr>
          <p:cNvPr id="7" name="6 CuadroTexto"/>
          <p:cNvSpPr txBox="1"/>
          <p:nvPr/>
        </p:nvSpPr>
        <p:spPr>
          <a:xfrm>
            <a:off x="1285852" y="1576976"/>
            <a:ext cx="4143404" cy="923330"/>
          </a:xfrm>
          <a:prstGeom prst="rect">
            <a:avLst/>
          </a:prstGeom>
          <a:noFill/>
        </p:spPr>
        <p:txBody>
          <a:bodyPr wrap="square" rtlCol="0">
            <a:spAutoFit/>
          </a:bodyPr>
          <a:lstStyle/>
          <a:p>
            <a:r>
              <a:rPr lang="es-CL" b="1" dirty="0" smtClean="0">
                <a:solidFill>
                  <a:srgbClr val="FF0000"/>
                </a:solidFill>
              </a:rPr>
              <a:t>Obtenemos un decimal Periódico,  debido a que nunca podremos obtener el resto 0, y el decimal “3” se repetirá infinitamente</a:t>
            </a:r>
            <a:endParaRPr lang="es-ES" b="1" dirty="0">
              <a:solidFill>
                <a:srgbClr val="FF0000"/>
              </a:solidFill>
            </a:endParaRPr>
          </a:p>
        </p:txBody>
      </p:sp>
      <p:pic>
        <p:nvPicPr>
          <p:cNvPr id="3075" name="Picture 3"/>
          <p:cNvPicPr>
            <a:picLocks noChangeAspect="1" noChangeArrowheads="1"/>
          </p:cNvPicPr>
          <p:nvPr/>
        </p:nvPicPr>
        <p:blipFill>
          <a:blip r:embed="rId3">
            <a:lum bright="30000" contrast="-10000"/>
          </a:blip>
          <a:srcRect/>
          <a:stretch>
            <a:fillRect/>
          </a:stretch>
        </p:blipFill>
        <p:spPr bwMode="auto">
          <a:xfrm>
            <a:off x="5677520" y="3538528"/>
            <a:ext cx="2752132" cy="2390802"/>
          </a:xfrm>
          <a:prstGeom prst="rect">
            <a:avLst/>
          </a:prstGeom>
          <a:noFill/>
          <a:ln w="9525">
            <a:noFill/>
            <a:miter lim="800000"/>
            <a:headEnd/>
            <a:tailEnd/>
          </a:ln>
          <a:effectLst/>
        </p:spPr>
      </p:pic>
      <p:sp>
        <p:nvSpPr>
          <p:cNvPr id="9" name="8 CuadroTexto"/>
          <p:cNvSpPr txBox="1"/>
          <p:nvPr/>
        </p:nvSpPr>
        <p:spPr>
          <a:xfrm>
            <a:off x="1285852" y="3786190"/>
            <a:ext cx="4143404" cy="1754326"/>
          </a:xfrm>
          <a:prstGeom prst="rect">
            <a:avLst/>
          </a:prstGeom>
          <a:noFill/>
        </p:spPr>
        <p:txBody>
          <a:bodyPr wrap="square" rtlCol="0">
            <a:spAutoFit/>
          </a:bodyPr>
          <a:lstStyle/>
          <a:p>
            <a:pPr algn="just"/>
            <a:r>
              <a:rPr lang="es-CL" b="1" dirty="0" smtClean="0">
                <a:solidFill>
                  <a:srgbClr val="FF0000"/>
                </a:solidFill>
              </a:rPr>
              <a:t>Obtenemos un decimal  </a:t>
            </a:r>
            <a:r>
              <a:rPr lang="es-CL" b="1" dirty="0" err="1" smtClean="0">
                <a:solidFill>
                  <a:srgbClr val="FF0000"/>
                </a:solidFill>
              </a:rPr>
              <a:t>Semi</a:t>
            </a:r>
            <a:r>
              <a:rPr lang="es-CL" b="1" dirty="0" smtClean="0">
                <a:solidFill>
                  <a:srgbClr val="FF0000"/>
                </a:solidFill>
              </a:rPr>
              <a:t>-Periódico,  debido a que nunca podremos obtener el resto 0, además en la parte decimal de cociente tenemos un decimal el cual posee un valor no periódico (1) y el otro periódico  (6)</a:t>
            </a:r>
            <a:endParaRPr lang="es-ES" b="1" dirty="0">
              <a:solidFill>
                <a:srgbClr val="FF0000"/>
              </a:solidFill>
            </a:endParaRPr>
          </a:p>
        </p:txBody>
      </p:sp>
      <p:sp>
        <p:nvSpPr>
          <p:cNvPr id="10" name="9 CuadroTexto"/>
          <p:cNvSpPr txBox="1"/>
          <p:nvPr/>
        </p:nvSpPr>
        <p:spPr>
          <a:xfrm>
            <a:off x="285720" y="5715016"/>
            <a:ext cx="5286412" cy="923330"/>
          </a:xfrm>
          <a:prstGeom prst="rect">
            <a:avLst/>
          </a:prstGeom>
          <a:noFill/>
        </p:spPr>
        <p:txBody>
          <a:bodyPr wrap="square" rtlCol="0">
            <a:spAutoFit/>
          </a:bodyPr>
          <a:lstStyle/>
          <a:p>
            <a:pPr algn="just"/>
            <a:r>
              <a:rPr lang="es-CL" b="1" dirty="0" smtClean="0">
                <a:solidFill>
                  <a:srgbClr val="FF0000"/>
                </a:solidFill>
              </a:rPr>
              <a:t>OBS: Los valores periódicos se representan con un “gorrito” arriba del número, esto indica que dicho numero se repetirá infinitamente</a:t>
            </a:r>
            <a:endParaRPr lang="es-E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 fill="hold"/>
                                        <p:tgtEl>
                                          <p:spTgt spid="3075"/>
                                        </p:tgtEl>
                                        <p:attrNameLst>
                                          <p:attrName>ppt_x</p:attrName>
                                        </p:attrNameLst>
                                      </p:cBhvr>
                                      <p:tavLst>
                                        <p:tav tm="0">
                                          <p:val>
                                            <p:strVal val="#ppt_x"/>
                                          </p:val>
                                        </p:tav>
                                        <p:tav tm="100000">
                                          <p:val>
                                            <p:strVal val="#ppt_x"/>
                                          </p:val>
                                        </p:tav>
                                      </p:tavLst>
                                    </p:anim>
                                    <p:anim calcmode="lin" valueType="num">
                                      <p:cBhvr additive="base">
                                        <p:cTn id="2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Transformación de Decimal a Fracción</a:t>
            </a:r>
            <a:endParaRPr lang="es-ES" dirty="0"/>
          </a:p>
        </p:txBody>
      </p:sp>
      <p:sp>
        <p:nvSpPr>
          <p:cNvPr id="4" name="3 Rectángulo"/>
          <p:cNvSpPr/>
          <p:nvPr/>
        </p:nvSpPr>
        <p:spPr>
          <a:xfrm>
            <a:off x="285720" y="1530384"/>
            <a:ext cx="8572560" cy="3970318"/>
          </a:xfrm>
          <a:prstGeom prst="rect">
            <a:avLst/>
          </a:prstGeom>
        </p:spPr>
        <p:txBody>
          <a:bodyPr wrap="square">
            <a:spAutoFit/>
          </a:bodyPr>
          <a:lstStyle/>
          <a:p>
            <a:pPr algn="just"/>
            <a:r>
              <a:rPr lang="es-ES" sz="2800" dirty="0" smtClean="0"/>
              <a:t>Todo decimal </a:t>
            </a:r>
            <a:r>
              <a:rPr lang="es-ES" sz="2800" b="1" u="sng" dirty="0" smtClean="0">
                <a:solidFill>
                  <a:srgbClr val="FF0000"/>
                </a:solidFill>
              </a:rPr>
              <a:t>Finito</a:t>
            </a:r>
            <a:r>
              <a:rPr lang="es-ES" sz="2800" b="1" dirty="0" smtClean="0">
                <a:solidFill>
                  <a:srgbClr val="FF0000"/>
                </a:solidFill>
              </a:rPr>
              <a:t>, Periódico o </a:t>
            </a:r>
            <a:r>
              <a:rPr lang="es-ES" sz="2800" b="1" dirty="0" err="1" smtClean="0">
                <a:solidFill>
                  <a:srgbClr val="FF0000"/>
                </a:solidFill>
              </a:rPr>
              <a:t>Semi</a:t>
            </a:r>
            <a:r>
              <a:rPr lang="es-ES" sz="2800" b="1" dirty="0" smtClean="0">
                <a:solidFill>
                  <a:srgbClr val="FF0000"/>
                </a:solidFill>
              </a:rPr>
              <a:t>-periódico</a:t>
            </a:r>
            <a:r>
              <a:rPr lang="es-ES" sz="2800" dirty="0" smtClean="0"/>
              <a:t> pueden ser transformado en Fracción. Los decimales NO periódicos  (como el ∏) son los únicos que no se pueden llevar a fracción. </a:t>
            </a:r>
          </a:p>
          <a:p>
            <a:pPr algn="just"/>
            <a:endParaRPr lang="es-CL" sz="2800" dirty="0" smtClean="0"/>
          </a:p>
          <a:p>
            <a:pPr algn="just"/>
            <a:r>
              <a:rPr lang="es-CL" sz="2800" dirty="0" smtClean="0"/>
              <a:t>Cada Tipo de decimal tiene su propio método para transformarlo a fracción, en esta oportunidad solo veremos la transformación de los </a:t>
            </a:r>
            <a:r>
              <a:rPr lang="es-CL" sz="2800" b="1" u="sng" dirty="0" smtClean="0">
                <a:solidFill>
                  <a:srgbClr val="FF0000"/>
                </a:solidFill>
              </a:rPr>
              <a:t>decimales de tipo FINITO.</a:t>
            </a:r>
            <a:endParaRPr lang="es-ES" sz="2800" b="1" u="sng"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Transformación decimal Finito a Fracción</a:t>
            </a:r>
            <a:endParaRPr lang="es-ES" dirty="0"/>
          </a:p>
        </p:txBody>
      </p:sp>
      <p:sp>
        <p:nvSpPr>
          <p:cNvPr id="4" name="3 Rectángulo"/>
          <p:cNvSpPr/>
          <p:nvPr/>
        </p:nvSpPr>
        <p:spPr>
          <a:xfrm>
            <a:off x="285720" y="1530384"/>
            <a:ext cx="8572560" cy="954107"/>
          </a:xfrm>
          <a:prstGeom prst="rect">
            <a:avLst/>
          </a:prstGeom>
        </p:spPr>
        <p:txBody>
          <a:bodyPr wrap="square">
            <a:spAutoFit/>
          </a:bodyPr>
          <a:lstStyle/>
          <a:p>
            <a:pPr algn="just"/>
            <a:r>
              <a:rPr lang="es-CL" sz="2800" dirty="0" smtClean="0"/>
              <a:t>Para transformar un decimal finito a una fracción debemos realizar lo siguiente:</a:t>
            </a:r>
            <a:endParaRPr lang="es-ES" sz="2800" dirty="0" smtClean="0"/>
          </a:p>
        </p:txBody>
      </p:sp>
      <p:sp>
        <p:nvSpPr>
          <p:cNvPr id="5" name="4 CuadroTexto"/>
          <p:cNvSpPr txBox="1"/>
          <p:nvPr/>
        </p:nvSpPr>
        <p:spPr>
          <a:xfrm>
            <a:off x="571472" y="2643182"/>
            <a:ext cx="7929617" cy="830997"/>
          </a:xfrm>
          <a:prstGeom prst="rect">
            <a:avLst/>
          </a:prstGeom>
          <a:noFill/>
        </p:spPr>
        <p:txBody>
          <a:bodyPr wrap="square" rtlCol="0">
            <a:spAutoFit/>
          </a:bodyPr>
          <a:lstStyle/>
          <a:p>
            <a:pPr algn="just"/>
            <a:r>
              <a:rPr lang="es-CL" sz="2400" dirty="0" smtClean="0"/>
              <a:t>1ero: Escribimos el  numero decimal completo sin la coma en el numerador </a:t>
            </a:r>
          </a:p>
        </p:txBody>
      </p:sp>
      <p:sp>
        <p:nvSpPr>
          <p:cNvPr id="6" name="5 CuadroTexto"/>
          <p:cNvSpPr txBox="1"/>
          <p:nvPr/>
        </p:nvSpPr>
        <p:spPr>
          <a:xfrm>
            <a:off x="571472" y="3514555"/>
            <a:ext cx="7929618" cy="1200329"/>
          </a:xfrm>
          <a:prstGeom prst="rect">
            <a:avLst/>
          </a:prstGeom>
          <a:noFill/>
        </p:spPr>
        <p:txBody>
          <a:bodyPr wrap="square" rtlCol="0">
            <a:spAutoFit/>
          </a:bodyPr>
          <a:lstStyle/>
          <a:p>
            <a:pPr algn="just"/>
            <a:r>
              <a:rPr lang="es-CL" sz="2400" dirty="0" smtClean="0"/>
              <a:t>2do: en el denominador colocaremos un “1” seguido por “Ceros” dependiendo de la cantidad de cifras decimales que tenga el número</a:t>
            </a:r>
          </a:p>
        </p:txBody>
      </p:sp>
      <p:sp>
        <p:nvSpPr>
          <p:cNvPr id="8" name="7 CuadroTexto"/>
          <p:cNvSpPr txBox="1"/>
          <p:nvPr/>
        </p:nvSpPr>
        <p:spPr>
          <a:xfrm>
            <a:off x="571472" y="4857760"/>
            <a:ext cx="7929618" cy="1200329"/>
          </a:xfrm>
          <a:prstGeom prst="rect">
            <a:avLst/>
          </a:prstGeom>
          <a:noFill/>
        </p:spPr>
        <p:txBody>
          <a:bodyPr wrap="square" rtlCol="0">
            <a:spAutoFit/>
          </a:bodyPr>
          <a:lstStyle/>
          <a:p>
            <a:pPr algn="just"/>
            <a:r>
              <a:rPr lang="es-CL" sz="2400" dirty="0" smtClean="0"/>
              <a:t>3ro: Simplificamos la fracción resultante hasta la mínima expresión  (fracción irreductible) y obtendremos la fracción de dicho decimal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8229600" cy="1143000"/>
          </a:xfrm>
        </p:spPr>
        <p:txBody>
          <a:bodyPr/>
          <a:lstStyle/>
          <a:p>
            <a:r>
              <a:rPr lang="es-CL" dirty="0" smtClean="0"/>
              <a:t>Ejemplo:</a:t>
            </a:r>
            <a:endParaRPr lang="es-ES" dirty="0"/>
          </a:p>
        </p:txBody>
      </p:sp>
      <p:sp>
        <p:nvSpPr>
          <p:cNvPr id="4" name="3 CuadroTexto"/>
          <p:cNvSpPr txBox="1"/>
          <p:nvPr/>
        </p:nvSpPr>
        <p:spPr>
          <a:xfrm>
            <a:off x="571472" y="1011198"/>
            <a:ext cx="4572032" cy="400110"/>
          </a:xfrm>
          <a:prstGeom prst="rect">
            <a:avLst/>
          </a:prstGeom>
          <a:noFill/>
        </p:spPr>
        <p:txBody>
          <a:bodyPr wrap="square" rtlCol="0">
            <a:spAutoFit/>
          </a:bodyPr>
          <a:lstStyle/>
          <a:p>
            <a:r>
              <a:rPr lang="es-CL" sz="2000" dirty="0" smtClean="0"/>
              <a:t>Transformar a fracción el decimal 0,8</a:t>
            </a:r>
            <a:endParaRPr lang="es-ES" sz="2000" dirty="0"/>
          </a:p>
        </p:txBody>
      </p:sp>
      <p:sp>
        <p:nvSpPr>
          <p:cNvPr id="5" name="4 CuadroTexto"/>
          <p:cNvSpPr txBox="1"/>
          <p:nvPr/>
        </p:nvSpPr>
        <p:spPr>
          <a:xfrm>
            <a:off x="571472" y="2868586"/>
            <a:ext cx="4572032" cy="400110"/>
          </a:xfrm>
          <a:prstGeom prst="rect">
            <a:avLst/>
          </a:prstGeom>
          <a:noFill/>
        </p:spPr>
        <p:txBody>
          <a:bodyPr wrap="square" rtlCol="0">
            <a:spAutoFit/>
          </a:bodyPr>
          <a:lstStyle/>
          <a:p>
            <a:r>
              <a:rPr lang="es-CL" sz="2000" dirty="0" smtClean="0"/>
              <a:t>Transformar a fracción el decimal 1,25</a:t>
            </a:r>
            <a:endParaRPr lang="es-ES" sz="2000" dirty="0"/>
          </a:p>
        </p:txBody>
      </p:sp>
      <p:sp>
        <p:nvSpPr>
          <p:cNvPr id="6" name="5 CuadroTexto"/>
          <p:cNvSpPr txBox="1"/>
          <p:nvPr/>
        </p:nvSpPr>
        <p:spPr>
          <a:xfrm>
            <a:off x="571472" y="4583098"/>
            <a:ext cx="4572032" cy="400110"/>
          </a:xfrm>
          <a:prstGeom prst="rect">
            <a:avLst/>
          </a:prstGeom>
          <a:noFill/>
        </p:spPr>
        <p:txBody>
          <a:bodyPr wrap="square" rtlCol="0">
            <a:spAutoFit/>
          </a:bodyPr>
          <a:lstStyle/>
          <a:p>
            <a:r>
              <a:rPr lang="es-CL" sz="2000" dirty="0" smtClean="0"/>
              <a:t>Transformar a fracción el decimal 5,125</a:t>
            </a:r>
            <a:endParaRPr lang="es-ES" sz="2000" dirty="0"/>
          </a:p>
        </p:txBody>
      </p:sp>
      <p:pic>
        <p:nvPicPr>
          <p:cNvPr id="25602" name="Picture 2"/>
          <p:cNvPicPr>
            <a:picLocks noChangeAspect="1" noChangeArrowheads="1"/>
          </p:cNvPicPr>
          <p:nvPr/>
        </p:nvPicPr>
        <p:blipFill>
          <a:blip r:embed="rId2"/>
          <a:srcRect/>
          <a:stretch>
            <a:fillRect/>
          </a:stretch>
        </p:blipFill>
        <p:spPr bwMode="auto">
          <a:xfrm>
            <a:off x="571472" y="1412456"/>
            <a:ext cx="7500990" cy="1384692"/>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285720" y="3225776"/>
            <a:ext cx="7762875" cy="1362075"/>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571472" y="5083206"/>
            <a:ext cx="7500990" cy="1257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 calcmode="lin" valueType="num">
                                      <p:cBhvr additive="base">
                                        <p:cTn id="17" dur="500" fill="hold"/>
                                        <p:tgtEl>
                                          <p:spTgt spid="25603"/>
                                        </p:tgtEl>
                                        <p:attrNameLst>
                                          <p:attrName>ppt_x</p:attrName>
                                        </p:attrNameLst>
                                      </p:cBhvr>
                                      <p:tavLst>
                                        <p:tav tm="0">
                                          <p:val>
                                            <p:strVal val="#ppt_x"/>
                                          </p:val>
                                        </p:tav>
                                        <p:tav tm="100000">
                                          <p:val>
                                            <p:strVal val="#ppt_x"/>
                                          </p:val>
                                        </p:tav>
                                      </p:tavLst>
                                    </p:anim>
                                    <p:anim calcmode="lin" valueType="num">
                                      <p:cBhvr additive="base">
                                        <p:cTn id="18" dur="500" fill="hold"/>
                                        <p:tgtEl>
                                          <p:spTgt spid="256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4"/>
                                        </p:tgtEl>
                                        <p:attrNameLst>
                                          <p:attrName>style.visibility</p:attrName>
                                        </p:attrNameLst>
                                      </p:cBhvr>
                                      <p:to>
                                        <p:strVal val="visible"/>
                                      </p:to>
                                    </p:set>
                                    <p:anim calcmode="lin" valueType="num">
                                      <p:cBhvr additive="base">
                                        <p:cTn id="27" dur="500" fill="hold"/>
                                        <p:tgtEl>
                                          <p:spTgt spid="25604"/>
                                        </p:tgtEl>
                                        <p:attrNameLst>
                                          <p:attrName>ppt_x</p:attrName>
                                        </p:attrNameLst>
                                      </p:cBhvr>
                                      <p:tavLst>
                                        <p:tav tm="0">
                                          <p:val>
                                            <p:strVal val="#ppt_x"/>
                                          </p:val>
                                        </p:tav>
                                        <p:tav tm="100000">
                                          <p:val>
                                            <p:strVal val="#ppt_x"/>
                                          </p:val>
                                        </p:tav>
                                      </p:tavLst>
                                    </p:anim>
                                    <p:anim calcmode="lin" valueType="num">
                                      <p:cBhvr additive="base">
                                        <p:cTn id="28" dur="500" fill="hold"/>
                                        <p:tgtEl>
                                          <p:spTgt spid="2560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CL" dirty="0" smtClean="0"/>
              <a:t>Ejercicios</a:t>
            </a:r>
            <a:endParaRPr lang="es-ES" dirty="0"/>
          </a:p>
        </p:txBody>
      </p:sp>
      <p:sp>
        <p:nvSpPr>
          <p:cNvPr id="5" name="4 CuadroTexto"/>
          <p:cNvSpPr txBox="1"/>
          <p:nvPr/>
        </p:nvSpPr>
        <p:spPr>
          <a:xfrm>
            <a:off x="500034" y="1285860"/>
            <a:ext cx="7929618" cy="369332"/>
          </a:xfrm>
          <a:prstGeom prst="rect">
            <a:avLst/>
          </a:prstGeom>
          <a:noFill/>
        </p:spPr>
        <p:txBody>
          <a:bodyPr wrap="square" rtlCol="0">
            <a:spAutoFit/>
          </a:bodyPr>
          <a:lstStyle/>
          <a:p>
            <a:r>
              <a:rPr lang="es-CL" dirty="0" smtClean="0"/>
              <a:t>Transformar los siguientes decimales a su fracción irreductible</a:t>
            </a:r>
            <a:endParaRPr lang="es-ES" dirty="0"/>
          </a:p>
        </p:txBody>
      </p:sp>
      <p:sp>
        <p:nvSpPr>
          <p:cNvPr id="7" name="6 CuadroTexto"/>
          <p:cNvSpPr txBox="1"/>
          <p:nvPr/>
        </p:nvSpPr>
        <p:spPr>
          <a:xfrm>
            <a:off x="642910" y="2143116"/>
            <a:ext cx="7358114" cy="3970318"/>
          </a:xfrm>
          <a:prstGeom prst="rect">
            <a:avLst/>
          </a:prstGeom>
          <a:noFill/>
        </p:spPr>
        <p:txBody>
          <a:bodyPr wrap="square" rtlCol="0">
            <a:spAutoFit/>
          </a:bodyPr>
          <a:lstStyle/>
          <a:p>
            <a:r>
              <a:rPr lang="es-CL" sz="2800" dirty="0" smtClean="0"/>
              <a:t>0,005=                                                 25,8=</a:t>
            </a:r>
          </a:p>
          <a:p>
            <a:endParaRPr lang="es-CL" sz="2800" dirty="0" smtClean="0"/>
          </a:p>
          <a:p>
            <a:endParaRPr lang="es-CL" sz="2800" dirty="0" smtClean="0"/>
          </a:p>
          <a:p>
            <a:endParaRPr lang="es-CL" sz="2800" dirty="0" smtClean="0"/>
          </a:p>
          <a:p>
            <a:r>
              <a:rPr lang="es-CL" sz="2800" dirty="0" smtClean="0"/>
              <a:t>21,5=                                                   0,25=</a:t>
            </a:r>
          </a:p>
          <a:p>
            <a:endParaRPr lang="es-CL" sz="2800" dirty="0" smtClean="0"/>
          </a:p>
          <a:p>
            <a:endParaRPr lang="es-CL" sz="2800" dirty="0" smtClean="0"/>
          </a:p>
          <a:p>
            <a:endParaRPr lang="es-CL" sz="2800" dirty="0" smtClean="0"/>
          </a:p>
          <a:p>
            <a:r>
              <a:rPr lang="es-CL" sz="2800" dirty="0" smtClean="0"/>
              <a:t>1,205=                                                 0,015=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Objetivo de la Clase</a:t>
            </a:r>
            <a:endParaRPr lang="es-ES" dirty="0"/>
          </a:p>
        </p:txBody>
      </p:sp>
      <p:sp>
        <p:nvSpPr>
          <p:cNvPr id="3" name="2 Marcador de contenido"/>
          <p:cNvSpPr>
            <a:spLocks noGrp="1"/>
          </p:cNvSpPr>
          <p:nvPr>
            <p:ph idx="1"/>
          </p:nvPr>
        </p:nvSpPr>
        <p:spPr/>
        <p:txBody>
          <a:bodyPr/>
          <a:lstStyle/>
          <a:p>
            <a:r>
              <a:rPr lang="es-CL" dirty="0" smtClean="0"/>
              <a:t>Recordar la División de números</a:t>
            </a:r>
          </a:p>
          <a:p>
            <a:r>
              <a:rPr lang="es-CL" dirty="0" smtClean="0"/>
              <a:t>Transformar Fracciones en números decimales y viceversa</a:t>
            </a:r>
          </a:p>
          <a:p>
            <a:endParaRPr lang="es-CL" dirty="0" smtClean="0"/>
          </a:p>
          <a:p>
            <a:endParaRPr lang="es-CL" dirty="0" smtClean="0"/>
          </a:p>
        </p:txBody>
      </p:sp>
      <p:pic>
        <p:nvPicPr>
          <p:cNvPr id="2050" name="Picture 2" descr="Resultado de imagen de matematica"/>
          <p:cNvPicPr>
            <a:picLocks noChangeAspect="1" noChangeArrowheads="1"/>
          </p:cNvPicPr>
          <p:nvPr/>
        </p:nvPicPr>
        <p:blipFill>
          <a:blip r:embed="rId2"/>
          <a:srcRect/>
          <a:stretch>
            <a:fillRect/>
          </a:stretch>
        </p:blipFill>
        <p:spPr bwMode="auto">
          <a:xfrm>
            <a:off x="1643042" y="3357562"/>
            <a:ext cx="5742304" cy="32861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Respuestas</a:t>
            </a:r>
            <a:endParaRPr lang="es-ES" dirty="0"/>
          </a:p>
        </p:txBody>
      </p:sp>
      <p:pic>
        <p:nvPicPr>
          <p:cNvPr id="34819" name="Picture 3"/>
          <p:cNvPicPr>
            <a:picLocks noChangeAspect="1" noChangeArrowheads="1"/>
          </p:cNvPicPr>
          <p:nvPr/>
        </p:nvPicPr>
        <p:blipFill>
          <a:blip r:embed="rId2"/>
          <a:srcRect/>
          <a:stretch>
            <a:fillRect/>
          </a:stretch>
        </p:blipFill>
        <p:spPr bwMode="auto">
          <a:xfrm>
            <a:off x="285720" y="1333500"/>
            <a:ext cx="8614531" cy="4810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Retroalimentación</a:t>
            </a:r>
            <a:endParaRPr lang="es-ES" dirty="0"/>
          </a:p>
        </p:txBody>
      </p:sp>
      <p:sp>
        <p:nvSpPr>
          <p:cNvPr id="3" name="2 Marcador de contenido"/>
          <p:cNvSpPr>
            <a:spLocks noGrp="1"/>
          </p:cNvSpPr>
          <p:nvPr>
            <p:ph idx="1"/>
          </p:nvPr>
        </p:nvSpPr>
        <p:spPr/>
        <p:txBody>
          <a:bodyPr>
            <a:normAutofit fontScale="92500"/>
          </a:bodyPr>
          <a:lstStyle/>
          <a:p>
            <a:pPr algn="just"/>
            <a:r>
              <a:rPr lang="es-CL" dirty="0" smtClean="0"/>
              <a:t>Toda fracción es una división y por ende posee un valor numérico el cual es un número decimal.</a:t>
            </a:r>
          </a:p>
          <a:p>
            <a:pPr algn="just"/>
            <a:r>
              <a:rPr lang="es-CL" dirty="0" smtClean="0"/>
              <a:t>Para dividir bien, es necesario aprenderse de memoria las tablas de multiplicar del 1 hasta el 9</a:t>
            </a:r>
          </a:p>
          <a:p>
            <a:pPr algn="just"/>
            <a:r>
              <a:rPr lang="es-CL" dirty="0" smtClean="0"/>
              <a:t>Existen distintos tipos de decimales (Finitos, Periódicos, </a:t>
            </a:r>
            <a:r>
              <a:rPr lang="es-CL" dirty="0" err="1" smtClean="0"/>
              <a:t>Semi</a:t>
            </a:r>
            <a:r>
              <a:rPr lang="es-CL" dirty="0" smtClean="0"/>
              <a:t>-Periódicos y NO Periódicos).</a:t>
            </a:r>
          </a:p>
          <a:p>
            <a:pPr algn="just"/>
            <a:r>
              <a:rPr lang="es-CL" dirty="0" smtClean="0"/>
              <a:t>Solo los decimales Finitos, periódicos y </a:t>
            </a:r>
            <a:r>
              <a:rPr lang="es-CL" dirty="0" err="1" smtClean="0"/>
              <a:t>semi</a:t>
            </a:r>
            <a:r>
              <a:rPr lang="es-CL" dirty="0" smtClean="0"/>
              <a:t>-periódicos se pueden transformar en fracción.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Actividades o Consejos para la Casa</a:t>
            </a:r>
            <a:endParaRPr lang="es-ES" dirty="0"/>
          </a:p>
        </p:txBody>
      </p:sp>
      <p:sp>
        <p:nvSpPr>
          <p:cNvPr id="3" name="2 Marcador de contenido"/>
          <p:cNvSpPr>
            <a:spLocks noGrp="1"/>
          </p:cNvSpPr>
          <p:nvPr>
            <p:ph idx="1"/>
          </p:nvPr>
        </p:nvSpPr>
        <p:spPr/>
        <p:txBody>
          <a:bodyPr/>
          <a:lstStyle/>
          <a:p>
            <a:pPr marL="514350" indent="-514350" algn="just">
              <a:buFont typeface="+mj-lt"/>
              <a:buAutoNum type="arabicPeriod"/>
            </a:pPr>
            <a:r>
              <a:rPr lang="es-CL" dirty="0" smtClean="0"/>
              <a:t>Practique aunque sea 15 minutos divisiones y compruebe el resultado con una calculadora</a:t>
            </a:r>
          </a:p>
          <a:p>
            <a:pPr marL="514350" indent="-514350" algn="just">
              <a:buFont typeface="+mj-lt"/>
              <a:buAutoNum type="arabicPeriod"/>
            </a:pPr>
            <a:r>
              <a:rPr lang="es-CL" dirty="0" smtClean="0"/>
              <a:t>Practique constantemente las tablas de multiplicar (aunque sea 1 tabla por día)</a:t>
            </a:r>
          </a:p>
          <a:p>
            <a:pPr marL="514350" indent="-514350" algn="just">
              <a:buFont typeface="+mj-lt"/>
              <a:buAutoNum type="arabicPeriod"/>
            </a:pPr>
            <a:r>
              <a:rPr lang="es-CL" dirty="0" smtClean="0"/>
              <a:t>Estudie constantemente aunque sea 1 hora diaria </a:t>
            </a:r>
          </a:p>
          <a:p>
            <a:pPr marL="514350" indent="-514350" algn="just">
              <a:buFont typeface="+mj-lt"/>
              <a:buAutoNum type="arabicPeriod"/>
            </a:pPr>
            <a:r>
              <a:rPr lang="es-CL" dirty="0" smtClean="0"/>
              <a:t>Descargar, Imprimir y Resolver la </a:t>
            </a:r>
            <a:r>
              <a:rPr lang="es-CL" b="1" i="1" dirty="0" smtClean="0"/>
              <a:t>Guía N°2 “División y Transformación de Decimales”</a:t>
            </a:r>
          </a:p>
          <a:p>
            <a:pPr marL="514350" indent="-514350" algn="just">
              <a:buFont typeface="+mj-lt"/>
              <a:buAutoNum type="arabicPeriod"/>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1490" y="-24"/>
            <a:ext cx="8229600" cy="1143000"/>
          </a:xfrm>
        </p:spPr>
        <p:txBody>
          <a:bodyPr/>
          <a:lstStyle/>
          <a:p>
            <a:r>
              <a:rPr lang="es-CL" dirty="0" smtClean="0"/>
              <a:t>Decimales</a:t>
            </a:r>
            <a:endParaRPr lang="es-ES" dirty="0"/>
          </a:p>
        </p:txBody>
      </p:sp>
      <p:sp>
        <p:nvSpPr>
          <p:cNvPr id="4" name="3 CuadroTexto"/>
          <p:cNvSpPr txBox="1"/>
          <p:nvPr/>
        </p:nvSpPr>
        <p:spPr>
          <a:xfrm>
            <a:off x="214282" y="1285860"/>
            <a:ext cx="8643998" cy="707886"/>
          </a:xfrm>
          <a:prstGeom prst="rect">
            <a:avLst/>
          </a:prstGeom>
          <a:noFill/>
        </p:spPr>
        <p:txBody>
          <a:bodyPr wrap="square" rtlCol="0">
            <a:spAutoFit/>
          </a:bodyPr>
          <a:lstStyle/>
          <a:p>
            <a:pPr algn="just"/>
            <a:r>
              <a:rPr lang="es-CL" sz="2000" dirty="0" smtClean="0">
                <a:latin typeface="Comic Sans MS" pitchFamily="66" charset="0"/>
              </a:rPr>
              <a:t>Recordemos que un decimal representa el Valor Numérico de una fracción.  Es decir:</a:t>
            </a:r>
            <a:endParaRPr lang="es-ES" sz="2000" dirty="0">
              <a:latin typeface="Comic Sans MS" pitchFamily="66" charset="0"/>
            </a:endParaRPr>
          </a:p>
        </p:txBody>
      </p:sp>
      <p:pic>
        <p:nvPicPr>
          <p:cNvPr id="1026" name="Picture 2"/>
          <p:cNvPicPr>
            <a:picLocks noChangeAspect="1" noChangeArrowheads="1"/>
          </p:cNvPicPr>
          <p:nvPr/>
        </p:nvPicPr>
        <p:blipFill>
          <a:blip r:embed="rId2"/>
          <a:srcRect l="46606" t="-15790" r="46606"/>
          <a:stretch>
            <a:fillRect/>
          </a:stretch>
        </p:blipFill>
        <p:spPr bwMode="auto">
          <a:xfrm>
            <a:off x="1142976" y="2181223"/>
            <a:ext cx="2214578" cy="3248041"/>
          </a:xfrm>
          <a:prstGeom prst="rect">
            <a:avLst/>
          </a:prstGeom>
          <a:noFill/>
          <a:ln w="9525">
            <a:noFill/>
            <a:miter lim="800000"/>
            <a:headEnd/>
            <a:tailEnd/>
          </a:ln>
          <a:effectLst/>
        </p:spPr>
      </p:pic>
      <p:sp>
        <p:nvSpPr>
          <p:cNvPr id="6" name="5 Flecha derecha"/>
          <p:cNvSpPr/>
          <p:nvPr/>
        </p:nvSpPr>
        <p:spPr>
          <a:xfrm>
            <a:off x="3214678" y="3252793"/>
            <a:ext cx="235745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57884" y="3109917"/>
            <a:ext cx="1071538" cy="1127935"/>
          </a:xfrm>
          <a:prstGeom prst="rect">
            <a:avLst/>
          </a:prstGeom>
          <a:noFill/>
        </p:spPr>
      </p:pic>
      <p:sp>
        <p:nvSpPr>
          <p:cNvPr id="9" name="8 CuadroTexto"/>
          <p:cNvSpPr txBox="1"/>
          <p:nvPr/>
        </p:nvSpPr>
        <p:spPr>
          <a:xfrm>
            <a:off x="1500166" y="2071678"/>
            <a:ext cx="1650388" cy="861774"/>
          </a:xfrm>
          <a:prstGeom prst="rect">
            <a:avLst/>
          </a:prstGeom>
          <a:noFill/>
        </p:spPr>
        <p:txBody>
          <a:bodyPr wrap="none" rtlCol="0">
            <a:spAutoFit/>
          </a:bodyPr>
          <a:lstStyle/>
          <a:p>
            <a:r>
              <a:rPr lang="es-CL" sz="3200" b="1" dirty="0" smtClean="0">
                <a:solidFill>
                  <a:srgbClr val="FF0000"/>
                </a:solidFill>
              </a:rPr>
              <a:t>Fracción</a:t>
            </a:r>
            <a:r>
              <a:rPr lang="es-CL" dirty="0" smtClean="0"/>
              <a:t> </a:t>
            </a:r>
          </a:p>
          <a:p>
            <a:endParaRPr lang="es-ES" dirty="0"/>
          </a:p>
        </p:txBody>
      </p:sp>
      <p:sp>
        <p:nvSpPr>
          <p:cNvPr id="10" name="9 CuadroTexto"/>
          <p:cNvSpPr txBox="1"/>
          <p:nvPr/>
        </p:nvSpPr>
        <p:spPr>
          <a:xfrm>
            <a:off x="3276591" y="3824297"/>
            <a:ext cx="1938351" cy="1046440"/>
          </a:xfrm>
          <a:prstGeom prst="rect">
            <a:avLst/>
          </a:prstGeom>
          <a:noFill/>
        </p:spPr>
        <p:txBody>
          <a:bodyPr wrap="none" rtlCol="0">
            <a:spAutoFit/>
          </a:bodyPr>
          <a:lstStyle/>
          <a:p>
            <a:pPr algn="ctr"/>
            <a:r>
              <a:rPr lang="es-CL" sz="2400" b="1" i="1" dirty="0" smtClean="0">
                <a:solidFill>
                  <a:srgbClr val="FF0000"/>
                </a:solidFill>
              </a:rPr>
              <a:t>Operación </a:t>
            </a:r>
          </a:p>
          <a:p>
            <a:pPr algn="ctr"/>
            <a:r>
              <a:rPr lang="es-CL" sz="2400" b="1" i="1" dirty="0" smtClean="0">
                <a:solidFill>
                  <a:srgbClr val="FF0000"/>
                </a:solidFill>
              </a:rPr>
              <a:t>Matemática </a:t>
            </a:r>
            <a:endParaRPr lang="es-CL" sz="1400" i="1" dirty="0" smtClean="0"/>
          </a:p>
          <a:p>
            <a:endParaRPr lang="es-ES" sz="1400" dirty="0"/>
          </a:p>
        </p:txBody>
      </p:sp>
      <p:sp>
        <p:nvSpPr>
          <p:cNvPr id="11" name="10 CuadroTexto"/>
          <p:cNvSpPr txBox="1"/>
          <p:nvPr/>
        </p:nvSpPr>
        <p:spPr>
          <a:xfrm>
            <a:off x="5572132" y="2181223"/>
            <a:ext cx="1558440" cy="861774"/>
          </a:xfrm>
          <a:prstGeom prst="rect">
            <a:avLst/>
          </a:prstGeom>
          <a:noFill/>
        </p:spPr>
        <p:txBody>
          <a:bodyPr wrap="none" rtlCol="0">
            <a:spAutoFit/>
          </a:bodyPr>
          <a:lstStyle/>
          <a:p>
            <a:r>
              <a:rPr lang="es-CL" sz="3200" b="1" dirty="0" smtClean="0">
                <a:solidFill>
                  <a:srgbClr val="FF0000"/>
                </a:solidFill>
              </a:rPr>
              <a:t>Decimal</a:t>
            </a:r>
            <a:endParaRPr lang="es-CL" dirty="0" smtClean="0"/>
          </a:p>
          <a:p>
            <a:endParaRPr lang="es-ES" dirty="0"/>
          </a:p>
        </p:txBody>
      </p:sp>
      <p:sp>
        <p:nvSpPr>
          <p:cNvPr id="12" name="11 CuadroTexto"/>
          <p:cNvSpPr txBox="1"/>
          <p:nvPr/>
        </p:nvSpPr>
        <p:spPr>
          <a:xfrm>
            <a:off x="785786" y="5650072"/>
            <a:ext cx="5572164" cy="707886"/>
          </a:xfrm>
          <a:prstGeom prst="rect">
            <a:avLst/>
          </a:prstGeom>
          <a:noFill/>
        </p:spPr>
        <p:txBody>
          <a:bodyPr wrap="square" rtlCol="0">
            <a:spAutoFit/>
          </a:bodyPr>
          <a:lstStyle/>
          <a:p>
            <a:pPr algn="just"/>
            <a:r>
              <a:rPr lang="es-CL" sz="2000" i="1" dirty="0" smtClean="0">
                <a:solidFill>
                  <a:srgbClr val="FF0000"/>
                </a:solidFill>
                <a:latin typeface="Comic Sans MS" pitchFamily="66" charset="0"/>
              </a:rPr>
              <a:t>En otras palabras : una fracción es equivalente (igual) a su valor decimal</a:t>
            </a:r>
            <a:endParaRPr lang="es-ES" sz="2000" i="1" dirty="0">
              <a:solidFill>
                <a:srgbClr val="FF0000"/>
              </a:solidFill>
              <a:latin typeface="Comic Sans MS" pitchFamily="66" charset="0"/>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15140" y="5429264"/>
            <a:ext cx="1428760" cy="11181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checkerboard(across)">
                                      <p:cBhvr>
                                        <p:cTn id="3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8229600" cy="1143000"/>
          </a:xfrm>
        </p:spPr>
        <p:txBody>
          <a:bodyPr/>
          <a:lstStyle/>
          <a:p>
            <a:r>
              <a:rPr lang="es-CL" dirty="0" smtClean="0"/>
              <a:t>Clasificación de Decimales</a:t>
            </a:r>
            <a:endParaRPr lang="es-ES" dirty="0"/>
          </a:p>
        </p:txBody>
      </p:sp>
      <p:pic>
        <p:nvPicPr>
          <p:cNvPr id="10241" name="Picture 1"/>
          <p:cNvPicPr>
            <a:picLocks noChangeAspect="1" noChangeArrowheads="1"/>
          </p:cNvPicPr>
          <p:nvPr/>
        </p:nvPicPr>
        <p:blipFill>
          <a:blip r:embed="rId2"/>
          <a:srcRect/>
          <a:stretch>
            <a:fillRect/>
          </a:stretch>
        </p:blipFill>
        <p:spPr bwMode="auto">
          <a:xfrm>
            <a:off x="1357290" y="1166808"/>
            <a:ext cx="7101761" cy="4762522"/>
          </a:xfrm>
          <a:prstGeom prst="rect">
            <a:avLst/>
          </a:prstGeom>
          <a:noFill/>
          <a:ln w="9525">
            <a:noFill/>
            <a:miter lim="800000"/>
            <a:headEnd/>
            <a:tailEnd/>
          </a:ln>
          <a:effectLst/>
        </p:spPr>
      </p:pic>
      <p:sp>
        <p:nvSpPr>
          <p:cNvPr id="5" name="4 CuadroTexto"/>
          <p:cNvSpPr txBox="1"/>
          <p:nvPr/>
        </p:nvSpPr>
        <p:spPr>
          <a:xfrm>
            <a:off x="214282" y="1000108"/>
            <a:ext cx="8643998" cy="400110"/>
          </a:xfrm>
          <a:prstGeom prst="rect">
            <a:avLst/>
          </a:prstGeom>
          <a:noFill/>
        </p:spPr>
        <p:txBody>
          <a:bodyPr wrap="square" rtlCol="0">
            <a:spAutoFit/>
          </a:bodyPr>
          <a:lstStyle/>
          <a:p>
            <a:pPr algn="just"/>
            <a:r>
              <a:rPr lang="es-CL" sz="2000" dirty="0" smtClean="0">
                <a:latin typeface="Comic Sans MS" pitchFamily="66" charset="0"/>
              </a:rPr>
              <a:t>Los Números Decimales se pueden clasificar de la siguiente forma:</a:t>
            </a:r>
            <a:endParaRPr lang="es-ES" sz="2000" dirty="0">
              <a:latin typeface="Comic Sans MS" pitchFamily="66" charset="0"/>
            </a:endParaRPr>
          </a:p>
        </p:txBody>
      </p:sp>
      <p:sp>
        <p:nvSpPr>
          <p:cNvPr id="6" name="5 CuadroTexto"/>
          <p:cNvSpPr txBox="1"/>
          <p:nvPr/>
        </p:nvSpPr>
        <p:spPr>
          <a:xfrm>
            <a:off x="285720" y="5929330"/>
            <a:ext cx="8643998" cy="707886"/>
          </a:xfrm>
          <a:prstGeom prst="rect">
            <a:avLst/>
          </a:prstGeom>
          <a:noFill/>
        </p:spPr>
        <p:txBody>
          <a:bodyPr wrap="square" rtlCol="0">
            <a:spAutoFit/>
          </a:bodyPr>
          <a:lstStyle/>
          <a:p>
            <a:pPr algn="just"/>
            <a:r>
              <a:rPr lang="es-CL" sz="2000" b="1" dirty="0" smtClean="0">
                <a:solidFill>
                  <a:srgbClr val="FF0000"/>
                </a:solidFill>
                <a:latin typeface="Comic Sans MS" pitchFamily="66" charset="0"/>
              </a:rPr>
              <a:t>NOTA: En este curso solo nos enfocaremos en los Decimales de tipo Finito, lo demás queda como cultura general</a:t>
            </a:r>
            <a:endParaRPr lang="es-ES" sz="20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box(in)">
                                      <p:cBhvr>
                                        <p:cTn id="7" dur="500"/>
                                        <p:tgtEl>
                                          <p:spTgt spid="102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Decimales Finitos</a:t>
            </a:r>
            <a:endParaRPr lang="es-ES" dirty="0"/>
          </a:p>
        </p:txBody>
      </p:sp>
      <p:sp>
        <p:nvSpPr>
          <p:cNvPr id="4" name="3 Rectángulo"/>
          <p:cNvSpPr/>
          <p:nvPr/>
        </p:nvSpPr>
        <p:spPr>
          <a:xfrm>
            <a:off x="285720" y="1214422"/>
            <a:ext cx="8572560" cy="1200329"/>
          </a:xfrm>
          <a:prstGeom prst="rect">
            <a:avLst/>
          </a:prstGeom>
        </p:spPr>
        <p:txBody>
          <a:bodyPr wrap="square">
            <a:spAutoFit/>
          </a:bodyPr>
          <a:lstStyle/>
          <a:p>
            <a:pPr algn="just"/>
            <a:r>
              <a:rPr lang="es-ES" sz="2400" dirty="0" smtClean="0"/>
              <a:t>Son aquellos que provienen de fracciones cuyo valor numérico (decimal correspondiente) posee una cantidad limitada (finita)  de decimales.</a:t>
            </a:r>
          </a:p>
        </p:txBody>
      </p:sp>
      <p:sp>
        <p:nvSpPr>
          <p:cNvPr id="5" name="4 Rectángulo"/>
          <p:cNvSpPr/>
          <p:nvPr/>
        </p:nvSpPr>
        <p:spPr>
          <a:xfrm>
            <a:off x="357158" y="2571744"/>
            <a:ext cx="8572560" cy="461665"/>
          </a:xfrm>
          <a:prstGeom prst="rect">
            <a:avLst/>
          </a:prstGeom>
        </p:spPr>
        <p:txBody>
          <a:bodyPr wrap="square">
            <a:spAutoFit/>
          </a:bodyPr>
          <a:lstStyle/>
          <a:p>
            <a:pPr algn="just"/>
            <a:r>
              <a:rPr lang="es-ES" sz="2400" dirty="0" smtClean="0"/>
              <a:t>Ejemplo:</a:t>
            </a:r>
          </a:p>
        </p:txBody>
      </p:sp>
      <p:pic>
        <p:nvPicPr>
          <p:cNvPr id="9218" name="Picture 2" descr="decimal_finito"/>
          <p:cNvPicPr>
            <a:picLocks noChangeAspect="1" noChangeArrowheads="1"/>
          </p:cNvPicPr>
          <p:nvPr/>
        </p:nvPicPr>
        <p:blipFill>
          <a:blip r:embed="rId2"/>
          <a:srcRect/>
          <a:stretch>
            <a:fillRect/>
          </a:stretch>
        </p:blipFill>
        <p:spPr bwMode="auto">
          <a:xfrm>
            <a:off x="785786" y="3071810"/>
            <a:ext cx="7572428" cy="1854819"/>
          </a:xfrm>
          <a:prstGeom prst="rect">
            <a:avLst/>
          </a:prstGeom>
          <a:noFill/>
        </p:spPr>
      </p:pic>
      <p:sp>
        <p:nvSpPr>
          <p:cNvPr id="7" name="6 CuadroTexto"/>
          <p:cNvSpPr txBox="1"/>
          <p:nvPr/>
        </p:nvSpPr>
        <p:spPr>
          <a:xfrm>
            <a:off x="285720" y="5000636"/>
            <a:ext cx="8358246" cy="830997"/>
          </a:xfrm>
          <a:prstGeom prst="rect">
            <a:avLst/>
          </a:prstGeom>
          <a:noFill/>
        </p:spPr>
        <p:txBody>
          <a:bodyPr wrap="square" rtlCol="0">
            <a:spAutoFit/>
          </a:bodyPr>
          <a:lstStyle/>
          <a:p>
            <a:pPr algn="just"/>
            <a:r>
              <a:rPr lang="es-CL" sz="2400" b="1" dirty="0" smtClean="0">
                <a:solidFill>
                  <a:srgbClr val="FF0000"/>
                </a:solidFill>
              </a:rPr>
              <a:t>OBS:. </a:t>
            </a:r>
            <a:r>
              <a:rPr lang="es-CL" sz="2400" i="1" dirty="0" smtClean="0">
                <a:solidFill>
                  <a:srgbClr val="FF0000"/>
                </a:solidFill>
              </a:rPr>
              <a:t>El decimal de una fracción irreductible tendrá el mismo valor si la fracción esta amplificada</a:t>
            </a:r>
            <a:endParaRPr lang="es-ES" sz="2400" i="1" dirty="0">
              <a:solidFill>
                <a:srgbClr val="FF0000"/>
              </a:solidFill>
            </a:endParaRPr>
          </a:p>
        </p:txBody>
      </p:sp>
      <p:pic>
        <p:nvPicPr>
          <p:cNvPr id="9219" name="Picture 3"/>
          <p:cNvPicPr>
            <a:picLocks noChangeAspect="1" noChangeArrowheads="1"/>
          </p:cNvPicPr>
          <p:nvPr/>
        </p:nvPicPr>
        <p:blipFill>
          <a:blip r:embed="rId3"/>
          <a:srcRect/>
          <a:stretch>
            <a:fillRect/>
          </a:stretch>
        </p:blipFill>
        <p:spPr bwMode="auto">
          <a:xfrm>
            <a:off x="5072066" y="5500702"/>
            <a:ext cx="2383591" cy="10001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9"/>
                                        </p:tgtEl>
                                        <p:attrNameLst>
                                          <p:attrName>style.visibility</p:attrName>
                                        </p:attrNameLst>
                                      </p:cBhvr>
                                      <p:to>
                                        <p:strVal val="visible"/>
                                      </p:to>
                                    </p:set>
                                    <p:anim calcmode="lin" valueType="num">
                                      <p:cBhvr additive="base">
                                        <p:cTn id="20" dur="500" fill="hold"/>
                                        <p:tgtEl>
                                          <p:spTgt spid="9219"/>
                                        </p:tgtEl>
                                        <p:attrNameLst>
                                          <p:attrName>ppt_x</p:attrName>
                                        </p:attrNameLst>
                                      </p:cBhvr>
                                      <p:tavLst>
                                        <p:tav tm="0">
                                          <p:val>
                                            <p:strVal val="#ppt_x"/>
                                          </p:val>
                                        </p:tav>
                                        <p:tav tm="100000">
                                          <p:val>
                                            <p:strVal val="#ppt_x"/>
                                          </p:val>
                                        </p:tav>
                                      </p:tavLst>
                                    </p:anim>
                                    <p:anim calcmode="lin" valueType="num">
                                      <p:cBhvr additive="base">
                                        <p:cTn id="21"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Transformación de Fracción a Decimal</a:t>
            </a:r>
            <a:endParaRPr lang="es-ES" dirty="0"/>
          </a:p>
        </p:txBody>
      </p:sp>
      <p:sp>
        <p:nvSpPr>
          <p:cNvPr id="4" name="3 Rectángulo"/>
          <p:cNvSpPr/>
          <p:nvPr/>
        </p:nvSpPr>
        <p:spPr>
          <a:xfrm>
            <a:off x="285720" y="1357298"/>
            <a:ext cx="8572560" cy="830997"/>
          </a:xfrm>
          <a:prstGeom prst="rect">
            <a:avLst/>
          </a:prstGeom>
        </p:spPr>
        <p:txBody>
          <a:bodyPr wrap="square">
            <a:spAutoFit/>
          </a:bodyPr>
          <a:lstStyle/>
          <a:p>
            <a:pPr algn="just"/>
            <a:r>
              <a:rPr lang="es-ES" sz="2400" dirty="0" smtClean="0"/>
              <a:t>Para poder calcular el valor numérico de una fracción solo debemos de </a:t>
            </a:r>
            <a:r>
              <a:rPr lang="es-ES" sz="2400" b="1" u="sng" dirty="0" smtClean="0"/>
              <a:t>Dividir</a:t>
            </a:r>
            <a:r>
              <a:rPr lang="es-ES" sz="2400" dirty="0" smtClean="0"/>
              <a:t> el </a:t>
            </a:r>
            <a:r>
              <a:rPr lang="es-ES" sz="2400" b="1" u="sng" dirty="0" smtClean="0"/>
              <a:t>Numerador</a:t>
            </a:r>
            <a:r>
              <a:rPr lang="es-ES" sz="2400" dirty="0" smtClean="0"/>
              <a:t> con el </a:t>
            </a:r>
            <a:r>
              <a:rPr lang="es-ES" sz="2400" b="1" u="sng" dirty="0" smtClean="0"/>
              <a:t>Denominador</a:t>
            </a:r>
            <a:r>
              <a:rPr lang="es-ES" sz="2400" dirty="0" smtClean="0"/>
              <a:t> de la fracción. </a:t>
            </a:r>
          </a:p>
        </p:txBody>
      </p:sp>
      <p:pic>
        <p:nvPicPr>
          <p:cNvPr id="8194" name="Picture 2"/>
          <p:cNvPicPr>
            <a:picLocks noChangeAspect="1" noChangeArrowheads="1"/>
          </p:cNvPicPr>
          <p:nvPr/>
        </p:nvPicPr>
        <p:blipFill>
          <a:blip r:embed="rId2"/>
          <a:srcRect/>
          <a:stretch>
            <a:fillRect/>
          </a:stretch>
        </p:blipFill>
        <p:spPr bwMode="auto">
          <a:xfrm>
            <a:off x="642910" y="3500438"/>
            <a:ext cx="1143008" cy="1071570"/>
          </a:xfrm>
          <a:prstGeom prst="rect">
            <a:avLst/>
          </a:prstGeom>
          <a:noFill/>
          <a:ln w="9525">
            <a:noFill/>
            <a:miter lim="800000"/>
            <a:headEnd/>
            <a:tailEnd/>
          </a:ln>
          <a:effectLst/>
        </p:spPr>
      </p:pic>
      <p:sp>
        <p:nvSpPr>
          <p:cNvPr id="8" name="7 Flecha derecha"/>
          <p:cNvSpPr/>
          <p:nvPr/>
        </p:nvSpPr>
        <p:spPr>
          <a:xfrm>
            <a:off x="1785918" y="3714752"/>
            <a:ext cx="114300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5572132" y="3714752"/>
            <a:ext cx="114300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06285" y="3500438"/>
            <a:ext cx="1451929" cy="1143008"/>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928926" y="3071810"/>
            <a:ext cx="2466975" cy="1743075"/>
          </a:xfrm>
          <a:prstGeom prst="rect">
            <a:avLst/>
          </a:prstGeom>
          <a:noFill/>
          <a:ln w="9525">
            <a:noFill/>
            <a:miter lim="800000"/>
            <a:headEnd/>
            <a:tailEnd/>
          </a:ln>
          <a:effectLst/>
        </p:spPr>
      </p:pic>
      <p:sp>
        <p:nvSpPr>
          <p:cNvPr id="13" name="12 CuadroTexto"/>
          <p:cNvSpPr txBox="1"/>
          <p:nvPr/>
        </p:nvSpPr>
        <p:spPr>
          <a:xfrm>
            <a:off x="285720" y="4786322"/>
            <a:ext cx="1597489" cy="584775"/>
          </a:xfrm>
          <a:prstGeom prst="rect">
            <a:avLst/>
          </a:prstGeom>
          <a:noFill/>
        </p:spPr>
        <p:txBody>
          <a:bodyPr wrap="none" rtlCol="0">
            <a:spAutoFit/>
          </a:bodyPr>
          <a:lstStyle/>
          <a:p>
            <a:r>
              <a:rPr lang="es-CL" sz="3200" b="1" dirty="0" smtClean="0">
                <a:solidFill>
                  <a:schemeClr val="accent1">
                    <a:lumMod val="75000"/>
                  </a:schemeClr>
                </a:solidFill>
              </a:rPr>
              <a:t>Fracción</a:t>
            </a:r>
            <a:endParaRPr lang="es-ES" sz="3200" b="1" dirty="0">
              <a:solidFill>
                <a:schemeClr val="accent1">
                  <a:lumMod val="75000"/>
                </a:schemeClr>
              </a:solidFill>
            </a:endParaRPr>
          </a:p>
        </p:txBody>
      </p:sp>
      <p:sp>
        <p:nvSpPr>
          <p:cNvPr id="14" name="13 CuadroTexto"/>
          <p:cNvSpPr txBox="1"/>
          <p:nvPr/>
        </p:nvSpPr>
        <p:spPr>
          <a:xfrm>
            <a:off x="3214678" y="5000636"/>
            <a:ext cx="1940531" cy="584775"/>
          </a:xfrm>
          <a:prstGeom prst="rect">
            <a:avLst/>
          </a:prstGeom>
          <a:noFill/>
        </p:spPr>
        <p:txBody>
          <a:bodyPr wrap="none" rtlCol="0">
            <a:spAutoFit/>
          </a:bodyPr>
          <a:lstStyle/>
          <a:p>
            <a:r>
              <a:rPr lang="es-CL" sz="3200" b="1" dirty="0" smtClean="0">
                <a:solidFill>
                  <a:schemeClr val="accent1">
                    <a:lumMod val="75000"/>
                  </a:schemeClr>
                </a:solidFill>
              </a:rPr>
              <a:t>Operación</a:t>
            </a:r>
            <a:endParaRPr lang="es-ES" sz="3200" b="1" dirty="0">
              <a:solidFill>
                <a:schemeClr val="accent1">
                  <a:lumMod val="75000"/>
                </a:schemeClr>
              </a:solidFill>
            </a:endParaRPr>
          </a:p>
        </p:txBody>
      </p:sp>
      <p:sp>
        <p:nvSpPr>
          <p:cNvPr id="15" name="14 CuadroTexto"/>
          <p:cNvSpPr txBox="1"/>
          <p:nvPr/>
        </p:nvSpPr>
        <p:spPr>
          <a:xfrm>
            <a:off x="6357950" y="4714884"/>
            <a:ext cx="1558440" cy="584775"/>
          </a:xfrm>
          <a:prstGeom prst="rect">
            <a:avLst/>
          </a:prstGeom>
          <a:noFill/>
        </p:spPr>
        <p:txBody>
          <a:bodyPr wrap="none" rtlCol="0">
            <a:spAutoFit/>
          </a:bodyPr>
          <a:lstStyle/>
          <a:p>
            <a:r>
              <a:rPr lang="es-CL" sz="3200" b="1" dirty="0" smtClean="0">
                <a:solidFill>
                  <a:schemeClr val="accent1">
                    <a:lumMod val="75000"/>
                  </a:schemeClr>
                </a:solidFill>
              </a:rPr>
              <a:t>Decimal</a:t>
            </a:r>
            <a:endParaRPr lang="es-ES" sz="3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ssolve">
                                      <p:cBhvr>
                                        <p:cTn id="12" dur="500"/>
                                        <p:tgtEl>
                                          <p:spTgt spid="819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checkerboard(across)">
                                      <p:cBhvr>
                                        <p:cTn id="16" dur="500"/>
                                        <p:tgtEl>
                                          <p:spTgt spid="819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dissolve">
                                      <p:cBhvr>
                                        <p:cTn id="25" dur="500"/>
                                        <p:tgtEl>
                                          <p:spTgt spid="819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8229600" cy="1143000"/>
          </a:xfrm>
        </p:spPr>
        <p:txBody>
          <a:bodyPr/>
          <a:lstStyle/>
          <a:p>
            <a:r>
              <a:rPr lang="es-CL" dirty="0" smtClean="0"/>
              <a:t>Recordando la División</a:t>
            </a:r>
            <a:endParaRPr lang="es-ES" dirty="0"/>
          </a:p>
        </p:txBody>
      </p:sp>
      <p:sp>
        <p:nvSpPr>
          <p:cNvPr id="5" name="4 Rectángulo"/>
          <p:cNvSpPr/>
          <p:nvPr/>
        </p:nvSpPr>
        <p:spPr>
          <a:xfrm>
            <a:off x="285720" y="3143248"/>
            <a:ext cx="8572560" cy="830997"/>
          </a:xfrm>
          <a:prstGeom prst="rect">
            <a:avLst/>
          </a:prstGeom>
        </p:spPr>
        <p:txBody>
          <a:bodyPr wrap="square">
            <a:spAutoFit/>
          </a:bodyPr>
          <a:lstStyle/>
          <a:p>
            <a:pPr algn="just"/>
            <a:r>
              <a:rPr lang="es-ES" sz="2400" dirty="0" smtClean="0"/>
              <a:t>Además existen dos tipos de división, las divisiones </a:t>
            </a:r>
            <a:r>
              <a:rPr lang="es-ES" sz="2400" b="1" u="sng" dirty="0" smtClean="0"/>
              <a:t>EXACTAS</a:t>
            </a:r>
            <a:r>
              <a:rPr lang="es-ES" sz="2400" dirty="0" smtClean="0"/>
              <a:t> y las </a:t>
            </a:r>
            <a:r>
              <a:rPr lang="es-ES" sz="2400" b="1" u="sng" dirty="0" smtClean="0"/>
              <a:t>NO EXACTAS</a:t>
            </a:r>
            <a:r>
              <a:rPr lang="es-ES" sz="2400" dirty="0" smtClean="0"/>
              <a:t> </a:t>
            </a:r>
          </a:p>
        </p:txBody>
      </p:sp>
      <p:pic>
        <p:nvPicPr>
          <p:cNvPr id="24578" name="Picture 2"/>
          <p:cNvPicPr>
            <a:picLocks noChangeAspect="1" noChangeArrowheads="1"/>
          </p:cNvPicPr>
          <p:nvPr/>
        </p:nvPicPr>
        <p:blipFill>
          <a:blip r:embed="rId2"/>
          <a:srcRect/>
          <a:stretch>
            <a:fillRect/>
          </a:stretch>
        </p:blipFill>
        <p:spPr bwMode="auto">
          <a:xfrm>
            <a:off x="2321976" y="1285860"/>
            <a:ext cx="4678916" cy="1857388"/>
          </a:xfrm>
          <a:prstGeom prst="rect">
            <a:avLst/>
          </a:prstGeom>
          <a:noFill/>
          <a:ln w="9525">
            <a:noFill/>
            <a:miter lim="800000"/>
            <a:headEnd/>
            <a:tailEnd/>
          </a:ln>
          <a:effectLst/>
        </p:spPr>
      </p:pic>
      <p:sp>
        <p:nvSpPr>
          <p:cNvPr id="7" name="6 Rectángulo"/>
          <p:cNvSpPr/>
          <p:nvPr/>
        </p:nvSpPr>
        <p:spPr>
          <a:xfrm>
            <a:off x="357158" y="857232"/>
            <a:ext cx="8572560" cy="461665"/>
          </a:xfrm>
          <a:prstGeom prst="rect">
            <a:avLst/>
          </a:prstGeom>
        </p:spPr>
        <p:txBody>
          <a:bodyPr wrap="square">
            <a:spAutoFit/>
          </a:bodyPr>
          <a:lstStyle/>
          <a:p>
            <a:pPr algn="just"/>
            <a:r>
              <a:rPr lang="es-ES" sz="2400" dirty="0" smtClean="0"/>
              <a:t>Los elementos de una división son:</a:t>
            </a:r>
          </a:p>
        </p:txBody>
      </p:sp>
      <p:pic>
        <p:nvPicPr>
          <p:cNvPr id="24579" name="Picture 3"/>
          <p:cNvPicPr>
            <a:picLocks noChangeAspect="1" noChangeArrowheads="1"/>
          </p:cNvPicPr>
          <p:nvPr/>
        </p:nvPicPr>
        <p:blipFill>
          <a:blip r:embed="rId3"/>
          <a:srcRect/>
          <a:stretch>
            <a:fillRect/>
          </a:stretch>
        </p:blipFill>
        <p:spPr bwMode="auto">
          <a:xfrm>
            <a:off x="5329248" y="3929066"/>
            <a:ext cx="2671776" cy="1743286"/>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1406247" y="3916924"/>
            <a:ext cx="2522811" cy="1785950"/>
          </a:xfrm>
          <a:prstGeom prst="rect">
            <a:avLst/>
          </a:prstGeom>
          <a:noFill/>
          <a:ln w="9525">
            <a:noFill/>
            <a:miter lim="800000"/>
            <a:headEnd/>
            <a:tailEnd/>
          </a:ln>
          <a:effectLst/>
        </p:spPr>
      </p:pic>
      <p:sp>
        <p:nvSpPr>
          <p:cNvPr id="10" name="9 CuadroTexto"/>
          <p:cNvSpPr txBox="1"/>
          <p:nvPr/>
        </p:nvSpPr>
        <p:spPr>
          <a:xfrm>
            <a:off x="642910" y="5488560"/>
            <a:ext cx="3786214" cy="523220"/>
          </a:xfrm>
          <a:prstGeom prst="rect">
            <a:avLst/>
          </a:prstGeom>
          <a:noFill/>
        </p:spPr>
        <p:txBody>
          <a:bodyPr wrap="square" rtlCol="0">
            <a:spAutoFit/>
          </a:bodyPr>
          <a:lstStyle/>
          <a:p>
            <a:pPr algn="ctr"/>
            <a:r>
              <a:rPr lang="es-CL" sz="2800" b="1" dirty="0" smtClean="0">
                <a:solidFill>
                  <a:schemeClr val="accent1"/>
                </a:solidFill>
              </a:rPr>
              <a:t>División Exacta</a:t>
            </a:r>
            <a:endParaRPr lang="es-ES" sz="2800" b="1" dirty="0">
              <a:solidFill>
                <a:schemeClr val="accent1"/>
              </a:solidFill>
            </a:endParaRPr>
          </a:p>
        </p:txBody>
      </p:sp>
      <p:sp>
        <p:nvSpPr>
          <p:cNvPr id="11" name="10 CuadroTexto"/>
          <p:cNvSpPr txBox="1"/>
          <p:nvPr/>
        </p:nvSpPr>
        <p:spPr>
          <a:xfrm>
            <a:off x="4929190" y="5506322"/>
            <a:ext cx="3786214" cy="523220"/>
          </a:xfrm>
          <a:prstGeom prst="rect">
            <a:avLst/>
          </a:prstGeom>
          <a:noFill/>
        </p:spPr>
        <p:txBody>
          <a:bodyPr wrap="square" rtlCol="0">
            <a:spAutoFit/>
          </a:bodyPr>
          <a:lstStyle/>
          <a:p>
            <a:pPr algn="ctr"/>
            <a:r>
              <a:rPr lang="es-CL" sz="2800" b="1" dirty="0" smtClean="0">
                <a:solidFill>
                  <a:schemeClr val="accent1"/>
                </a:solidFill>
              </a:rPr>
              <a:t>División NO Exacta</a:t>
            </a:r>
            <a:endParaRPr lang="es-ES" sz="2800" b="1" dirty="0">
              <a:solidFill>
                <a:schemeClr val="accent1"/>
              </a:solidFill>
            </a:endParaRPr>
          </a:p>
        </p:txBody>
      </p:sp>
      <p:sp>
        <p:nvSpPr>
          <p:cNvPr id="12" name="11 CuadroTexto"/>
          <p:cNvSpPr txBox="1"/>
          <p:nvPr/>
        </p:nvSpPr>
        <p:spPr>
          <a:xfrm>
            <a:off x="1446077" y="5917188"/>
            <a:ext cx="2008307" cy="369332"/>
          </a:xfrm>
          <a:prstGeom prst="rect">
            <a:avLst/>
          </a:prstGeom>
          <a:noFill/>
        </p:spPr>
        <p:txBody>
          <a:bodyPr wrap="none" rtlCol="0">
            <a:spAutoFit/>
          </a:bodyPr>
          <a:lstStyle/>
          <a:p>
            <a:r>
              <a:rPr lang="es-CL" b="1" dirty="0" smtClean="0"/>
              <a:t>(Si el resto es Cero)</a:t>
            </a:r>
            <a:endParaRPr lang="es-ES" b="1" dirty="0"/>
          </a:p>
        </p:txBody>
      </p:sp>
      <p:sp>
        <p:nvSpPr>
          <p:cNvPr id="13" name="12 CuadroTexto"/>
          <p:cNvSpPr txBox="1"/>
          <p:nvPr/>
        </p:nvSpPr>
        <p:spPr>
          <a:xfrm>
            <a:off x="5286380" y="5886666"/>
            <a:ext cx="2977610" cy="369332"/>
          </a:xfrm>
          <a:prstGeom prst="rect">
            <a:avLst/>
          </a:prstGeom>
          <a:noFill/>
        </p:spPr>
        <p:txBody>
          <a:bodyPr wrap="none" rtlCol="0">
            <a:spAutoFit/>
          </a:bodyPr>
          <a:lstStyle/>
          <a:p>
            <a:r>
              <a:rPr lang="es-CL" b="1" dirty="0" smtClean="0"/>
              <a:t>(Si el resto es Distinto a Cero)</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dissolve">
                                      <p:cBhvr>
                                        <p:cTn id="10" dur="5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80"/>
                                        </p:tgtEl>
                                        <p:attrNameLst>
                                          <p:attrName>style.visibility</p:attrName>
                                        </p:attrNameLst>
                                      </p:cBhvr>
                                      <p:to>
                                        <p:strVal val="visible"/>
                                      </p:to>
                                    </p:set>
                                    <p:animEffect transition="in" filter="blinds(horizontal)">
                                      <p:cBhvr>
                                        <p:cTn id="20" dur="500"/>
                                        <p:tgtEl>
                                          <p:spTgt spid="2458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4579"/>
                                        </p:tgtEl>
                                        <p:attrNameLst>
                                          <p:attrName>style.visibility</p:attrName>
                                        </p:attrNameLst>
                                      </p:cBhvr>
                                      <p:to>
                                        <p:strVal val="visible"/>
                                      </p:to>
                                    </p:set>
                                    <p:animEffect transition="in" filter="diamond(in)">
                                      <p:cBhvr>
                                        <p:cTn id="31" dur="2000"/>
                                        <p:tgtEl>
                                          <p:spTgt spid="2457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2000"/>
                                        <p:tgtEl>
                                          <p:spTgt spid="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1143000"/>
          </a:xfrm>
        </p:spPr>
        <p:txBody>
          <a:bodyPr>
            <a:normAutofit fontScale="90000"/>
          </a:bodyPr>
          <a:lstStyle/>
          <a:p>
            <a:r>
              <a:rPr lang="es-ES" b="1" dirty="0" smtClean="0"/>
              <a:t>Pasos para calcular el cociente y el resto de una división</a:t>
            </a:r>
            <a:endParaRPr lang="es-ES" dirty="0"/>
          </a:p>
        </p:txBody>
      </p:sp>
      <p:sp>
        <p:nvSpPr>
          <p:cNvPr id="4" name="3 Rectángulo"/>
          <p:cNvSpPr/>
          <p:nvPr/>
        </p:nvSpPr>
        <p:spPr>
          <a:xfrm>
            <a:off x="142844" y="1857364"/>
            <a:ext cx="8715436" cy="646331"/>
          </a:xfrm>
          <a:prstGeom prst="rect">
            <a:avLst/>
          </a:prstGeom>
        </p:spPr>
        <p:txBody>
          <a:bodyPr wrap="square">
            <a:spAutoFit/>
          </a:bodyPr>
          <a:lstStyle/>
          <a:p>
            <a:pPr algn="just"/>
            <a:r>
              <a:rPr lang="es-ES" b="1" dirty="0" smtClean="0"/>
              <a:t>1. Cogemos la primera cifra del dividendo. Si esta cifra es más pequeña que el divisor, entonces tendremos que coger otra cifra más del dividendo.</a:t>
            </a:r>
            <a:endParaRPr lang="es-ES" dirty="0"/>
          </a:p>
        </p:txBody>
      </p:sp>
      <p:sp>
        <p:nvSpPr>
          <p:cNvPr id="5" name="4 Rectángulo"/>
          <p:cNvSpPr/>
          <p:nvPr/>
        </p:nvSpPr>
        <p:spPr>
          <a:xfrm>
            <a:off x="142844" y="2714620"/>
            <a:ext cx="8786842" cy="923330"/>
          </a:xfrm>
          <a:prstGeom prst="rect">
            <a:avLst/>
          </a:prstGeom>
        </p:spPr>
        <p:txBody>
          <a:bodyPr wrap="square">
            <a:spAutoFit/>
          </a:bodyPr>
          <a:lstStyle/>
          <a:p>
            <a:pPr algn="just"/>
            <a:r>
              <a:rPr lang="es-ES" b="1" dirty="0" smtClean="0"/>
              <a:t>2. Buscamos un número que al multiplicarlo por el divisor nos dé como resultado el dividendo. Si no lo hay, buscamos el resultado menor más próximo (el más cercano). El resultado de la multiplicación se resta al dividendo.</a:t>
            </a:r>
            <a:endParaRPr lang="es-ES" dirty="0"/>
          </a:p>
        </p:txBody>
      </p:sp>
      <p:sp>
        <p:nvSpPr>
          <p:cNvPr id="6" name="5 Rectángulo"/>
          <p:cNvSpPr/>
          <p:nvPr/>
        </p:nvSpPr>
        <p:spPr>
          <a:xfrm>
            <a:off x="142844" y="4286256"/>
            <a:ext cx="8786842" cy="369332"/>
          </a:xfrm>
          <a:prstGeom prst="rect">
            <a:avLst/>
          </a:prstGeom>
        </p:spPr>
        <p:txBody>
          <a:bodyPr wrap="square">
            <a:spAutoFit/>
          </a:bodyPr>
          <a:lstStyle/>
          <a:p>
            <a:pPr algn="just"/>
            <a:r>
              <a:rPr lang="es-ES" b="1" dirty="0" smtClean="0"/>
              <a:t>3. Bajamos la siguiente cifra del dividendo y realizamos de nuevo el paso 2. </a:t>
            </a:r>
          </a:p>
        </p:txBody>
      </p:sp>
      <p:pic>
        <p:nvPicPr>
          <p:cNvPr id="36866" name="Picture 2"/>
          <p:cNvPicPr>
            <a:picLocks noChangeAspect="1" noChangeArrowheads="1"/>
          </p:cNvPicPr>
          <p:nvPr/>
        </p:nvPicPr>
        <p:blipFill>
          <a:blip r:embed="rId2"/>
          <a:srcRect/>
          <a:stretch>
            <a:fillRect/>
          </a:stretch>
        </p:blipFill>
        <p:spPr bwMode="auto">
          <a:xfrm>
            <a:off x="2100256" y="1285860"/>
            <a:ext cx="1543050" cy="666750"/>
          </a:xfrm>
          <a:prstGeom prst="rect">
            <a:avLst/>
          </a:prstGeom>
          <a:noFill/>
          <a:ln w="9525">
            <a:noFill/>
            <a:miter lim="800000"/>
            <a:headEnd/>
            <a:tailEnd/>
          </a:ln>
          <a:effectLst/>
        </p:spPr>
      </p:pic>
      <p:sp>
        <p:nvSpPr>
          <p:cNvPr id="8" name="7 Rectángulo"/>
          <p:cNvSpPr/>
          <p:nvPr/>
        </p:nvSpPr>
        <p:spPr>
          <a:xfrm>
            <a:off x="428596" y="1381106"/>
            <a:ext cx="1785950" cy="461665"/>
          </a:xfrm>
          <a:prstGeom prst="rect">
            <a:avLst/>
          </a:prstGeom>
        </p:spPr>
        <p:txBody>
          <a:bodyPr wrap="square">
            <a:spAutoFit/>
          </a:bodyPr>
          <a:lstStyle/>
          <a:p>
            <a:pPr algn="just"/>
            <a:r>
              <a:rPr lang="es-ES" sz="2400" b="1" dirty="0" smtClean="0"/>
              <a:t>Dividamos :</a:t>
            </a:r>
            <a:endParaRPr lang="es-ES" sz="2400" dirty="0"/>
          </a:p>
        </p:txBody>
      </p:sp>
      <p:pic>
        <p:nvPicPr>
          <p:cNvPr id="3686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90953" y="2257421"/>
            <a:ext cx="1209675" cy="600075"/>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srcRect/>
          <a:stretch>
            <a:fillRect/>
          </a:stretch>
        </p:blipFill>
        <p:spPr bwMode="auto">
          <a:xfrm>
            <a:off x="3000364" y="3571876"/>
            <a:ext cx="3286148" cy="785818"/>
          </a:xfrm>
          <a:prstGeom prst="rect">
            <a:avLst/>
          </a:prstGeom>
          <a:noFill/>
          <a:ln w="9525">
            <a:noFill/>
            <a:miter lim="800000"/>
            <a:headEnd/>
            <a:tailEnd/>
          </a:ln>
          <a:effectLst/>
        </p:spPr>
      </p:pic>
      <p:sp>
        <p:nvSpPr>
          <p:cNvPr id="11" name="10 Rectángulo"/>
          <p:cNvSpPr/>
          <p:nvPr/>
        </p:nvSpPr>
        <p:spPr>
          <a:xfrm>
            <a:off x="142844" y="5786454"/>
            <a:ext cx="8715436" cy="646331"/>
          </a:xfrm>
          <a:prstGeom prst="rect">
            <a:avLst/>
          </a:prstGeom>
        </p:spPr>
        <p:txBody>
          <a:bodyPr wrap="square">
            <a:spAutoFit/>
          </a:bodyPr>
          <a:lstStyle/>
          <a:p>
            <a:pPr algn="just"/>
            <a:r>
              <a:rPr lang="es-ES" b="1" dirty="0" smtClean="0"/>
              <a:t>4. Repetimos esta acción hasta usar todas las cifras que tenga el dividendo para así obtener el resto. </a:t>
            </a:r>
            <a:endParaRPr lang="es-ES" dirty="0"/>
          </a:p>
        </p:txBody>
      </p:sp>
      <p:pic>
        <p:nvPicPr>
          <p:cNvPr id="36869" name="Picture 5"/>
          <p:cNvPicPr>
            <a:picLocks noChangeAspect="1" noChangeArrowheads="1"/>
          </p:cNvPicPr>
          <p:nvPr/>
        </p:nvPicPr>
        <p:blipFill>
          <a:blip r:embed="rId5"/>
          <a:srcRect/>
          <a:stretch>
            <a:fillRect/>
          </a:stretch>
        </p:blipFill>
        <p:spPr bwMode="auto">
          <a:xfrm>
            <a:off x="3000364" y="4572008"/>
            <a:ext cx="2814666" cy="1318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10" y="285728"/>
            <a:ext cx="6072230" cy="4351489"/>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5143504" y="3000372"/>
            <a:ext cx="3286148" cy="3692562"/>
          </a:xfrm>
          <a:prstGeom prst="rect">
            <a:avLst/>
          </a:prstGeom>
          <a:noFill/>
          <a:ln w="9525">
            <a:noFill/>
            <a:miter lim="800000"/>
            <a:headEnd/>
            <a:tailEnd/>
          </a:ln>
          <a:effectLst/>
        </p:spPr>
      </p:pic>
      <p:sp>
        <p:nvSpPr>
          <p:cNvPr id="6" name="5 CuadroTexto"/>
          <p:cNvSpPr txBox="1"/>
          <p:nvPr/>
        </p:nvSpPr>
        <p:spPr>
          <a:xfrm>
            <a:off x="5072066" y="2000240"/>
            <a:ext cx="1927002" cy="461665"/>
          </a:xfrm>
          <a:prstGeom prst="rect">
            <a:avLst/>
          </a:prstGeom>
          <a:noFill/>
        </p:spPr>
        <p:txBody>
          <a:bodyPr wrap="none" rtlCol="0">
            <a:spAutoFit/>
          </a:bodyPr>
          <a:lstStyle/>
          <a:p>
            <a:r>
              <a:rPr lang="es-CL" sz="2400" dirty="0" smtClean="0"/>
              <a:t>Otro ejemplo:</a:t>
            </a:r>
            <a:endParaRPr lang="es-ES" sz="2400" dirty="0"/>
          </a:p>
        </p:txBody>
      </p:sp>
      <p:sp>
        <p:nvSpPr>
          <p:cNvPr id="7" name="6 Rectángulo"/>
          <p:cNvSpPr/>
          <p:nvPr/>
        </p:nvSpPr>
        <p:spPr>
          <a:xfrm>
            <a:off x="3500430" y="2496917"/>
            <a:ext cx="5429288" cy="646331"/>
          </a:xfrm>
          <a:prstGeom prst="rect">
            <a:avLst/>
          </a:prstGeom>
        </p:spPr>
        <p:txBody>
          <a:bodyPr wrap="square">
            <a:spAutoFit/>
          </a:bodyPr>
          <a:lstStyle/>
          <a:p>
            <a:r>
              <a:rPr lang="es-CL" b="1" dirty="0" smtClean="0"/>
              <a:t>Si el divisor tuviera 2 cifras se aplica el mismo método anterior.</a:t>
            </a:r>
            <a:endParaRPr lang="es-E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1043</Words>
  <Application>Microsoft Office PowerPoint</Application>
  <PresentationFormat>Presentación en pantalla (4:3)</PresentationFormat>
  <Paragraphs>110</Paragraphs>
  <Slides>22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Comic Sans MS</vt:lpstr>
      <vt:lpstr>Tema de Office</vt:lpstr>
      <vt:lpstr>Trasformación de Fracciones a Decimales</vt:lpstr>
      <vt:lpstr>Objetivo de la Clase</vt:lpstr>
      <vt:lpstr>Decimales</vt:lpstr>
      <vt:lpstr>Clasificación de Decimales</vt:lpstr>
      <vt:lpstr>Decimales Finitos</vt:lpstr>
      <vt:lpstr>Transformación de Fracción a Decimal</vt:lpstr>
      <vt:lpstr>Recordando la División</vt:lpstr>
      <vt:lpstr>Pasos para calcular el cociente y el resto de una división</vt:lpstr>
      <vt:lpstr>Presentación de PowerPoint</vt:lpstr>
      <vt:lpstr>¿Formas de Dividir?</vt:lpstr>
      <vt:lpstr>Divisiones NO Exactas</vt:lpstr>
      <vt:lpstr>Procedimiento para Sacar Decimales</vt:lpstr>
      <vt:lpstr>Ejercicios</vt:lpstr>
      <vt:lpstr>Respuestas</vt:lpstr>
      <vt:lpstr>Ejercicios</vt:lpstr>
      <vt:lpstr>Transformación de Decimal a Fracción</vt:lpstr>
      <vt:lpstr>Transformación decimal Finito a Fracción</vt:lpstr>
      <vt:lpstr>Ejemplo:</vt:lpstr>
      <vt:lpstr>Ejercicios</vt:lpstr>
      <vt:lpstr>Respuestas</vt:lpstr>
      <vt:lpstr>Retroalimentación</vt:lpstr>
      <vt:lpstr>Actividades o Consejos para la Casa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Trasformación a Decimales</dc:title>
  <dc:creator>pacha_pachun</dc:creator>
  <cp:lastModifiedBy>Usuario de Windows</cp:lastModifiedBy>
  <cp:revision>5</cp:revision>
  <dcterms:created xsi:type="dcterms:W3CDTF">2020-03-24T14:47:09Z</dcterms:created>
  <dcterms:modified xsi:type="dcterms:W3CDTF">2020-03-26T13:47:42Z</dcterms:modified>
</cp:coreProperties>
</file>