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7" r:id="rId9"/>
    <p:sldId id="265" r:id="rId10"/>
    <p:sldId id="266" r:id="rId11"/>
    <p:sldId id="263" r:id="rId12"/>
    <p:sldId id="271" r:id="rId13"/>
    <p:sldId id="268" r:id="rId14"/>
    <p:sldId id="269" r:id="rId15"/>
    <p:sldId id="264" r:id="rId16"/>
    <p:sldId id="270" r:id="rId1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EF7EE-32BB-4BB3-8392-E212001878D1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C2429-2133-459D-A8FC-910C8D7D4DF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60607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C2429-2133-459D-A8FC-910C8D7D4DF2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1409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55835-3448-4C4B-90BA-CA3DB900DB82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AB7F-43D5-4B29-B190-2C3474D681D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55835-3448-4C4B-90BA-CA3DB900DB82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AB7F-43D5-4B29-B190-2C3474D681D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55835-3448-4C4B-90BA-CA3DB900DB82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AB7F-43D5-4B29-B190-2C3474D681D9}" type="slidenum">
              <a:rPr lang="es-CL" smtClean="0"/>
              <a:t>‹Nº›</a:t>
            </a:fld>
            <a:endParaRPr lang="es-C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55835-3448-4C4B-90BA-CA3DB900DB82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AB7F-43D5-4B29-B190-2C3474D681D9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55835-3448-4C4B-90BA-CA3DB900DB82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AB7F-43D5-4B29-B190-2C3474D681D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55835-3448-4C4B-90BA-CA3DB900DB82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AB7F-43D5-4B29-B190-2C3474D681D9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55835-3448-4C4B-90BA-CA3DB900DB82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AB7F-43D5-4B29-B190-2C3474D681D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55835-3448-4C4B-90BA-CA3DB900DB82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AB7F-43D5-4B29-B190-2C3474D681D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55835-3448-4C4B-90BA-CA3DB900DB82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AB7F-43D5-4B29-B190-2C3474D681D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55835-3448-4C4B-90BA-CA3DB900DB82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AB7F-43D5-4B29-B190-2C3474D681D9}" type="slidenum">
              <a:rPr lang="es-CL" smtClean="0"/>
              <a:t>‹Nº›</a:t>
            </a:fld>
            <a:endParaRPr lang="es-C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55835-3448-4C4B-90BA-CA3DB900DB82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AB7F-43D5-4B29-B190-2C3474D681D9}" type="slidenum">
              <a:rPr lang="es-CL" smtClean="0"/>
              <a:t>‹Nº›</a:t>
            </a:fld>
            <a:endParaRPr lang="es-C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BF55835-3448-4C4B-90BA-CA3DB900DB82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7BBAB7F-43D5-4B29-B190-2C3474D681D9}" type="slidenum">
              <a:rPr lang="es-CL" smtClean="0"/>
              <a:t>‹Nº›</a:t>
            </a:fld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600200"/>
            <a:ext cx="7702624" cy="1396752"/>
          </a:xfrm>
        </p:spPr>
        <p:txBody>
          <a:bodyPr>
            <a:normAutofit/>
          </a:bodyPr>
          <a:lstStyle/>
          <a:p>
            <a:r>
              <a:rPr lang="es-CL" sz="3200" b="1" dirty="0" smtClean="0"/>
              <a:t>Las etapas de la Independencia de Chile:</a:t>
            </a:r>
            <a:br>
              <a:rPr lang="es-CL" sz="3200" b="1" dirty="0" smtClean="0"/>
            </a:br>
            <a:r>
              <a:rPr lang="es-CL" sz="3200" b="1" dirty="0" smtClean="0"/>
              <a:t>La Reconquista y  Patria Nueva</a:t>
            </a:r>
            <a:endParaRPr lang="es-CL" sz="3200" b="1" dirty="0"/>
          </a:p>
        </p:txBody>
      </p:sp>
      <p:pic>
        <p:nvPicPr>
          <p:cNvPr id="4" name="3 Imagen" descr="Descripción: Descripción: C:\Users\Etna\AppData\Local\Microsoft\Windows\Temporary Internet Files\Content.IE5\8FBSJTFI\222 (1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94841"/>
            <a:ext cx="1264920" cy="33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La Reconquista (1814-1817) Icari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43" y="3073679"/>
            <a:ext cx="2685807" cy="204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084168" y="4725144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Historia, Geografía y Cs. Sociales.</a:t>
            </a:r>
          </a:p>
          <a:p>
            <a:r>
              <a:rPr lang="es-CL" dirty="0" err="1" smtClean="0"/>
              <a:t>Prof</a:t>
            </a:r>
            <a:r>
              <a:rPr lang="es-CL" dirty="0" smtClean="0"/>
              <a:t>: Etna Vivar N.</a:t>
            </a:r>
          </a:p>
          <a:p>
            <a:r>
              <a:rPr lang="es-CL" dirty="0" smtClean="0"/>
              <a:t>Curso: 6° Año Básico</a:t>
            </a:r>
            <a:endParaRPr lang="es-CL" dirty="0"/>
          </a:p>
        </p:txBody>
      </p:sp>
      <p:pic>
        <p:nvPicPr>
          <p:cNvPr id="1028" name="Picture 4" descr="La Patria Nueva (1817-1823) Icari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115086"/>
            <a:ext cx="264931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34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040178" y="476672"/>
            <a:ext cx="4824536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i="1" dirty="0" smtClean="0">
                <a:solidFill>
                  <a:schemeClr val="tx1"/>
                </a:solidFill>
              </a:rPr>
              <a:t>  Mujeres de la Independencia </a:t>
            </a:r>
            <a:endParaRPr lang="es-CL" sz="2400" b="1" i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Paula Jaraquemada | Nació en una familia adinerada, hija de Domingo 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76219"/>
            <a:ext cx="211440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5161150" y="4100556"/>
            <a:ext cx="3299282" cy="247331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2000" b="1" dirty="0" smtClean="0">
                <a:solidFill>
                  <a:schemeClr val="tx1"/>
                </a:solidFill>
              </a:rPr>
              <a:t>Paula </a:t>
            </a:r>
            <a:r>
              <a:rPr lang="es-CL" sz="2000" b="1" dirty="0" err="1" smtClean="0">
                <a:solidFill>
                  <a:schemeClr val="tx1"/>
                </a:solidFill>
              </a:rPr>
              <a:t>Jaraquemada</a:t>
            </a:r>
            <a:endParaRPr lang="es-CL" sz="2000" b="1" dirty="0" smtClean="0">
              <a:solidFill>
                <a:schemeClr val="tx1"/>
              </a:solidFill>
            </a:endParaRPr>
          </a:p>
          <a:p>
            <a:pPr algn="just"/>
            <a:r>
              <a:rPr lang="es-CL" b="1" dirty="0" smtClean="0">
                <a:solidFill>
                  <a:schemeClr val="tx1"/>
                </a:solidFill>
              </a:rPr>
              <a:t>Nace:</a:t>
            </a:r>
            <a:r>
              <a:rPr lang="es-CL" dirty="0" smtClean="0">
                <a:solidFill>
                  <a:schemeClr val="tx1"/>
                </a:solidFill>
              </a:rPr>
              <a:t> 18 junio 1768, Santiago.</a:t>
            </a:r>
          </a:p>
          <a:p>
            <a:pPr algn="just"/>
            <a:r>
              <a:rPr lang="es-CL" b="1" dirty="0" smtClean="0">
                <a:solidFill>
                  <a:schemeClr val="tx1"/>
                </a:solidFill>
              </a:rPr>
              <a:t>Muere</a:t>
            </a:r>
            <a:r>
              <a:rPr lang="es-CL" dirty="0" smtClean="0">
                <a:solidFill>
                  <a:schemeClr val="tx1"/>
                </a:solidFill>
              </a:rPr>
              <a:t>: 7 septiembre  1851</a:t>
            </a:r>
          </a:p>
          <a:p>
            <a:pPr algn="just"/>
            <a:r>
              <a:rPr lang="es-CL" b="1" dirty="0" smtClean="0">
                <a:solidFill>
                  <a:schemeClr val="tx1"/>
                </a:solidFill>
              </a:rPr>
              <a:t>Participa</a:t>
            </a:r>
            <a:r>
              <a:rPr lang="es-CL" dirty="0" smtClean="0">
                <a:solidFill>
                  <a:schemeClr val="tx1"/>
                </a:solidFill>
              </a:rPr>
              <a:t>: Dama de la aristocracia criolla. </a:t>
            </a:r>
            <a:r>
              <a:rPr lang="es-CL" b="1" dirty="0" smtClean="0">
                <a:solidFill>
                  <a:schemeClr val="tx1"/>
                </a:solidFill>
              </a:rPr>
              <a:t>Protegió y alimentó</a:t>
            </a:r>
            <a:r>
              <a:rPr lang="es-CL" dirty="0" smtClean="0">
                <a:solidFill>
                  <a:schemeClr val="tx1"/>
                </a:solidFill>
              </a:rPr>
              <a:t>  a los soldados heridos de la batalla Cancha rayada en su hacienda. 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3076" name="Picture 4" descr="Javiera Carrera | Francisca Javiera de la Carrera y Verdugo, má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2160240" cy="292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1043608" y="4004003"/>
            <a:ext cx="3168352" cy="256986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2000" b="1" dirty="0" smtClean="0">
                <a:solidFill>
                  <a:schemeClr val="tx1"/>
                </a:solidFill>
              </a:rPr>
              <a:t>Javiera Carrera Verdugo</a:t>
            </a:r>
          </a:p>
          <a:p>
            <a:pPr algn="just"/>
            <a:r>
              <a:rPr lang="es-CL" b="1" dirty="0" smtClean="0">
                <a:solidFill>
                  <a:schemeClr val="tx1"/>
                </a:solidFill>
              </a:rPr>
              <a:t>Nace</a:t>
            </a:r>
            <a:r>
              <a:rPr lang="es-CL" dirty="0" smtClean="0">
                <a:solidFill>
                  <a:schemeClr val="tx1"/>
                </a:solidFill>
              </a:rPr>
              <a:t>: 1 de marzo 1781, Santiago</a:t>
            </a:r>
          </a:p>
          <a:p>
            <a:pPr algn="just"/>
            <a:r>
              <a:rPr lang="es-CL" b="1" dirty="0" smtClean="0">
                <a:solidFill>
                  <a:schemeClr val="tx1"/>
                </a:solidFill>
              </a:rPr>
              <a:t>Muere:</a:t>
            </a:r>
            <a:r>
              <a:rPr lang="es-CL" dirty="0" smtClean="0">
                <a:solidFill>
                  <a:schemeClr val="tx1"/>
                </a:solidFill>
              </a:rPr>
              <a:t> 20 agosto 1862,</a:t>
            </a:r>
          </a:p>
          <a:p>
            <a:pPr algn="just"/>
            <a:r>
              <a:rPr lang="es-CL" dirty="0" smtClean="0">
                <a:solidFill>
                  <a:schemeClr val="tx1"/>
                </a:solidFill>
              </a:rPr>
              <a:t> Santiago.</a:t>
            </a:r>
          </a:p>
          <a:p>
            <a:pPr algn="just"/>
            <a:r>
              <a:rPr lang="es-CL" dirty="0" smtClean="0">
                <a:solidFill>
                  <a:schemeClr val="tx1"/>
                </a:solidFill>
              </a:rPr>
              <a:t>Destacó por su apoyo a la independencia. Bordó la </a:t>
            </a:r>
            <a:r>
              <a:rPr lang="es-CL" b="1" dirty="0" smtClean="0">
                <a:solidFill>
                  <a:schemeClr val="tx1"/>
                </a:solidFill>
              </a:rPr>
              <a:t>primera bandera </a:t>
            </a:r>
            <a:r>
              <a:rPr lang="es-CL" dirty="0" smtClean="0">
                <a:solidFill>
                  <a:schemeClr val="tx1"/>
                </a:solidFill>
              </a:rPr>
              <a:t>de Chile.</a:t>
            </a:r>
            <a:endParaRPr lang="es-C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35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35696" y="548680"/>
            <a:ext cx="4824536" cy="6732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i="1" dirty="0" smtClean="0">
                <a:solidFill>
                  <a:schemeClr val="tx1"/>
                </a:solidFill>
                <a:latin typeface="Lucida Fax" pitchFamily="18" charset="0"/>
              </a:rPr>
              <a:t>La Patria Nueva (1817-1823)</a:t>
            </a:r>
            <a:endParaRPr lang="es-CL" sz="2400" b="1" i="1" dirty="0">
              <a:solidFill>
                <a:schemeClr val="tx1"/>
              </a:solidFill>
              <a:latin typeface="Lucida Fax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67544" y="1484784"/>
            <a:ext cx="79928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dirty="0" smtClean="0"/>
              <a:t>La Patria Nueva se inició en 1817 con la </a:t>
            </a:r>
            <a:r>
              <a:rPr lang="es-CL" sz="2000" b="1" dirty="0" smtClean="0"/>
              <a:t>victoria de Chacabuco </a:t>
            </a:r>
            <a:r>
              <a:rPr lang="es-CL" sz="2000" dirty="0" smtClean="0"/>
              <a:t>y finalizó en 1823 con la </a:t>
            </a:r>
            <a:r>
              <a:rPr lang="es-CL" sz="2000" b="1" dirty="0" smtClean="0"/>
              <a:t>abdicación de Bernardo O'Higgins</a:t>
            </a:r>
            <a:r>
              <a:rPr lang="es-CL" sz="2000" dirty="0" smtClean="0"/>
              <a:t>. Esta etapa de la independencia de Chile se caracterizó por el regreso al poder de los patriotas, quienes, con Bernardo O'Higgins como </a:t>
            </a:r>
            <a:r>
              <a:rPr lang="es-CL" sz="2000" b="1" dirty="0" smtClean="0"/>
              <a:t>Director Supremo </a:t>
            </a:r>
            <a:r>
              <a:rPr lang="es-CL" sz="2000" dirty="0" smtClean="0"/>
              <a:t>, tuvieron que enfrentar distintos desafíos para consolidar el proceso de independencia.</a:t>
            </a:r>
          </a:p>
          <a:p>
            <a:pPr algn="just"/>
            <a:r>
              <a:rPr lang="es-CL" sz="2000" b="1" dirty="0" smtClean="0">
                <a:solidFill>
                  <a:srgbClr val="C00000"/>
                </a:solidFill>
              </a:rPr>
              <a:t>                                       ¿Cómo ocurrieron los hechos?</a:t>
            </a:r>
          </a:p>
          <a:p>
            <a:pPr algn="just"/>
            <a:endParaRPr lang="es-CL" sz="2000" b="1" dirty="0">
              <a:solidFill>
                <a:srgbClr val="C00000"/>
              </a:solidFill>
            </a:endParaRPr>
          </a:p>
          <a:p>
            <a:pPr algn="just"/>
            <a:r>
              <a:rPr lang="es-CL" sz="2000" dirty="0" smtClean="0"/>
              <a:t>Con el triunfo de </a:t>
            </a:r>
            <a:r>
              <a:rPr lang="es-CL" sz="2000" b="1" dirty="0" smtClean="0">
                <a:solidFill>
                  <a:srgbClr val="C00000"/>
                </a:solidFill>
              </a:rPr>
              <a:t>Chacabuco</a:t>
            </a:r>
            <a:r>
              <a:rPr lang="es-CL" sz="2000" dirty="0" smtClean="0"/>
              <a:t> Santiago cayó bajo el poder de los Patriotas. Los Realistas huyen hacia el sur concentrándose en Talcahuano, donde se organizan al mando de Osorio y enfrentan a los Patriotas en </a:t>
            </a:r>
            <a:r>
              <a:rPr lang="es-CL" sz="2000" b="1" dirty="0" smtClean="0">
                <a:solidFill>
                  <a:srgbClr val="C00000"/>
                </a:solidFill>
              </a:rPr>
              <a:t>Cancha</a:t>
            </a:r>
            <a:r>
              <a:rPr lang="es-CL" sz="2000" dirty="0" smtClean="0"/>
              <a:t> </a:t>
            </a:r>
            <a:r>
              <a:rPr lang="es-CL" sz="2000" b="1" dirty="0">
                <a:solidFill>
                  <a:srgbClr val="C00000"/>
                </a:solidFill>
              </a:rPr>
              <a:t>R</a:t>
            </a:r>
            <a:r>
              <a:rPr lang="es-CL" sz="2000" b="1" dirty="0" smtClean="0">
                <a:solidFill>
                  <a:srgbClr val="C00000"/>
                </a:solidFill>
              </a:rPr>
              <a:t>ayada</a:t>
            </a:r>
            <a:r>
              <a:rPr lang="es-CL" sz="2000" dirty="0" smtClean="0"/>
              <a:t> , sufriendo una derrota.</a:t>
            </a:r>
          </a:p>
          <a:p>
            <a:pPr algn="just"/>
            <a:r>
              <a:rPr lang="es-CL" sz="2000" dirty="0" smtClean="0"/>
              <a:t>Mientras tanto en Santiago al mando de San Martín  se enfrentan los Patriotas con los Realistas en la </a:t>
            </a:r>
            <a:r>
              <a:rPr lang="es-CL" sz="2000" b="1" dirty="0" smtClean="0">
                <a:solidFill>
                  <a:srgbClr val="C00000"/>
                </a:solidFill>
              </a:rPr>
              <a:t>Batalla de Maipú </a:t>
            </a:r>
            <a:r>
              <a:rPr lang="es-CL" sz="2000" dirty="0" smtClean="0"/>
              <a:t>(5 de abril de 1818). Los Patriotas obtuvieron el triunfo que sella la Libertad de Chile.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247128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 Batalla de Maipú, consolidación de la independenci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49833"/>
            <a:ext cx="626469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475656" y="332656"/>
            <a:ext cx="5400600" cy="6480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i="1" dirty="0" smtClean="0">
                <a:solidFill>
                  <a:schemeClr val="tx1"/>
                </a:solidFill>
              </a:rPr>
              <a:t>La Batalla de Maipú ( 5 de abril de 1818)</a:t>
            </a:r>
            <a:endParaRPr lang="es-CL" sz="2400" b="1" i="1" dirty="0">
              <a:solidFill>
                <a:schemeClr val="tx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11560" y="980728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/>
              <a:t>El abrazo de Maipú  entre Bernardo O'Higgins y José de San Martín selló la independencia de Chile.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2040957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126614"/>
              </p:ext>
            </p:extLst>
          </p:nvPr>
        </p:nvGraphicFramePr>
        <p:xfrm>
          <a:off x="611560" y="1052736"/>
          <a:ext cx="8064896" cy="540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6408712"/>
              </a:tblGrid>
              <a:tr h="617965">
                <a:tc>
                  <a:txBody>
                    <a:bodyPr/>
                    <a:lstStyle/>
                    <a:p>
                      <a:r>
                        <a:rPr lang="es-CL" dirty="0" smtClean="0"/>
                        <a:t>   Año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                           Hechos</a:t>
                      </a:r>
                      <a:endParaRPr lang="es-CL" dirty="0"/>
                    </a:p>
                  </a:txBody>
                  <a:tcPr/>
                </a:tc>
              </a:tr>
              <a:tr h="1313594">
                <a:tc>
                  <a:txBody>
                    <a:bodyPr/>
                    <a:lstStyle/>
                    <a:p>
                      <a:r>
                        <a:rPr lang="es-CL" dirty="0" smtClean="0"/>
                        <a:t>  1817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-Batalla de Chacabuco</a:t>
                      </a:r>
                      <a:r>
                        <a:rPr lang="es-CL" baseline="0" dirty="0" smtClean="0"/>
                        <a:t> (12 de febrero). Victoria patriota.</a:t>
                      </a:r>
                    </a:p>
                    <a:p>
                      <a:r>
                        <a:rPr lang="es-CL" baseline="0" dirty="0" smtClean="0"/>
                        <a:t>- Nombramiento de B. O'Higgins como Director Supremo (16 de febrero)</a:t>
                      </a:r>
                      <a:endParaRPr lang="es-CL" dirty="0"/>
                    </a:p>
                  </a:txBody>
                  <a:tcPr/>
                </a:tc>
              </a:tr>
              <a:tr h="1313594">
                <a:tc>
                  <a:txBody>
                    <a:bodyPr/>
                    <a:lstStyle/>
                    <a:p>
                      <a:r>
                        <a:rPr lang="es-CL" dirty="0" smtClean="0"/>
                        <a:t>  1818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-Proclamación</a:t>
                      </a:r>
                      <a:r>
                        <a:rPr lang="es-CL" baseline="0" dirty="0" smtClean="0"/>
                        <a:t> de la Independencia (12 de febrero)  </a:t>
                      </a:r>
                    </a:p>
                    <a:p>
                      <a:r>
                        <a:rPr lang="es-CL" baseline="0" dirty="0" smtClean="0"/>
                        <a:t>-Batalla de Cancha Rayada (19 de marzo).Victoria realista.</a:t>
                      </a:r>
                    </a:p>
                    <a:p>
                      <a:r>
                        <a:rPr lang="es-CL" baseline="0" dirty="0" smtClean="0"/>
                        <a:t>-Batalla de Maipú (5 de abril, victoria patriota)</a:t>
                      </a:r>
                      <a:endParaRPr lang="es-CL" dirty="0"/>
                    </a:p>
                  </a:txBody>
                  <a:tcPr/>
                </a:tc>
              </a:tr>
              <a:tr h="919516">
                <a:tc>
                  <a:txBody>
                    <a:bodyPr/>
                    <a:lstStyle/>
                    <a:p>
                      <a:r>
                        <a:rPr lang="es-CL" dirty="0" smtClean="0"/>
                        <a:t>  1820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-Toma patriota de Valdivia( 3 y 4 de febrero)</a:t>
                      </a:r>
                    </a:p>
                    <a:p>
                      <a:r>
                        <a:rPr lang="es-CL" dirty="0" smtClean="0"/>
                        <a:t>-Zarpe de la expedición libertadora del Perú. (20 de agosto)</a:t>
                      </a:r>
                      <a:endParaRPr lang="es-CL" dirty="0"/>
                    </a:p>
                  </a:txBody>
                  <a:tcPr/>
                </a:tc>
              </a:tr>
              <a:tr h="617965">
                <a:tc>
                  <a:txBody>
                    <a:bodyPr/>
                    <a:lstStyle/>
                    <a:p>
                      <a:r>
                        <a:rPr lang="es-CL" dirty="0" smtClean="0"/>
                        <a:t>  1822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- Promulgación de la Constitución de 1822 (30 de octubre)</a:t>
                      </a:r>
                      <a:endParaRPr lang="es-CL" dirty="0"/>
                    </a:p>
                  </a:txBody>
                  <a:tcPr/>
                </a:tc>
              </a:tr>
              <a:tr h="617965">
                <a:tc>
                  <a:txBody>
                    <a:bodyPr/>
                    <a:lstStyle/>
                    <a:p>
                      <a:r>
                        <a:rPr lang="es-CL" dirty="0" smtClean="0"/>
                        <a:t>  1823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- Abdicación de Bernardo O'Higgins . (28 de enero)</a:t>
                      </a:r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1979712" y="476672"/>
            <a:ext cx="5472608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i="1" dirty="0" smtClean="0">
                <a:solidFill>
                  <a:schemeClr val="tx1"/>
                </a:solidFill>
              </a:rPr>
              <a:t>Cronología de la Patria Nueva</a:t>
            </a:r>
            <a:endParaRPr lang="es-CL" sz="2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0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iografía Resumida - Instituto OHigginiano - Bernardo O'Higg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772816"/>
            <a:ext cx="856895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979712" y="476672"/>
            <a:ext cx="5472608" cy="7200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i="1" dirty="0" smtClean="0">
                <a:solidFill>
                  <a:schemeClr val="tx1"/>
                </a:solidFill>
              </a:rPr>
              <a:t>Gobierno de Bernardo O'Higgins: obras </a:t>
            </a:r>
            <a:endParaRPr lang="es-CL" sz="2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79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TNA VIVAR\Desktop\Captu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09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1412776"/>
            <a:ext cx="820891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rgbClr val="C00000"/>
                </a:solidFill>
              </a:rPr>
              <a:t>                                             Actividades      </a:t>
            </a:r>
          </a:p>
          <a:p>
            <a:r>
              <a:rPr lang="es-CL" sz="2000" dirty="0" smtClean="0"/>
              <a:t>1.-Realiza líneas de tiempo siguiendo los pasos de tu texto: de la cronología de la Patria Nueva (</a:t>
            </a:r>
            <a:r>
              <a:rPr lang="es-CL" sz="2000" dirty="0" err="1" smtClean="0"/>
              <a:t>pág</a:t>
            </a:r>
            <a:r>
              <a:rPr lang="es-CL" sz="2000" dirty="0" smtClean="0"/>
              <a:t> 66)y una del Gobierno de O'Higgins (</a:t>
            </a:r>
            <a:r>
              <a:rPr lang="es-CL" sz="2000" dirty="0" err="1" smtClean="0"/>
              <a:t>pág</a:t>
            </a:r>
            <a:r>
              <a:rPr lang="es-CL" sz="2000" dirty="0" smtClean="0"/>
              <a:t> 71</a:t>
            </a:r>
            <a:r>
              <a:rPr lang="es-CL" sz="2000" dirty="0" smtClean="0"/>
              <a:t>). Debes dibujarlas en hoja de block grande 1/8 y pintarlas, con algunas imágenes ( a lo menos 3). Actividad evaluada,  hasta el lunes 08/06</a:t>
            </a:r>
            <a:endParaRPr lang="es-CL" sz="2000" dirty="0" smtClean="0"/>
          </a:p>
          <a:p>
            <a:endParaRPr lang="es-CL" sz="2000" dirty="0" smtClean="0"/>
          </a:p>
          <a:p>
            <a:r>
              <a:rPr lang="es-CL" sz="2000" dirty="0" smtClean="0"/>
              <a:t>2.- Lee el recurso 2 y recurso 3 págs. 66 y 67 y responde ¿Por qué fue importante la Declaración de Independencia? ¿ Por qué es importante la batalla de Maipú?</a:t>
            </a:r>
          </a:p>
          <a:p>
            <a:endParaRPr lang="es-CL" sz="2000" dirty="0"/>
          </a:p>
          <a:p>
            <a:r>
              <a:rPr lang="es-CL" sz="2000" dirty="0" smtClean="0"/>
              <a:t>3.- Averigua  la </a:t>
            </a:r>
            <a:r>
              <a:rPr lang="es-CL" sz="2000" dirty="0"/>
              <a:t> </a:t>
            </a:r>
            <a:r>
              <a:rPr lang="es-CL" sz="2000" dirty="0" smtClean="0"/>
              <a:t>participación  de otros personajes destacados de la Independencia.  ( Mateo de Toro y Zambrano, Camilo Henríquez, </a:t>
            </a:r>
            <a:r>
              <a:rPr lang="es-CL" sz="2000" dirty="0" err="1" smtClean="0"/>
              <a:t>etc</a:t>
            </a:r>
            <a:r>
              <a:rPr lang="es-CL" sz="2000" dirty="0" smtClean="0"/>
              <a:t>)</a:t>
            </a:r>
            <a:endParaRPr lang="es-CL" sz="2000" dirty="0"/>
          </a:p>
          <a:p>
            <a:endParaRPr lang="es-CL" sz="2000" b="1" dirty="0" smtClean="0">
              <a:solidFill>
                <a:srgbClr val="C00000"/>
              </a:solidFill>
            </a:endParaRPr>
          </a:p>
          <a:p>
            <a:r>
              <a:rPr lang="es-CL" sz="2000" b="1" dirty="0" smtClean="0">
                <a:solidFill>
                  <a:srgbClr val="C00000"/>
                </a:solidFill>
              </a:rPr>
              <a:t>Nota: </a:t>
            </a:r>
            <a:r>
              <a:rPr lang="es-CL" sz="2000" dirty="0" smtClean="0"/>
              <a:t>todas las actividades las debes enviar </a:t>
            </a:r>
            <a:r>
              <a:rPr lang="es-CL" sz="2000" b="1" dirty="0" smtClean="0"/>
              <a:t>a mi correo </a:t>
            </a:r>
            <a:r>
              <a:rPr lang="es-CL" sz="2000" dirty="0" smtClean="0"/>
              <a:t>para su revisión</a:t>
            </a:r>
            <a:r>
              <a:rPr lang="es-CL" sz="2000" b="1" dirty="0" smtClean="0">
                <a:solidFill>
                  <a:srgbClr val="C00000"/>
                </a:solidFill>
              </a:rPr>
              <a:t>.</a:t>
            </a:r>
            <a:endParaRPr lang="es-CL" sz="20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251520" y="549275"/>
            <a:ext cx="7978080" cy="792163"/>
          </a:xfrm>
        </p:spPr>
        <p:txBody>
          <a:bodyPr>
            <a:normAutofit fontScale="90000"/>
          </a:bodyPr>
          <a:lstStyle/>
          <a:p>
            <a:r>
              <a:rPr lang="es-CL" sz="2400" b="1" dirty="0" smtClean="0">
                <a:solidFill>
                  <a:schemeClr val="tx1"/>
                </a:solidFill>
              </a:rPr>
              <a:t>O2</a:t>
            </a:r>
            <a:r>
              <a:rPr lang="es-CL" sz="2400" dirty="0" smtClean="0">
                <a:solidFill>
                  <a:schemeClr val="tx1"/>
                </a:solidFill>
              </a:rPr>
              <a:t>Explicar </a:t>
            </a:r>
            <a:r>
              <a:rPr lang="es-CL" sz="2400" dirty="0">
                <a:solidFill>
                  <a:schemeClr val="tx1"/>
                </a:solidFill>
              </a:rPr>
              <a:t>el desarrollo del proceso de independencia de Chile</a:t>
            </a:r>
            <a:endParaRPr lang="es-CL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395536" y="1268760"/>
            <a:ext cx="82809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rgbClr val="C00000"/>
                </a:solidFill>
              </a:rPr>
              <a:t>                                  </a:t>
            </a:r>
            <a:r>
              <a:rPr lang="es-CL" sz="2800" b="1" dirty="0" smtClean="0">
                <a:solidFill>
                  <a:srgbClr val="C00000"/>
                </a:solidFill>
              </a:rPr>
              <a:t>La Reconquista Española</a:t>
            </a:r>
          </a:p>
          <a:p>
            <a:r>
              <a:rPr lang="es-CL" sz="2400" b="1" dirty="0">
                <a:solidFill>
                  <a:srgbClr val="C00000"/>
                </a:solidFill>
              </a:rPr>
              <a:t> </a:t>
            </a:r>
            <a:r>
              <a:rPr lang="es-CL" sz="2400" b="1" dirty="0" smtClean="0">
                <a:solidFill>
                  <a:srgbClr val="C00000"/>
                </a:solidFill>
              </a:rPr>
              <a:t>                                                (1814- 1817)</a:t>
            </a:r>
          </a:p>
          <a:p>
            <a:pPr algn="just"/>
            <a:r>
              <a:rPr lang="es-CL" sz="2400" dirty="0" smtClean="0"/>
              <a:t> Con la derrota de los patriotas en la </a:t>
            </a:r>
            <a:r>
              <a:rPr lang="es-CL" sz="2400" b="1" dirty="0" smtClean="0">
                <a:solidFill>
                  <a:srgbClr val="C00000"/>
                </a:solidFill>
              </a:rPr>
              <a:t>batalla de Rancagua </a:t>
            </a:r>
            <a:r>
              <a:rPr lang="es-CL" sz="2400" dirty="0" smtClean="0"/>
              <a:t>comenzó el período de la Reconquista, caracterizado  por la restauración del poder español y acciones represivas en contra de los criollos. Este período terminó con la </a:t>
            </a:r>
            <a:r>
              <a:rPr lang="es-CL" sz="2400" b="1" dirty="0" smtClean="0">
                <a:solidFill>
                  <a:srgbClr val="C00000"/>
                </a:solidFill>
              </a:rPr>
              <a:t>batalla de Chacabuco</a:t>
            </a:r>
            <a:r>
              <a:rPr lang="es-CL" sz="2400" dirty="0" smtClean="0"/>
              <a:t>, el 12 de febrero de 1817</a:t>
            </a:r>
            <a:r>
              <a:rPr lang="es-CL" dirty="0" smtClean="0"/>
              <a:t>.</a:t>
            </a:r>
          </a:p>
          <a:p>
            <a:pPr algn="just"/>
            <a:endParaRPr lang="es-CL" dirty="0"/>
          </a:p>
          <a:p>
            <a:pPr algn="just"/>
            <a:r>
              <a:rPr lang="es-CL" b="1" dirty="0" smtClean="0">
                <a:solidFill>
                  <a:srgbClr val="C00000"/>
                </a:solidFill>
              </a:rPr>
              <a:t>Ver Video</a:t>
            </a:r>
            <a:r>
              <a:rPr lang="es-CL" b="1" dirty="0" smtClean="0"/>
              <a:t>: Algo han hecho por la Historia de Chile, capítulo 4</a:t>
            </a:r>
          </a:p>
          <a:p>
            <a:pPr algn="just"/>
            <a:endParaRPr lang="es-CL" b="1" dirty="0" smtClean="0"/>
          </a:p>
          <a:p>
            <a:pPr algn="just"/>
            <a:endParaRPr lang="es-CL" b="1" dirty="0"/>
          </a:p>
          <a:p>
            <a:pPr algn="just"/>
            <a:endParaRPr lang="es-CL" b="1" dirty="0" smtClean="0"/>
          </a:p>
          <a:p>
            <a:endParaRPr lang="es-CL" dirty="0"/>
          </a:p>
        </p:txBody>
      </p:sp>
      <p:sp>
        <p:nvSpPr>
          <p:cNvPr id="5" name="4 Rectángulo"/>
          <p:cNvSpPr/>
          <p:nvPr/>
        </p:nvSpPr>
        <p:spPr>
          <a:xfrm>
            <a:off x="451103" y="4725144"/>
            <a:ext cx="8280920" cy="14810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b="1" dirty="0" smtClean="0">
                <a:solidFill>
                  <a:srgbClr val="C00000"/>
                </a:solidFill>
              </a:rPr>
              <a:t>Responde:</a:t>
            </a:r>
          </a:p>
          <a:p>
            <a:pPr algn="just"/>
            <a:r>
              <a:rPr lang="es-CL" b="1" dirty="0" smtClean="0">
                <a:solidFill>
                  <a:schemeClr val="tx1"/>
                </a:solidFill>
              </a:rPr>
              <a:t>1.-¿Por qué José Miguel Carrera y Bernardo O'Higgins terminaron siendo adversarios  si ambos peleaban por la independencia?</a:t>
            </a:r>
          </a:p>
          <a:p>
            <a:pPr algn="just"/>
            <a:r>
              <a:rPr lang="es-CL" b="1" dirty="0" smtClean="0">
                <a:solidFill>
                  <a:schemeClr val="tx1"/>
                </a:solidFill>
              </a:rPr>
              <a:t>2.-¿ Cuál era el origen de las diferencias entre ambos?</a:t>
            </a:r>
          </a:p>
          <a:p>
            <a:pPr algn="just"/>
            <a:r>
              <a:rPr lang="es-CL" b="1" dirty="0" smtClean="0">
                <a:solidFill>
                  <a:schemeClr val="tx1"/>
                </a:solidFill>
              </a:rPr>
              <a:t>3.-¿Qué consecuencias trae este  conflicto?</a:t>
            </a:r>
          </a:p>
        </p:txBody>
      </p:sp>
    </p:spTree>
    <p:extLst>
      <p:ext uri="{BB962C8B-B14F-4D97-AF65-F5344CB8AC3E}">
        <p14:creationId xmlns:p14="http://schemas.microsoft.com/office/powerpoint/2010/main" val="395350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l Observatodo.cl, Noticias de La Serena y Coquimb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11181"/>
            <a:ext cx="7416824" cy="376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331640" y="475710"/>
            <a:ext cx="6840760" cy="6490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i="1" dirty="0" smtClean="0">
                <a:solidFill>
                  <a:schemeClr val="tx1"/>
                </a:solidFill>
                <a:latin typeface="Lucida Fax" pitchFamily="18" charset="0"/>
              </a:rPr>
              <a:t>Desastre de Rancagua (o1 y 02 de octubre de 1814)</a:t>
            </a:r>
            <a:endParaRPr lang="es-CL" sz="2000" b="1" i="1" dirty="0">
              <a:solidFill>
                <a:schemeClr val="tx1"/>
              </a:solidFill>
              <a:latin typeface="Lucida Fax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 rot="10800000" flipV="1">
            <a:off x="539552" y="5090120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/>
              <a:t>  </a:t>
            </a:r>
            <a:r>
              <a:rPr lang="es-MX" sz="2000" dirty="0"/>
              <a:t>El brigadier </a:t>
            </a:r>
            <a:r>
              <a:rPr lang="es-MX" sz="2000" b="1" dirty="0" smtClean="0"/>
              <a:t>Bernardo O'Higgins </a:t>
            </a:r>
            <a:r>
              <a:rPr lang="es-MX" sz="2000" dirty="0" smtClean="0"/>
              <a:t>fue </a:t>
            </a:r>
            <a:r>
              <a:rPr lang="es-MX" sz="2000" dirty="0"/>
              <a:t>sitiado en </a:t>
            </a:r>
            <a:r>
              <a:rPr lang="es-MX" sz="2000" dirty="0" smtClean="0"/>
              <a:t>Rancagua  </a:t>
            </a:r>
            <a:r>
              <a:rPr lang="es-MX" sz="2000" dirty="0"/>
              <a:t>por el </a:t>
            </a:r>
            <a:r>
              <a:rPr lang="es-MX" sz="2000" dirty="0" smtClean="0"/>
              <a:t>coronel español </a:t>
            </a:r>
            <a:r>
              <a:rPr lang="es-MX" sz="2000" dirty="0"/>
              <a:t> </a:t>
            </a:r>
            <a:r>
              <a:rPr lang="es-MX" sz="2000" b="1" dirty="0" smtClean="0"/>
              <a:t>Mariano Osorio</a:t>
            </a:r>
            <a:r>
              <a:rPr lang="es-MX" sz="2000" dirty="0" smtClean="0"/>
              <a:t>, </a:t>
            </a:r>
            <a:r>
              <a:rPr lang="es-MX" sz="2000" dirty="0"/>
              <a:t>resistiendo </a:t>
            </a:r>
            <a:r>
              <a:rPr lang="es-MX" sz="2000" dirty="0" smtClean="0"/>
              <a:t>dos </a:t>
            </a:r>
            <a:r>
              <a:rPr lang="es-MX" sz="2000" dirty="0"/>
              <a:t>días hasta que logró romper el cerco con algunos sobrevivientes y huir a </a:t>
            </a:r>
            <a:r>
              <a:rPr lang="es-MX" sz="2000" dirty="0" smtClean="0"/>
              <a:t>Mendoza. Esta batalla marcó </a:t>
            </a:r>
            <a:r>
              <a:rPr lang="es-MX" sz="2000" dirty="0"/>
              <a:t>el fin de la </a:t>
            </a:r>
            <a:r>
              <a:rPr lang="es-MX" sz="2000" dirty="0" smtClean="0"/>
              <a:t>Patria Vieja </a:t>
            </a:r>
            <a:r>
              <a:rPr lang="es-MX" sz="2000" dirty="0"/>
              <a:t> y el inicio de la </a:t>
            </a:r>
            <a:r>
              <a:rPr lang="es-MX" sz="2000" dirty="0" smtClean="0"/>
              <a:t>Reconquista.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256124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Quién fué? - Bernardo O'Higgins Riquelme - Institucion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59096"/>
            <a:ext cx="1872208" cy="268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José Miguel Carrera Verdugo: genealogía por Ernesto ÁLVAREZ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554" y="998513"/>
            <a:ext cx="2144266" cy="264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anuel Rodríguez Erdoíza - Wikipedia, la enciclopedia lib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964886"/>
            <a:ext cx="2075507" cy="267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051720" y="455774"/>
            <a:ext cx="5358232" cy="4629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i="1" dirty="0" smtClean="0">
                <a:solidFill>
                  <a:schemeClr val="tx1"/>
                </a:solidFill>
                <a:latin typeface="Lucida Fax" pitchFamily="18" charset="0"/>
              </a:rPr>
              <a:t>Patriotas  destacados  del período</a:t>
            </a:r>
            <a:endParaRPr lang="es-CL" b="1" i="1" dirty="0">
              <a:solidFill>
                <a:schemeClr val="tx1"/>
              </a:solidFill>
              <a:latin typeface="Lucida Fax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83568" y="3717032"/>
            <a:ext cx="2184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i="1" dirty="0" smtClean="0"/>
              <a:t>Bernardo O'Higgins</a:t>
            </a:r>
            <a:endParaRPr lang="es-CL" b="1" i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6365627" y="3747918"/>
            <a:ext cx="2036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i="1" dirty="0" smtClean="0"/>
              <a:t>Manuel  Rodríguez</a:t>
            </a:r>
            <a:endParaRPr lang="es-CL" b="1" i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480554" y="3642290"/>
            <a:ext cx="2144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i="1" dirty="0" smtClean="0"/>
              <a:t>José Miguel Carrera</a:t>
            </a:r>
            <a:endParaRPr lang="es-CL" b="1" i="1" dirty="0"/>
          </a:p>
        </p:txBody>
      </p:sp>
      <p:sp>
        <p:nvSpPr>
          <p:cNvPr id="6" name="5 Rectángulo"/>
          <p:cNvSpPr/>
          <p:nvPr/>
        </p:nvSpPr>
        <p:spPr>
          <a:xfrm>
            <a:off x="2750616" y="4018718"/>
            <a:ext cx="3960440" cy="4227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i="1" dirty="0" smtClean="0">
                <a:solidFill>
                  <a:schemeClr val="tx1"/>
                </a:solidFill>
              </a:rPr>
              <a:t>Gobernadores  Españoles en Chile </a:t>
            </a:r>
            <a:endParaRPr lang="es-CL" b="1" i="1" dirty="0">
              <a:solidFill>
                <a:schemeClr val="tx1"/>
              </a:solidFill>
            </a:endParaRPr>
          </a:p>
        </p:txBody>
      </p:sp>
      <p:pic>
        <p:nvPicPr>
          <p:cNvPr id="3082" name="Picture 10" descr="La Reconquista (1814-1817) Icari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63" y="4417186"/>
            <a:ext cx="1943113" cy="211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istoria Argentina - Campaña de San Martín - Cruce de los Andes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80345"/>
            <a:ext cx="1872208" cy="205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3131840" y="4653136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Durante la Reconquista gobiernan Chile los españoles </a:t>
            </a:r>
            <a:r>
              <a:rPr lang="es-CL" b="1" dirty="0" smtClean="0"/>
              <a:t>Mariano Osorio </a:t>
            </a:r>
            <a:r>
              <a:rPr lang="es-CL" dirty="0" smtClean="0"/>
              <a:t>y posteriormente </a:t>
            </a:r>
            <a:r>
              <a:rPr lang="es-CL" b="1" dirty="0" smtClean="0"/>
              <a:t>Casimiro Marcó del Pont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299459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836712"/>
            <a:ext cx="856895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/>
              <a:t>                                  </a:t>
            </a:r>
            <a:r>
              <a:rPr lang="es-MX" sz="2800" b="1" dirty="0" smtClean="0">
                <a:solidFill>
                  <a:srgbClr val="C00000"/>
                </a:solidFill>
              </a:rPr>
              <a:t>Características del Período  </a:t>
            </a:r>
            <a:r>
              <a:rPr lang="es-MX" sz="2800" b="1" dirty="0">
                <a:solidFill>
                  <a:srgbClr val="C00000"/>
                </a:solidFill>
              </a:rPr>
              <a:t>(1814-1817</a:t>
            </a:r>
            <a:r>
              <a:rPr lang="es-MX" sz="2800" b="1" dirty="0" smtClean="0">
                <a:solidFill>
                  <a:srgbClr val="C00000"/>
                </a:solidFill>
              </a:rPr>
              <a:t>)</a:t>
            </a:r>
          </a:p>
          <a:p>
            <a:endParaRPr lang="es-CL" sz="2800" dirty="0">
              <a:solidFill>
                <a:srgbClr val="C00000"/>
              </a:solidFill>
            </a:endParaRPr>
          </a:p>
          <a:p>
            <a:pPr algn="just"/>
            <a:r>
              <a:rPr lang="es-MX" sz="2400" dirty="0" smtClean="0"/>
              <a:t>     En este período las tropas españolas recuperan el poder </a:t>
            </a:r>
          </a:p>
          <a:p>
            <a:pPr algn="just"/>
            <a:r>
              <a:rPr lang="es-MX" sz="2400" dirty="0" smtClean="0"/>
              <a:t>    político en Chile y coincide con la vuelta al trono de Fernando </a:t>
            </a:r>
          </a:p>
          <a:p>
            <a:pPr algn="just"/>
            <a:r>
              <a:rPr lang="es-MX" sz="2400" dirty="0"/>
              <a:t> </a:t>
            </a:r>
            <a:r>
              <a:rPr lang="es-MX" sz="2400" dirty="0" smtClean="0"/>
              <a:t>  VII. Se anulan todas las reformas implementadas en la Patria  </a:t>
            </a:r>
          </a:p>
          <a:p>
            <a:pPr algn="just"/>
            <a:r>
              <a:rPr lang="es-MX" sz="2400" dirty="0"/>
              <a:t> </a:t>
            </a:r>
            <a:r>
              <a:rPr lang="es-MX" sz="2400" dirty="0" smtClean="0"/>
              <a:t> Vieja. Se establecen fuertes medidas de represión, lo que </a:t>
            </a:r>
          </a:p>
          <a:p>
            <a:pPr algn="just"/>
            <a:r>
              <a:rPr lang="es-MX" sz="2400" dirty="0"/>
              <a:t> </a:t>
            </a:r>
            <a:r>
              <a:rPr lang="es-MX" sz="2400" dirty="0" smtClean="0"/>
              <a:t>  genera un fuerte sentimiento antiespañol.</a:t>
            </a:r>
          </a:p>
          <a:p>
            <a:pPr algn="just"/>
            <a:r>
              <a:rPr lang="es-MX" sz="2400" b="1" dirty="0" smtClean="0">
                <a:solidFill>
                  <a:srgbClr val="C00000"/>
                </a:solidFill>
              </a:rPr>
              <a:t>    Medidas aplicadas por los gobiernos realistas</a:t>
            </a:r>
            <a:r>
              <a:rPr lang="es-MX" sz="2400" dirty="0" smtClean="0">
                <a:solidFill>
                  <a:srgbClr val="C00000"/>
                </a:solidFill>
              </a:rPr>
              <a:t>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400" dirty="0" smtClean="0"/>
              <a:t>Tribunales de Vindicación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400" dirty="0" smtClean="0"/>
              <a:t>Batallón de Talaveras ( Vicente San Bruno)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400" dirty="0" smtClean="0"/>
              <a:t>Expropiación de Haciendas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400" dirty="0" smtClean="0"/>
              <a:t>Cobro de grandes contribuciones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400" dirty="0" smtClean="0"/>
              <a:t>Detenciones y deportaciones.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CL" sz="2400" dirty="0"/>
          </a:p>
        </p:txBody>
      </p:sp>
      <p:pic>
        <p:nvPicPr>
          <p:cNvPr id="4098" name="Picture 2" descr="BANDERA de ESPAÑA OFICIAL GRANDE Dia NACIONAL ESCUDO ESPAÑOL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319" y="4725144"/>
            <a:ext cx="28575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60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980728"/>
            <a:ext cx="734481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rgbClr val="C00000"/>
                </a:solidFill>
              </a:rPr>
              <a:t>              Medidas  de los gobiernos realistas</a:t>
            </a:r>
          </a:p>
          <a:p>
            <a:r>
              <a:rPr lang="es-CL" dirty="0" smtClean="0"/>
              <a:t>  </a:t>
            </a:r>
          </a:p>
          <a:p>
            <a:r>
              <a:rPr lang="es-CL" sz="2400" b="1" dirty="0" smtClean="0">
                <a:solidFill>
                  <a:srgbClr val="C00000"/>
                </a:solidFill>
              </a:rPr>
              <a:t>   Restauración de instituciones coloniales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sz="2400" dirty="0" smtClean="0"/>
              <a:t>Se restablece la esclavitud.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sz="2400" dirty="0" smtClean="0"/>
              <a:t>Fin de libertad de comercio.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sz="2400" dirty="0" smtClean="0"/>
              <a:t>Clausura del Instituto y la Biblioteca Nacional.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sz="2400" dirty="0" smtClean="0"/>
              <a:t>Se reabre la Real Audiencia y la Universidad de San Felipe</a:t>
            </a:r>
            <a:r>
              <a:rPr lang="es-CL" dirty="0" smtClean="0"/>
              <a:t>.</a:t>
            </a:r>
            <a:endParaRPr lang="es-CL" dirty="0"/>
          </a:p>
        </p:txBody>
      </p:sp>
      <p:pic>
        <p:nvPicPr>
          <p:cNvPr id="5122" name="Picture 2" descr="Real Universidad de San Felipe (Santiago de Chile) - Ecu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705" y="3935384"/>
            <a:ext cx="3381711" cy="222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upload.wikimedia.org/wikipedia/commons/thumb/0/0b/MHNChile.JPG/270px-MHNChi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309" y="3935384"/>
            <a:ext cx="2067694" cy="226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934705" y="6237312"/>
            <a:ext cx="3669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i="1" dirty="0" smtClean="0"/>
              <a:t>         Universidad de San Felipe </a:t>
            </a:r>
            <a:endParaRPr lang="es-CL" b="1" i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1475656" y="6237312"/>
            <a:ext cx="2408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i="1" dirty="0" smtClean="0"/>
              <a:t>La Real Audiencia</a:t>
            </a:r>
            <a:endParaRPr lang="es-CL" b="1" i="1" dirty="0"/>
          </a:p>
        </p:txBody>
      </p:sp>
    </p:spTree>
    <p:extLst>
      <p:ext uri="{BB962C8B-B14F-4D97-AF65-F5344CB8AC3E}">
        <p14:creationId xmlns:p14="http://schemas.microsoft.com/office/powerpoint/2010/main" val="68153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07704" y="548680"/>
            <a:ext cx="5472608" cy="6480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i="1" dirty="0" smtClean="0">
                <a:solidFill>
                  <a:schemeClr val="tx1"/>
                </a:solidFill>
                <a:latin typeface="Lucida Fax" pitchFamily="18" charset="0"/>
              </a:rPr>
              <a:t>Resistencia Patriota</a:t>
            </a:r>
            <a:endParaRPr lang="es-CL" sz="2400" b="1" i="1" dirty="0">
              <a:solidFill>
                <a:schemeClr val="tx1"/>
              </a:solidFill>
              <a:latin typeface="Lucida Fax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1556792"/>
            <a:ext cx="3816424" cy="22322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2000" b="1" dirty="0" smtClean="0">
                <a:solidFill>
                  <a:schemeClr val="tx1"/>
                </a:solidFill>
              </a:rPr>
              <a:t>Formación del Ejército Libertador de Los Andes:</a:t>
            </a:r>
          </a:p>
          <a:p>
            <a:pPr algn="just"/>
            <a:r>
              <a:rPr lang="es-CL" dirty="0" smtClean="0">
                <a:solidFill>
                  <a:schemeClr val="tx1"/>
                </a:solidFill>
              </a:rPr>
              <a:t>En Mendoza se forma un ejército de chilenos y de argentinos dirigidos por </a:t>
            </a:r>
            <a:r>
              <a:rPr lang="es-CL" b="1" dirty="0" smtClean="0">
                <a:solidFill>
                  <a:schemeClr val="tx1"/>
                </a:solidFill>
              </a:rPr>
              <a:t>José de San Martín</a:t>
            </a:r>
            <a:r>
              <a:rPr lang="es-CL" dirty="0" smtClean="0">
                <a:solidFill>
                  <a:schemeClr val="tx1"/>
                </a:solidFill>
              </a:rPr>
              <a:t>,  </a:t>
            </a:r>
            <a:r>
              <a:rPr lang="es-CL" b="1" dirty="0" smtClean="0">
                <a:solidFill>
                  <a:schemeClr val="tx1"/>
                </a:solidFill>
              </a:rPr>
              <a:t>4000 hombres </a:t>
            </a:r>
            <a:r>
              <a:rPr lang="es-CL" dirty="0" smtClean="0">
                <a:solidFill>
                  <a:schemeClr val="tx1"/>
                </a:solidFill>
              </a:rPr>
              <a:t>cruzan la cordillera para liberar a Chile.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932040" y="1556792"/>
            <a:ext cx="3672408" cy="22322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2000" b="1" dirty="0" smtClean="0">
                <a:solidFill>
                  <a:schemeClr val="tx1"/>
                </a:solidFill>
              </a:rPr>
              <a:t>Organización de grupos de resistencia dentro del país</a:t>
            </a:r>
            <a:r>
              <a:rPr lang="es-CL" b="1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r>
              <a:rPr lang="es-CL" b="1" dirty="0" smtClean="0">
                <a:solidFill>
                  <a:schemeClr val="tx1"/>
                </a:solidFill>
              </a:rPr>
              <a:t>Manuel Rodríguez </a:t>
            </a:r>
            <a:r>
              <a:rPr lang="es-CL" dirty="0" smtClean="0">
                <a:solidFill>
                  <a:schemeClr val="tx1"/>
                </a:solidFill>
              </a:rPr>
              <a:t>organiza </a:t>
            </a:r>
            <a:r>
              <a:rPr lang="es-CL" b="1" dirty="0" smtClean="0">
                <a:solidFill>
                  <a:schemeClr val="tx1"/>
                </a:solidFill>
              </a:rPr>
              <a:t>guerrillas </a:t>
            </a:r>
            <a:r>
              <a:rPr lang="es-CL" dirty="0" smtClean="0">
                <a:solidFill>
                  <a:schemeClr val="tx1"/>
                </a:solidFill>
              </a:rPr>
              <a:t>, manteniendo el ánimo de las familias patriotas y debilitando a las fuerzas realistas.</a:t>
            </a:r>
            <a:endParaRPr lang="es-CL" dirty="0">
              <a:solidFill>
                <a:schemeClr val="tx1"/>
              </a:solidFill>
            </a:endParaRPr>
          </a:p>
        </p:txBody>
      </p:sp>
      <p:cxnSp>
        <p:nvCxnSpPr>
          <p:cNvPr id="6" name="5 Conector recto de flecha"/>
          <p:cNvCxnSpPr/>
          <p:nvPr/>
        </p:nvCxnSpPr>
        <p:spPr>
          <a:xfrm flipH="1">
            <a:off x="2771800" y="1196752"/>
            <a:ext cx="144016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>
            <a:off x="5292080" y="1196752"/>
            <a:ext cx="1008112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1115616" y="4077072"/>
            <a:ext cx="7056784" cy="17281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2000" b="1" dirty="0" smtClean="0">
                <a:solidFill>
                  <a:schemeClr val="tx1"/>
                </a:solidFill>
              </a:rPr>
              <a:t>                                    Batalla de Chacabuco</a:t>
            </a:r>
          </a:p>
          <a:p>
            <a:pPr algn="just"/>
            <a:r>
              <a:rPr lang="es-CL" sz="2000" dirty="0" smtClean="0">
                <a:solidFill>
                  <a:schemeClr val="tx1"/>
                </a:solidFill>
              </a:rPr>
              <a:t>Triunfo del Ejército Libertador sobre el ejército español </a:t>
            </a:r>
            <a:r>
              <a:rPr lang="es-CL" sz="2000" b="1" dirty="0" smtClean="0">
                <a:solidFill>
                  <a:schemeClr val="tx1"/>
                </a:solidFill>
              </a:rPr>
              <a:t>el 12 de febrero de 1817 </a:t>
            </a:r>
            <a:r>
              <a:rPr lang="es-CL" sz="2000" dirty="0" smtClean="0">
                <a:solidFill>
                  <a:schemeClr val="tx1"/>
                </a:solidFill>
              </a:rPr>
              <a:t>en la cuesta de Chacabuco. El ejército realista huye de Santiago. Los patriotas recuperan el  control del gobierno. </a:t>
            </a:r>
            <a:r>
              <a:rPr lang="es-CL" sz="2000" b="1" dirty="0" smtClean="0">
                <a:solidFill>
                  <a:schemeClr val="tx1"/>
                </a:solidFill>
              </a:rPr>
              <a:t>Se inicia la Patria Nueva</a:t>
            </a:r>
            <a:r>
              <a:rPr lang="es-CL" sz="2000" dirty="0" smtClean="0">
                <a:solidFill>
                  <a:schemeClr val="tx1"/>
                </a:solidFill>
              </a:rPr>
              <a:t>.</a:t>
            </a:r>
            <a:endParaRPr lang="es-CL" sz="2000" dirty="0">
              <a:solidFill>
                <a:schemeClr val="tx1"/>
              </a:solidFill>
            </a:endParaRPr>
          </a:p>
        </p:txBody>
      </p:sp>
      <p:cxnSp>
        <p:nvCxnSpPr>
          <p:cNvPr id="11" name="10 Conector recto de flecha"/>
          <p:cNvCxnSpPr>
            <a:endCxn id="9" idx="0"/>
          </p:cNvCxnSpPr>
          <p:nvPr/>
        </p:nvCxnSpPr>
        <p:spPr>
          <a:xfrm>
            <a:off x="4644008" y="1196752"/>
            <a:ext cx="0" cy="2880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1115616" y="6021288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rgbClr val="C00000"/>
                </a:solidFill>
              </a:rPr>
              <a:t>Actividades</a:t>
            </a:r>
            <a:r>
              <a:rPr lang="es-CL" dirty="0" smtClean="0"/>
              <a:t>: Completa actividades del texto </a:t>
            </a:r>
            <a:r>
              <a:rPr lang="es-CL" dirty="0" err="1" smtClean="0"/>
              <a:t>pág</a:t>
            </a:r>
            <a:r>
              <a:rPr lang="es-CL" dirty="0" smtClean="0"/>
              <a:t>, 64 -65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606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80300" y="3960094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/>
              <a:t>    Ejército Libertador</a:t>
            </a:r>
            <a:endParaRPr lang="es-CL" sz="2800" b="1" dirty="0"/>
          </a:p>
        </p:txBody>
      </p:sp>
      <p:pic>
        <p:nvPicPr>
          <p:cNvPr id="4100" name="Picture 4" descr="Batalla de Chacabuco - Wikipedia, la enciclopedia lib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271156"/>
            <a:ext cx="3744416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ETNA VIVAR\Desktop\Captur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20688"/>
            <a:ext cx="263878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ETNA VIVAR\Desktop\Captura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20688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499992" y="3407621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/>
              <a:t>4000 hombres cruzan la cordillera</a:t>
            </a:r>
            <a:endParaRPr lang="es-CL" sz="24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1187624" y="5345654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/>
              <a:t>Victoria Patriota en Chacabuco</a:t>
            </a:r>
            <a:endParaRPr lang="es-CL" sz="2400" b="1" dirty="0"/>
          </a:p>
        </p:txBody>
      </p:sp>
    </p:spTree>
    <p:extLst>
      <p:ext uri="{BB962C8B-B14F-4D97-AF65-F5344CB8AC3E}">
        <p14:creationId xmlns:p14="http://schemas.microsoft.com/office/powerpoint/2010/main" val="426378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91680" y="332656"/>
            <a:ext cx="5616624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i="1" dirty="0" smtClean="0">
                <a:solidFill>
                  <a:schemeClr val="tx1"/>
                </a:solidFill>
              </a:rPr>
              <a:t>Personajes destacados del período</a:t>
            </a:r>
            <a:endParaRPr lang="es-CL" sz="2400" b="1" i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ETNA VIVAR\Desktop\Captura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462" y="908720"/>
            <a:ext cx="234077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683568" y="3789040"/>
            <a:ext cx="3672408" cy="28083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2000" b="1" dirty="0" smtClean="0">
                <a:solidFill>
                  <a:schemeClr val="tx1"/>
                </a:solidFill>
              </a:rPr>
              <a:t>            Manuel Rodríguez</a:t>
            </a:r>
          </a:p>
          <a:p>
            <a:pPr algn="just"/>
            <a:r>
              <a:rPr lang="es-CL" b="1" dirty="0" smtClean="0">
                <a:solidFill>
                  <a:schemeClr val="tx1"/>
                </a:solidFill>
              </a:rPr>
              <a:t>Nació: </a:t>
            </a:r>
            <a:r>
              <a:rPr lang="es-CL" dirty="0" smtClean="0">
                <a:solidFill>
                  <a:schemeClr val="tx1"/>
                </a:solidFill>
              </a:rPr>
              <a:t>el 24 de febrero de 1785.</a:t>
            </a:r>
          </a:p>
          <a:p>
            <a:pPr algn="just"/>
            <a:r>
              <a:rPr lang="es-CL" b="1" dirty="0" smtClean="0">
                <a:solidFill>
                  <a:schemeClr val="tx1"/>
                </a:solidFill>
              </a:rPr>
              <a:t>Profesión: </a:t>
            </a:r>
            <a:r>
              <a:rPr lang="es-CL" dirty="0" smtClean="0">
                <a:solidFill>
                  <a:schemeClr val="tx1"/>
                </a:solidFill>
              </a:rPr>
              <a:t>abogado político, </a:t>
            </a:r>
          </a:p>
          <a:p>
            <a:pPr algn="just"/>
            <a:r>
              <a:rPr lang="es-CL" dirty="0">
                <a:solidFill>
                  <a:schemeClr val="tx1"/>
                </a:solidFill>
              </a:rPr>
              <a:t> </a:t>
            </a:r>
            <a:r>
              <a:rPr lang="es-CL" dirty="0" smtClean="0">
                <a:solidFill>
                  <a:schemeClr val="tx1"/>
                </a:solidFill>
              </a:rPr>
              <a:t>                 guerrillero y  militar.</a:t>
            </a:r>
          </a:p>
          <a:p>
            <a:pPr algn="just"/>
            <a:r>
              <a:rPr lang="es-CL" b="1" dirty="0" smtClean="0">
                <a:solidFill>
                  <a:schemeClr val="tx1"/>
                </a:solidFill>
              </a:rPr>
              <a:t>Muere: </a:t>
            </a:r>
            <a:r>
              <a:rPr lang="es-CL" dirty="0" smtClean="0">
                <a:solidFill>
                  <a:schemeClr val="tx1"/>
                </a:solidFill>
              </a:rPr>
              <a:t>asesinado en </a:t>
            </a:r>
            <a:r>
              <a:rPr lang="es-CL" dirty="0" err="1" smtClean="0">
                <a:solidFill>
                  <a:schemeClr val="tx1"/>
                </a:solidFill>
              </a:rPr>
              <a:t>Til</a:t>
            </a:r>
            <a:r>
              <a:rPr lang="es-CL" dirty="0" smtClean="0">
                <a:solidFill>
                  <a:schemeClr val="tx1"/>
                </a:solidFill>
              </a:rPr>
              <a:t> </a:t>
            </a:r>
            <a:r>
              <a:rPr lang="es-CL" dirty="0" err="1" smtClean="0">
                <a:solidFill>
                  <a:schemeClr val="tx1"/>
                </a:solidFill>
              </a:rPr>
              <a:t>Til</a:t>
            </a:r>
            <a:r>
              <a:rPr lang="es-CL" dirty="0" smtClean="0">
                <a:solidFill>
                  <a:schemeClr val="tx1"/>
                </a:solidFill>
              </a:rPr>
              <a:t> el año 1818. Lo llamaban </a:t>
            </a:r>
            <a:r>
              <a:rPr lang="es-CL" b="1" dirty="0" smtClean="0">
                <a:solidFill>
                  <a:schemeClr val="tx1"/>
                </a:solidFill>
              </a:rPr>
              <a:t>el hombre de las mil caras. </a:t>
            </a:r>
            <a:r>
              <a:rPr lang="es-CL" dirty="0" smtClean="0">
                <a:solidFill>
                  <a:schemeClr val="tx1"/>
                </a:solidFill>
              </a:rPr>
              <a:t>Fundó los </a:t>
            </a:r>
            <a:r>
              <a:rPr lang="es-CL" b="1" dirty="0" smtClean="0">
                <a:solidFill>
                  <a:schemeClr val="tx1"/>
                </a:solidFill>
              </a:rPr>
              <a:t>Húsares de la muerte</a:t>
            </a:r>
            <a:endParaRPr lang="es-CL" dirty="0"/>
          </a:p>
        </p:txBody>
      </p:sp>
      <p:pic>
        <p:nvPicPr>
          <p:cNvPr id="2052" name="Picture 4" descr="BIOGRAFÍA DE DON JOSÉ DE SAN MARTÍN | Jose de san martin, Don josé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08720"/>
            <a:ext cx="233020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5125032" y="3675929"/>
            <a:ext cx="3695439" cy="29523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chemeClr val="tx1"/>
                </a:solidFill>
              </a:rPr>
              <a:t>José  de San Martín</a:t>
            </a:r>
          </a:p>
          <a:p>
            <a:pPr algn="just"/>
            <a:r>
              <a:rPr lang="es-CL" b="1" dirty="0" smtClean="0">
                <a:solidFill>
                  <a:schemeClr val="tx1"/>
                </a:solidFill>
              </a:rPr>
              <a:t>Nació: </a:t>
            </a:r>
            <a:r>
              <a:rPr lang="es-CL" dirty="0" smtClean="0">
                <a:solidFill>
                  <a:schemeClr val="tx1"/>
                </a:solidFill>
              </a:rPr>
              <a:t>el 25 de febrero de 1778, Yapeyú, </a:t>
            </a:r>
            <a:r>
              <a:rPr lang="es-CL" b="1" dirty="0" smtClean="0">
                <a:solidFill>
                  <a:schemeClr val="tx1"/>
                </a:solidFill>
              </a:rPr>
              <a:t>Argentina.</a:t>
            </a:r>
          </a:p>
          <a:p>
            <a:pPr algn="just"/>
            <a:r>
              <a:rPr lang="es-CL" b="1" dirty="0" smtClean="0">
                <a:solidFill>
                  <a:schemeClr val="tx1"/>
                </a:solidFill>
              </a:rPr>
              <a:t>Profesión</a:t>
            </a:r>
            <a:r>
              <a:rPr lang="es-CL" dirty="0" smtClean="0">
                <a:solidFill>
                  <a:schemeClr val="tx1"/>
                </a:solidFill>
              </a:rPr>
              <a:t>: Militar y político.</a:t>
            </a:r>
          </a:p>
          <a:p>
            <a:pPr algn="just"/>
            <a:r>
              <a:rPr lang="es-CL" b="1" dirty="0" smtClean="0">
                <a:solidFill>
                  <a:schemeClr val="tx1"/>
                </a:solidFill>
              </a:rPr>
              <a:t>Muere:</a:t>
            </a:r>
            <a:r>
              <a:rPr lang="es-CL" dirty="0" smtClean="0">
                <a:solidFill>
                  <a:schemeClr val="tx1"/>
                </a:solidFill>
              </a:rPr>
              <a:t> En 1850, en Francia.</a:t>
            </a:r>
          </a:p>
          <a:p>
            <a:pPr algn="just"/>
            <a:r>
              <a:rPr lang="es-CL" dirty="0" smtClean="0">
                <a:solidFill>
                  <a:schemeClr val="tx1"/>
                </a:solidFill>
              </a:rPr>
              <a:t>Fue uno de los Libertadores de </a:t>
            </a:r>
            <a:r>
              <a:rPr lang="es-CL" b="1" dirty="0" smtClean="0">
                <a:solidFill>
                  <a:schemeClr val="tx1"/>
                </a:solidFill>
              </a:rPr>
              <a:t>Argentina, Chile y  Perú. </a:t>
            </a:r>
          </a:p>
          <a:p>
            <a:pPr algn="just"/>
            <a:r>
              <a:rPr lang="es-CL" dirty="0" smtClean="0">
                <a:solidFill>
                  <a:schemeClr val="tx1"/>
                </a:solidFill>
              </a:rPr>
              <a:t>Junto con O'Higgins, Formó el </a:t>
            </a:r>
            <a:r>
              <a:rPr lang="es-CL" b="1" dirty="0" smtClean="0">
                <a:solidFill>
                  <a:schemeClr val="tx1"/>
                </a:solidFill>
              </a:rPr>
              <a:t>Ejército Libertador de Los Andes.</a:t>
            </a:r>
            <a:endParaRPr lang="es-CL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41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389</TotalTime>
  <Words>1120</Words>
  <Application>Microsoft Office PowerPoint</Application>
  <PresentationFormat>Presentación en pantalla (4:3)</PresentationFormat>
  <Paragraphs>114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Forma de onda</vt:lpstr>
      <vt:lpstr>Las etapas de la Independencia de Chile: La Reconquista y  Patria Nueva</vt:lpstr>
      <vt:lpstr>O2Explicar el desarrollo del proceso de independencia de Chile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atapas de la Independ</dc:title>
  <dc:creator>ETNA VIVAR</dc:creator>
  <cp:lastModifiedBy>ETNA VIVAR</cp:lastModifiedBy>
  <cp:revision>33</cp:revision>
  <dcterms:created xsi:type="dcterms:W3CDTF">2020-05-29T02:41:39Z</dcterms:created>
  <dcterms:modified xsi:type="dcterms:W3CDTF">2020-05-31T22:01:27Z</dcterms:modified>
</cp:coreProperties>
</file>