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C52E-45E8-4673-B2BB-064FE3A178BE}" type="datetimeFigureOut">
              <a:rPr lang="es-AR" smtClean="0"/>
              <a:t>25/9/2020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DB77-4BD8-44D9-87F4-7A5EA54653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17142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C52E-45E8-4673-B2BB-064FE3A178BE}" type="datetimeFigureOut">
              <a:rPr lang="es-AR" smtClean="0"/>
              <a:t>25/9/2020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DB77-4BD8-44D9-87F4-7A5EA54653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87494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C52E-45E8-4673-B2BB-064FE3A178BE}" type="datetimeFigureOut">
              <a:rPr lang="es-AR" smtClean="0"/>
              <a:t>25/9/2020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DB77-4BD8-44D9-87F4-7A5EA54653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5797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C52E-45E8-4673-B2BB-064FE3A178BE}" type="datetimeFigureOut">
              <a:rPr lang="es-AR" smtClean="0"/>
              <a:t>25/9/2020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DB77-4BD8-44D9-87F4-7A5EA54653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3515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C52E-45E8-4673-B2BB-064FE3A178BE}" type="datetimeFigureOut">
              <a:rPr lang="es-AR" smtClean="0"/>
              <a:t>25/9/2020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DB77-4BD8-44D9-87F4-7A5EA54653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35066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C52E-45E8-4673-B2BB-064FE3A178BE}" type="datetimeFigureOut">
              <a:rPr lang="es-AR" smtClean="0"/>
              <a:t>25/9/2020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DB77-4BD8-44D9-87F4-7A5EA54653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23583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C52E-45E8-4673-B2BB-064FE3A178BE}" type="datetimeFigureOut">
              <a:rPr lang="es-AR" smtClean="0"/>
              <a:t>25/9/2020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DB77-4BD8-44D9-87F4-7A5EA54653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6389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C52E-45E8-4673-B2BB-064FE3A178BE}" type="datetimeFigureOut">
              <a:rPr lang="es-AR" smtClean="0"/>
              <a:t>25/9/2020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DB77-4BD8-44D9-87F4-7A5EA54653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18064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C52E-45E8-4673-B2BB-064FE3A178BE}" type="datetimeFigureOut">
              <a:rPr lang="es-AR" smtClean="0"/>
              <a:t>25/9/2020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DB77-4BD8-44D9-87F4-7A5EA54653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8168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C52E-45E8-4673-B2BB-064FE3A178BE}" type="datetimeFigureOut">
              <a:rPr lang="es-AR" smtClean="0"/>
              <a:t>25/9/2020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DB77-4BD8-44D9-87F4-7A5EA54653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23143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C52E-45E8-4673-B2BB-064FE3A178BE}" type="datetimeFigureOut">
              <a:rPr lang="es-AR" smtClean="0"/>
              <a:t>25/9/2020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DB77-4BD8-44D9-87F4-7A5EA54653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83604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1C52E-45E8-4673-B2BB-064FE3A178BE}" type="datetimeFigureOut">
              <a:rPr lang="es-AR" smtClean="0"/>
              <a:t>25/9/2020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ADB77-4BD8-44D9-87F4-7A5EA54653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594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Sobrepeso y Obesidad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80194"/>
            <a:ext cx="4248472" cy="359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982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s-A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Consecuencias</a:t>
            </a:r>
            <a:endParaRPr lang="es-AR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dirty="0" smtClean="0"/>
              <a:t>1) </a:t>
            </a:r>
            <a:r>
              <a:rPr lang="es-CL" dirty="0" smtClean="0">
                <a:solidFill>
                  <a:schemeClr val="accent6">
                    <a:lumMod val="50000"/>
                  </a:schemeClr>
                </a:solidFill>
              </a:rPr>
              <a:t>Psicológicas: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dirty="0" smtClean="0"/>
              <a:t>rechazo social al obeso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dirty="0" smtClean="0"/>
              <a:t> baja autoestima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dirty="0" smtClean="0"/>
              <a:t>depresión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dirty="0" smtClean="0"/>
              <a:t>trastornos de la conducta alimentaria</a:t>
            </a:r>
          </a:p>
          <a:p>
            <a:pPr marL="0" indent="0">
              <a:buNone/>
            </a:pPr>
            <a:r>
              <a:rPr lang="es-CL" dirty="0" smtClean="0"/>
              <a:t>2</a:t>
            </a:r>
            <a:r>
              <a:rPr lang="es-CL" dirty="0" smtClean="0">
                <a:solidFill>
                  <a:schemeClr val="accent6">
                    <a:lumMod val="50000"/>
                  </a:schemeClr>
                </a:solidFill>
              </a:rPr>
              <a:t>) Sociales: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dirty="0" smtClean="0"/>
              <a:t> pérdida de productividad laboral</a:t>
            </a:r>
          </a:p>
          <a:p>
            <a:pPr marL="0" indent="0">
              <a:buNone/>
            </a:pPr>
            <a:r>
              <a:rPr lang="es-CL" dirty="0" smtClean="0"/>
              <a:t>3) </a:t>
            </a:r>
            <a:r>
              <a:rPr lang="es-CL" dirty="0" smtClean="0">
                <a:solidFill>
                  <a:schemeClr val="accent6">
                    <a:lumMod val="50000"/>
                  </a:schemeClr>
                </a:solidFill>
              </a:rPr>
              <a:t>Económicas</a:t>
            </a:r>
            <a:endParaRPr lang="es-A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382" y="1700808"/>
            <a:ext cx="1999109" cy="208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3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s-A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Clasificación</a:t>
            </a:r>
            <a:endParaRPr lang="es-AR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AR" dirty="0" smtClean="0"/>
              <a:t>IMC = Kg / m2</a:t>
            </a:r>
          </a:p>
          <a:p>
            <a:pPr marL="0" indent="0">
              <a:buNone/>
            </a:pPr>
            <a:endParaRPr lang="es-AR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602893"/>
              </p:ext>
            </p:extLst>
          </p:nvPr>
        </p:nvGraphicFramePr>
        <p:xfrm>
          <a:off x="1187624" y="1628800"/>
          <a:ext cx="6624736" cy="367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3312368"/>
              </a:tblGrid>
              <a:tr h="449034"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Categoría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Valores límite del IMC (Kg/m2 )</a:t>
                      </a:r>
                      <a:endParaRPr lang="es-AR" dirty="0"/>
                    </a:p>
                  </a:txBody>
                  <a:tcPr/>
                </a:tc>
              </a:tr>
              <a:tr h="529172">
                <a:tc>
                  <a:txBody>
                    <a:bodyPr/>
                    <a:lstStyle/>
                    <a:p>
                      <a:r>
                        <a:rPr lang="es-AR" dirty="0" smtClean="0"/>
                        <a:t>Peso insuficiente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&lt; 18,5</a:t>
                      </a:r>
                      <a:endParaRPr lang="es-AR" dirty="0"/>
                    </a:p>
                  </a:txBody>
                  <a:tcPr/>
                </a:tc>
              </a:tr>
              <a:tr h="449034">
                <a:tc>
                  <a:txBody>
                    <a:bodyPr/>
                    <a:lstStyle/>
                    <a:p>
                      <a:r>
                        <a:rPr lang="es-AR" dirty="0" smtClean="0"/>
                        <a:t>Peso normal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18,5 – 24,9</a:t>
                      </a:r>
                      <a:endParaRPr lang="es-AR" dirty="0"/>
                    </a:p>
                  </a:txBody>
                  <a:tcPr/>
                </a:tc>
              </a:tr>
              <a:tr h="449034">
                <a:tc>
                  <a:txBody>
                    <a:bodyPr/>
                    <a:lstStyle/>
                    <a:p>
                      <a:r>
                        <a:rPr lang="es-AR" dirty="0" smtClean="0"/>
                        <a:t>Sobrepeso grado I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25,0 – 26,9</a:t>
                      </a:r>
                      <a:endParaRPr lang="es-AR" dirty="0"/>
                    </a:p>
                  </a:txBody>
                  <a:tcPr/>
                </a:tc>
              </a:tr>
              <a:tr h="449034">
                <a:tc>
                  <a:txBody>
                    <a:bodyPr/>
                    <a:lstStyle/>
                    <a:p>
                      <a:r>
                        <a:rPr lang="es-AR" dirty="0" smtClean="0"/>
                        <a:t>Sobrepeso grado II (preobesidad)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27,0 – 29,9</a:t>
                      </a:r>
                      <a:endParaRPr lang="es-AR" dirty="0"/>
                    </a:p>
                  </a:txBody>
                  <a:tcPr/>
                </a:tc>
              </a:tr>
              <a:tr h="449034">
                <a:tc>
                  <a:txBody>
                    <a:bodyPr/>
                    <a:lstStyle/>
                    <a:p>
                      <a:r>
                        <a:rPr lang="es-AR" dirty="0" smtClean="0"/>
                        <a:t>Obesidad de tipo I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30,0 – 34,9</a:t>
                      </a:r>
                      <a:endParaRPr lang="es-AR" dirty="0"/>
                    </a:p>
                  </a:txBody>
                  <a:tcPr/>
                </a:tc>
              </a:tr>
              <a:tr h="449034">
                <a:tc>
                  <a:txBody>
                    <a:bodyPr/>
                    <a:lstStyle/>
                    <a:p>
                      <a:r>
                        <a:rPr lang="es-AR" dirty="0" smtClean="0"/>
                        <a:t>Obesidad de tipo II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35,0 – 39,9</a:t>
                      </a:r>
                      <a:endParaRPr lang="es-AR" dirty="0"/>
                    </a:p>
                  </a:txBody>
                  <a:tcPr/>
                </a:tc>
              </a:tr>
              <a:tr h="449034">
                <a:tc>
                  <a:txBody>
                    <a:bodyPr/>
                    <a:lstStyle/>
                    <a:p>
                      <a:r>
                        <a:rPr lang="es-CL" dirty="0" smtClean="0"/>
                        <a:t>Obesidad de tipo III (mórbida)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40,0 – 49,9</a:t>
                      </a:r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00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s-A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Prevención</a:t>
            </a:r>
            <a:endParaRPr lang="es-AR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CL" sz="4400" dirty="0" smtClean="0"/>
              <a:t>Desde la infancia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4400" dirty="0" smtClean="0"/>
              <a:t>Educación nutricional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4400" dirty="0" smtClean="0"/>
              <a:t>Ejercicio físico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4400" dirty="0" smtClean="0"/>
              <a:t>Dieta sana (Mediterránea)</a:t>
            </a:r>
            <a:endParaRPr lang="es-AR" sz="4400" dirty="0"/>
          </a:p>
        </p:txBody>
      </p:sp>
    </p:spTree>
    <p:extLst>
      <p:ext uri="{BB962C8B-B14F-4D97-AF65-F5344CB8AC3E}">
        <p14:creationId xmlns:p14="http://schemas.microsoft.com/office/powerpoint/2010/main" val="550665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s-A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Tratamiento</a:t>
            </a:r>
            <a:endParaRPr lang="es-AR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 Perdida de peso progresiva y paulatina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 Modificar los hábitos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 Educación nutricional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 Consultar a un médico y/o nutricionista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 Incremento del ejercicio físico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 Inhibidores de la absorción de grasa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 Medicamentos bajo control médico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 Cirugía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17988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s-A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Obesidad</a:t>
            </a:r>
            <a:endParaRPr lang="es-AR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s-CL" dirty="0" smtClean="0"/>
              <a:t>Enfermedad crónica tratable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dirty="0" smtClean="0"/>
              <a:t> Exceso de peso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dirty="0" smtClean="0"/>
              <a:t> Aumento de: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dirty="0" smtClean="0"/>
              <a:t> grasa corporal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dirty="0" smtClean="0"/>
              <a:t>peso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dirty="0" smtClean="0"/>
              <a:t> riesgo para la salud</a:t>
            </a:r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154" y="2276873"/>
            <a:ext cx="3886773" cy="309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825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s-A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Obesidad</a:t>
            </a:r>
            <a:endParaRPr lang="es-AR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CL" sz="4400" dirty="0" smtClean="0"/>
              <a:t>la masa grasa varía con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4400" dirty="0" smtClean="0"/>
              <a:t> la edad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4400" dirty="0" smtClean="0"/>
              <a:t>el sexo 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4400" dirty="0" smtClean="0"/>
              <a:t>la actividad física</a:t>
            </a:r>
            <a:endParaRPr lang="es-AR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20888"/>
            <a:ext cx="305948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755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s-AR" sz="5400" dirty="0" smtClean="0"/>
              <a:t>Obesidad Clasificación</a:t>
            </a:r>
            <a:endParaRPr lang="es-AR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CL" dirty="0" smtClean="0"/>
              <a:t>Dos tipos:</a:t>
            </a:r>
          </a:p>
          <a:p>
            <a:pPr marL="0" indent="0">
              <a:buNone/>
            </a:pPr>
            <a:r>
              <a:rPr lang="es-CL" dirty="0" smtClean="0">
                <a:solidFill>
                  <a:srgbClr val="0070C0"/>
                </a:solidFill>
              </a:rPr>
              <a:t>Obesidad central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 en la parte superior del cuerpo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varones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grasa abdominal profunda (visceral)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grave (predispone a diabetes, dislipemias, y cardiovasculares)</a:t>
            </a:r>
          </a:p>
          <a:p>
            <a:pPr marL="0" indent="0">
              <a:buNone/>
            </a:pPr>
            <a:r>
              <a:rPr lang="es-CL" dirty="0" smtClean="0">
                <a:solidFill>
                  <a:srgbClr val="00B0F0"/>
                </a:solidFill>
              </a:rPr>
              <a:t>Obesidad periférica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decintura para abajo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 mujeres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menos grave (sobrecarga en las articulaciones)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48800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s-A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Obesidad</a:t>
            </a:r>
            <a:endParaRPr lang="es-AR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/>
          <a:lstStyle/>
          <a:p>
            <a:pPr marL="0" indent="0">
              <a:buNone/>
            </a:pPr>
            <a:r>
              <a:rPr lang="es-AR" sz="3600" dirty="0" smtClean="0"/>
              <a:t>Causas: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dirty="0" smtClean="0"/>
              <a:t>Interaccionan múltiples factores: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AR" dirty="0" smtClean="0"/>
              <a:t> Genéticos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AR" dirty="0" smtClean="0"/>
              <a:t> Metabólicos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AR" dirty="0" smtClean="0"/>
              <a:t> Endocrinológicos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AR" dirty="0" smtClean="0"/>
              <a:t> Ambientales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6208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s-AR" sz="5400" dirty="0" smtClean="0"/>
              <a:t>Obesidad</a:t>
            </a:r>
            <a:endParaRPr lang="es-AR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 smtClean="0">
                <a:solidFill>
                  <a:srgbClr val="FF0000"/>
                </a:solidFill>
              </a:rPr>
              <a:t> </a:t>
            </a:r>
            <a:r>
              <a:rPr lang="es-CL" sz="4400" dirty="0" smtClean="0">
                <a:solidFill>
                  <a:srgbClr val="FF0000"/>
                </a:solidFill>
              </a:rPr>
              <a:t>Ambientales: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dirty="0" smtClean="0"/>
              <a:t> sedentarismo</a:t>
            </a:r>
          </a:p>
          <a:p>
            <a:pPr marL="0" indent="0">
              <a:buNone/>
            </a:pPr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Dieta: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dirty="0" smtClean="0"/>
              <a:t>menor consumo de frutas y verduras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dirty="0" smtClean="0"/>
              <a:t>grasas y/o alcohol: calorías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dirty="0" smtClean="0"/>
              <a:t>Multiparidad(Mujer de múltiples partos)</a:t>
            </a:r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592" y="1556792"/>
            <a:ext cx="1712590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185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s-AR" sz="5400" dirty="0" smtClean="0"/>
              <a:t>Obesidad</a:t>
            </a:r>
            <a:endParaRPr lang="es-AR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es-CL" b="1" dirty="0" smtClean="0"/>
              <a:t>DESQUILIBRIO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r>
              <a:rPr lang="es-CL" sz="2000" dirty="0" smtClean="0"/>
              <a:t>						            </a:t>
            </a:r>
            <a:r>
              <a:rPr lang="es-CL" sz="2000" b="1" dirty="0" smtClean="0"/>
              <a:t>SALIDA</a:t>
            </a:r>
          </a:p>
          <a:p>
            <a:pPr marL="0" indent="0">
              <a:buNone/>
            </a:pPr>
            <a:r>
              <a:rPr lang="es-CL" sz="2000" b="1" dirty="0" smtClean="0"/>
              <a:t>ENTRADA ALIMENTOS                                                                    Ejercicio</a:t>
            </a:r>
            <a:r>
              <a:rPr lang="es-CL" sz="2000" dirty="0" smtClean="0"/>
              <a:t>                                                                   </a:t>
            </a:r>
            <a:endParaRPr lang="es-AR" sz="2000" dirty="0"/>
          </a:p>
        </p:txBody>
      </p:sp>
      <p:sp>
        <p:nvSpPr>
          <p:cNvPr id="4" name="3 Elipse"/>
          <p:cNvSpPr/>
          <p:nvPr/>
        </p:nvSpPr>
        <p:spPr>
          <a:xfrm>
            <a:off x="3203848" y="2852936"/>
            <a:ext cx="2736304" cy="172819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ENERGÍA</a:t>
            </a:r>
          </a:p>
          <a:p>
            <a:pPr algn="ctr"/>
            <a:r>
              <a:rPr lang="es-CL" dirty="0" smtClean="0"/>
              <a:t>(GRASA)</a:t>
            </a:r>
            <a:endParaRPr lang="es-AR" dirty="0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2922319" y="3861048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5940152" y="3717032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8 Flecha curvada hacia abajo"/>
          <p:cNvSpPr/>
          <p:nvPr/>
        </p:nvSpPr>
        <p:spPr>
          <a:xfrm rot="2440886">
            <a:off x="3203848" y="1844824"/>
            <a:ext cx="1368152" cy="79208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37112"/>
            <a:ext cx="1855663" cy="162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244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A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Obesidad</a:t>
            </a:r>
            <a:endParaRPr lang="es-AR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L" sz="4300" dirty="0" smtClean="0">
                <a:solidFill>
                  <a:srgbClr val="FF0000"/>
                </a:solidFill>
              </a:rPr>
              <a:t>Obesidad en el mundo (OMS):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dirty="0" smtClean="0"/>
              <a:t> 1,700 millones de personas con sobrepeso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dirty="0" smtClean="0"/>
              <a:t>320 millones de obesos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dirty="0" smtClean="0"/>
              <a:t> Triplicado en 20 años en países desarrollados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dirty="0" smtClean="0"/>
              <a:t>En 2020 uno de cada tres mayores de 35 años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dirty="0" smtClean="0"/>
              <a:t> CHILE (Estudio):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dirty="0" smtClean="0"/>
              <a:t> Prevalencia media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dirty="0" smtClean="0"/>
              <a:t> 17,5% en mujeres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dirty="0" smtClean="0"/>
              <a:t> 13,2% en hombres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56692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s-A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Consecuencias en la salud</a:t>
            </a:r>
            <a:endParaRPr lang="es-A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/>
          <a:lstStyle/>
          <a:p>
            <a:pPr marL="514350" indent="-514350">
              <a:buAutoNum type="arabicParenR"/>
            </a:pPr>
            <a:r>
              <a:rPr lang="es-CL" dirty="0" smtClean="0"/>
              <a:t>Arterioesclerosis</a:t>
            </a:r>
          </a:p>
          <a:p>
            <a:pPr marL="514350" indent="-514350">
              <a:buAutoNum type="arabicParenR" startAt="2"/>
            </a:pPr>
            <a:r>
              <a:rPr lang="es-CL" dirty="0" smtClean="0"/>
              <a:t>Insuficiencia cardíaca </a:t>
            </a:r>
          </a:p>
          <a:p>
            <a:pPr marL="514350" indent="-514350">
              <a:buAutoNum type="arabicParenR" startAt="3"/>
            </a:pPr>
            <a:r>
              <a:rPr lang="es-CL" dirty="0" smtClean="0"/>
              <a:t>Derrame cerebral</a:t>
            </a:r>
          </a:p>
          <a:p>
            <a:pPr marL="514350" indent="-514350">
              <a:buAutoNum type="arabicParenR" startAt="4"/>
            </a:pPr>
            <a:r>
              <a:rPr lang="es-CL" dirty="0" smtClean="0"/>
              <a:t>Insuficiencia Renal</a:t>
            </a:r>
          </a:p>
          <a:p>
            <a:pPr marL="514350" indent="-514350">
              <a:buAutoNum type="arabicParenR" startAt="5"/>
            </a:pPr>
            <a:r>
              <a:rPr lang="es-CL" dirty="0" smtClean="0"/>
              <a:t>Hipertensión Arterial</a:t>
            </a:r>
          </a:p>
          <a:p>
            <a:pPr marL="0" indent="0">
              <a:buNone/>
            </a:pPr>
            <a:r>
              <a:rPr lang="es-CL" dirty="0" smtClean="0"/>
              <a:t>6)  Diabetes Tipo II</a:t>
            </a:r>
            <a:endParaRPr lang="es-A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1013475" cy="148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47337"/>
            <a:ext cx="1685156" cy="138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210" y="3789040"/>
            <a:ext cx="30384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2667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351</Words>
  <Application>Microsoft Office PowerPoint</Application>
  <PresentationFormat>Presentación en pantalla (4:3)</PresentationFormat>
  <Paragraphs>104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Sobrepeso y Obesidad</vt:lpstr>
      <vt:lpstr>Obesidad</vt:lpstr>
      <vt:lpstr>Obesidad</vt:lpstr>
      <vt:lpstr>Obesidad Clasificación</vt:lpstr>
      <vt:lpstr>Obesidad</vt:lpstr>
      <vt:lpstr>Obesidad</vt:lpstr>
      <vt:lpstr>Obesidad</vt:lpstr>
      <vt:lpstr>Obesidad</vt:lpstr>
      <vt:lpstr>Consecuencias en la salud</vt:lpstr>
      <vt:lpstr>Consecuencias</vt:lpstr>
      <vt:lpstr>Clasificación</vt:lpstr>
      <vt:lpstr>Prevención</vt:lpstr>
      <vt:lpstr>Tratamiento</vt:lpstr>
    </vt:vector>
  </TitlesOfParts>
  <Company>BlueDeep 2010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Sobrepeso y Obesidad</dc:title>
  <dc:creator>BlueDeep</dc:creator>
  <cp:lastModifiedBy>BlueDeep</cp:lastModifiedBy>
  <cp:revision>9</cp:revision>
  <dcterms:created xsi:type="dcterms:W3CDTF">2020-06-01T03:20:53Z</dcterms:created>
  <dcterms:modified xsi:type="dcterms:W3CDTF">2020-09-26T02:14:51Z</dcterms:modified>
</cp:coreProperties>
</file>