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08D4090-5815-4E0C-A144-8CE6ACACD3F4}" type="datetimeFigureOut">
              <a:rPr lang="es-CL" smtClean="0"/>
              <a:t>02-06-2020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F13D04C-6772-4220-9F80-9826B77D912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800" dirty="0" smtClean="0">
                <a:solidFill>
                  <a:srgbClr val="C00000"/>
                </a:solidFill>
              </a:rPr>
              <a:t>Derechos y deberes en la vida pública y   </a:t>
            </a:r>
            <a:br>
              <a:rPr lang="es-CL" sz="2800" dirty="0" smtClean="0">
                <a:solidFill>
                  <a:srgbClr val="C00000"/>
                </a:solidFill>
              </a:rPr>
            </a:br>
            <a:r>
              <a:rPr lang="es-CL" sz="2800" dirty="0">
                <a:solidFill>
                  <a:srgbClr val="C00000"/>
                </a:solidFill>
              </a:rPr>
              <a:t> </a:t>
            </a:r>
            <a:r>
              <a:rPr lang="es-CL" sz="2800" dirty="0" smtClean="0">
                <a:solidFill>
                  <a:srgbClr val="C00000"/>
                </a:solidFill>
              </a:rPr>
              <a:t>                                privada</a:t>
            </a:r>
            <a:endParaRPr lang="es-CL" sz="2800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868144" y="4077072"/>
            <a:ext cx="2520280" cy="1075928"/>
          </a:xfrm>
        </p:spPr>
        <p:txBody>
          <a:bodyPr>
            <a:normAutofit fontScale="70000" lnSpcReduction="20000"/>
          </a:bodyPr>
          <a:lstStyle/>
          <a:p>
            <a:r>
              <a:rPr lang="es-CL" dirty="0" smtClean="0"/>
              <a:t>Ed. Ciudadana  de 3°Medio</a:t>
            </a:r>
          </a:p>
          <a:p>
            <a:r>
              <a:rPr lang="es-CL" dirty="0" err="1" smtClean="0"/>
              <a:t>Prof:Etna</a:t>
            </a:r>
            <a:r>
              <a:rPr lang="es-CL" dirty="0" smtClean="0"/>
              <a:t> Vivar N,</a:t>
            </a:r>
          </a:p>
          <a:p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1026" name="Picture 2" descr="Jóvenes hablan sobre sus derechos y deberes | Noticias de E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73016"/>
            <a:ext cx="3888432" cy="283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 descr="Descripción: Descripción: C:\Users\Etna\AppData\Local\Microsoft\Windows\Temporary Internet Files\Content.IE5\8FBSJTFI\222 (1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34566"/>
            <a:ext cx="1512168" cy="550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03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1052736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solidFill>
                  <a:srgbClr val="C00000"/>
                </a:solidFill>
              </a:rPr>
              <a:t>           </a:t>
            </a:r>
            <a:r>
              <a:rPr lang="es-CL" sz="2000" b="1" dirty="0" smtClean="0">
                <a:solidFill>
                  <a:srgbClr val="C00000"/>
                </a:solidFill>
              </a:rPr>
              <a:t>Mi derecho a ser Ciudadano (a)</a:t>
            </a:r>
          </a:p>
          <a:p>
            <a:r>
              <a:rPr lang="es-CL" sz="2000" b="1" dirty="0" smtClean="0">
                <a:solidFill>
                  <a:srgbClr val="C00000"/>
                </a:solidFill>
              </a:rPr>
              <a:t>                            ¿Qué implica?</a:t>
            </a:r>
            <a:endParaRPr lang="es-CL" sz="2000" b="1" dirty="0">
              <a:solidFill>
                <a:srgbClr val="C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988840"/>
            <a:ext cx="8136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Según la Constitución Política de Chile de 1980, en su Cap. II se refiere a </a:t>
            </a:r>
            <a:r>
              <a:rPr lang="es-CL" dirty="0" smtClean="0">
                <a:solidFill>
                  <a:srgbClr val="C00000"/>
                </a:solidFill>
              </a:rPr>
              <a:t>la Nacionalidad y la Ciudadanía</a:t>
            </a:r>
            <a:r>
              <a:rPr lang="es-CL" dirty="0" smtClean="0"/>
              <a:t>: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11560" y="2780928"/>
            <a:ext cx="7848872" cy="16561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>
                <a:solidFill>
                  <a:srgbClr val="C00000"/>
                </a:solidFill>
              </a:rPr>
              <a:t>Art. 13</a:t>
            </a:r>
            <a:r>
              <a:rPr lang="es-CL" dirty="0" smtClean="0">
                <a:solidFill>
                  <a:schemeClr val="tx1"/>
                </a:solidFill>
              </a:rPr>
              <a:t>: «Son ciudadanos los chilenos que hayan cumplido dieciocho años de edad y que no hayan sido condenados a pena aflictiva»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La calidad de ciudadano otorga los derechos de sufragio, de optar a cargos de elección popular y los demás que la Constitución o la ley confieran»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11560" y="47971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Entonces ¿son ciudadanos sólo las personas que votan en las elecciones? O bien, ¿ciudadanos es sinónimo de persona? ¿Al decir, «todos los ciudadanos» nos referimos a «todas las personas» y, al mismo tiempo , a la «población en general»?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321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41277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C00000"/>
                </a:solidFill>
              </a:rPr>
              <a:t>El concepto de Ciudadano </a:t>
            </a:r>
            <a:r>
              <a:rPr lang="es-CL" dirty="0" smtClean="0"/>
              <a:t>, nace en Grecia antigua. Ellos distinguían entre </a:t>
            </a:r>
            <a:r>
              <a:rPr lang="es-CL" b="1" dirty="0" smtClean="0"/>
              <a:t>Ciudadanos de Hecho</a:t>
            </a:r>
            <a:r>
              <a:rPr lang="es-CL" dirty="0" smtClean="0"/>
              <a:t>( por nacer en Grecia) y </a:t>
            </a:r>
            <a:r>
              <a:rPr lang="es-CL" b="1" dirty="0" smtClean="0"/>
              <a:t>ciudadanos de derecho</a:t>
            </a:r>
            <a:r>
              <a:rPr lang="es-CL" dirty="0" smtClean="0"/>
              <a:t> (al cumplir 20 años, mayoría de edad , varón).</a:t>
            </a:r>
          </a:p>
          <a:p>
            <a:endParaRPr lang="es-CL" dirty="0"/>
          </a:p>
          <a:p>
            <a:r>
              <a:rPr lang="es-CL" b="1" dirty="0" smtClean="0">
                <a:solidFill>
                  <a:srgbClr val="C00000"/>
                </a:solidFill>
              </a:rPr>
              <a:t>Hoy Ser Ciudadano consiste en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/>
              <a:t>Reconocerse como miembro de una comunidad política y social.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/>
              <a:t>Ser reconocido como sujeto de derechos y deberes.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/>
              <a:t>Visibilizar problemas individuales y sociales.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/>
              <a:t>Proponer mecanismos sobre cómo pueden ser abordados los problemas  tanto por el Estado como por la sociedad civil. (individualmente o de manera colectiva).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/>
              <a:t>Las personas deben vincularse fraternalmente porque persiguen objetivos comunes, por ej. El bienestar de la comunidad </a:t>
            </a:r>
            <a:r>
              <a:rPr lang="es-CL" b="1" dirty="0" smtClean="0">
                <a:solidFill>
                  <a:srgbClr val="C00000"/>
                </a:solidFill>
              </a:rPr>
              <a:t>( Bien Común)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4715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908720"/>
            <a:ext cx="671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</a:rPr>
              <a:t>¿Cuáles son nuestros derechos y deberes?</a:t>
            </a:r>
            <a:endParaRPr lang="es-CL" sz="2400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70080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Nuestra Constitución de 1980 consagra en el </a:t>
            </a:r>
            <a:r>
              <a:rPr lang="es-CL" dirty="0" smtClean="0">
                <a:solidFill>
                  <a:srgbClr val="C00000"/>
                </a:solidFill>
              </a:rPr>
              <a:t>Cap. III,  los Derechos y deberes constitucionales,</a:t>
            </a:r>
            <a:r>
              <a:rPr lang="es-CL" dirty="0" smtClean="0"/>
              <a:t> siguiendo a la Declaración Universal de los Derechos Humanos de 1948.</a:t>
            </a:r>
            <a:endParaRPr lang="es-CL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2774"/>
              </p:ext>
            </p:extLst>
          </p:nvPr>
        </p:nvGraphicFramePr>
        <p:xfrm>
          <a:off x="794910" y="2924944"/>
          <a:ext cx="727280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576063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Declaración Universal</a:t>
                      </a:r>
                    </a:p>
                    <a:p>
                      <a:endParaRPr lang="es-CL" dirty="0" smtClean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Constitución Política de 1980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103961">
                <a:tc>
                  <a:txBody>
                    <a:bodyPr/>
                    <a:lstStyle/>
                    <a:p>
                      <a:r>
                        <a:rPr lang="es-CL" dirty="0" smtClean="0"/>
                        <a:t>Art,27 Toda persona tiene derecho</a:t>
                      </a:r>
                      <a:r>
                        <a:rPr lang="es-CL" baseline="0" dirty="0" smtClean="0"/>
                        <a:t> a tomar parte libremente en la vida cultural de su comunidad, a gozar de las artes…»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25.- «La libertad</a:t>
                      </a:r>
                      <a:r>
                        <a:rPr lang="es-CL" baseline="0" dirty="0" smtClean="0"/>
                        <a:t> de crear y difundir las artes, así como el derecho de autor….»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03961">
                <a:tc>
                  <a:txBody>
                    <a:bodyPr/>
                    <a:lstStyle/>
                    <a:p>
                      <a:r>
                        <a:rPr lang="es-CL" dirty="0" smtClean="0"/>
                        <a:t>Art 26 «toda persona tiene derecho a la educación. La educación tiene que ser gratuita..»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Art 10 El derecho a la educación. La educación básica y media son obligatorias… sistema gratuito»</a:t>
                      </a:r>
                      <a:endParaRPr lang="es-C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0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l aniversario 49 del Cordobazo encuentra nuevamente al pueblo e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05807"/>
            <a:ext cx="4372744" cy="281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res claves para entender el rechazo a la reforma educativa del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062" y="3789040"/>
            <a:ext cx="5180112" cy="271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73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1052736"/>
            <a:ext cx="6912768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rgbClr val="C00000"/>
                </a:solidFill>
              </a:rPr>
              <a:t>Actividad:</a:t>
            </a:r>
            <a:r>
              <a:rPr lang="es-CL" dirty="0" smtClean="0">
                <a:solidFill>
                  <a:schemeClr val="tx1"/>
                </a:solidFill>
              </a:rPr>
              <a:t> Analiza la Ley N° 20.370  que establece la Ley General de Educación Normas Generales (pág.. 49)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132856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C00000"/>
                </a:solidFill>
              </a:rPr>
              <a:t>Responde:   </a:t>
            </a:r>
          </a:p>
          <a:p>
            <a:r>
              <a:rPr lang="es-CL" dirty="0" smtClean="0"/>
              <a:t>1.-¿De qué manera se entiende la libertad de enseñanza en la ley?</a:t>
            </a:r>
          </a:p>
          <a:p>
            <a:r>
              <a:rPr lang="es-CL" dirty="0" smtClean="0"/>
              <a:t>2.- ¿Qué rol se le asigna a la familia dentro de la ley?</a:t>
            </a:r>
          </a:p>
          <a:p>
            <a:r>
              <a:rPr lang="es-CL" dirty="0" smtClean="0"/>
              <a:t>3.- ¿Cómo ves que intervienen las familias en los procesos cotidianos de tu educación</a:t>
            </a:r>
            <a:r>
              <a:rPr lang="es-CL" dirty="0" smtClean="0"/>
              <a:t>?</a:t>
            </a:r>
          </a:p>
          <a:p>
            <a:r>
              <a:rPr lang="es-CL" dirty="0" smtClean="0"/>
              <a:t>4.- Describe los tipos de Educación que existen. Da ejemplos.</a:t>
            </a:r>
            <a:endParaRPr lang="es-CL" dirty="0" smtClean="0"/>
          </a:p>
          <a:p>
            <a:endParaRPr lang="es-CL" dirty="0" smtClean="0">
              <a:solidFill>
                <a:srgbClr val="C00000"/>
              </a:solidFill>
            </a:endParaRPr>
          </a:p>
          <a:p>
            <a:r>
              <a:rPr lang="es-CL" dirty="0" smtClean="0">
                <a:solidFill>
                  <a:srgbClr val="C00000"/>
                </a:solidFill>
              </a:rPr>
              <a:t>Actividad</a:t>
            </a:r>
            <a:r>
              <a:rPr lang="es-CL" dirty="0" smtClean="0"/>
              <a:t> </a:t>
            </a:r>
            <a:r>
              <a:rPr lang="es-CL" dirty="0" smtClean="0"/>
              <a:t>: Analiza </a:t>
            </a:r>
            <a:r>
              <a:rPr lang="es-CL" dirty="0" smtClean="0">
                <a:solidFill>
                  <a:srgbClr val="C00000"/>
                </a:solidFill>
              </a:rPr>
              <a:t>El derecho a la Educación Ayer y Hoy </a:t>
            </a:r>
            <a:r>
              <a:rPr lang="es-CL" dirty="0" smtClean="0"/>
              <a:t>Pág. 50-51</a:t>
            </a:r>
          </a:p>
          <a:p>
            <a:r>
              <a:rPr lang="es-CL" dirty="0" smtClean="0"/>
              <a:t>1</a:t>
            </a:r>
            <a:r>
              <a:rPr lang="es-CL" dirty="0" smtClean="0"/>
              <a:t>.- ¿Crees que la Educación como un derecho social ha estado presente en diferentes momentos históricos? ¿Por qué?</a:t>
            </a:r>
          </a:p>
          <a:p>
            <a:endParaRPr lang="es-CL" dirty="0"/>
          </a:p>
          <a:p>
            <a:r>
              <a:rPr lang="es-CL" dirty="0" smtClean="0"/>
              <a:t>2.- La Reforma Universitaria (1967-1968) ¿dentro de qué contexto histórico internacional ocurre? ¿Qué factores influyeron?</a:t>
            </a:r>
          </a:p>
          <a:p>
            <a:endParaRPr lang="es-CL" dirty="0"/>
          </a:p>
          <a:p>
            <a:r>
              <a:rPr lang="es-CL" dirty="0" smtClean="0"/>
              <a:t>3.- Los avances de la Educación Hoy: enumera las medidas para mejorar la calidad de la educación. ¿Han sido suficientes? ¿Por qué?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203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esiguales, Orígenes, Cambios y Desafíos de la Brecha Social e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20" y="1628800"/>
            <a:ext cx="84305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128918" y="796771"/>
            <a:ext cx="5133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C00000"/>
                </a:solidFill>
              </a:rPr>
              <a:t>EL territorio y las implicancias de vivir en él</a:t>
            </a:r>
            <a:endParaRPr lang="es-C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93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980728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solidFill>
                  <a:srgbClr val="C00000"/>
                </a:solidFill>
              </a:rPr>
              <a:t>Analizo Mi entorno y las implicancias de vivir en él</a:t>
            </a:r>
            <a:endParaRPr lang="es-CL" b="1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1844824"/>
            <a:ext cx="74888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</a:t>
            </a:r>
            <a:r>
              <a:rPr lang="es-CL" dirty="0" smtClean="0">
                <a:solidFill>
                  <a:srgbClr val="C00000"/>
                </a:solidFill>
              </a:rPr>
              <a:t>A Escala Global  </a:t>
            </a:r>
            <a:r>
              <a:rPr lang="es-CL" dirty="0" smtClean="0"/>
              <a:t>¿Cómo influye la actual situación climática y medioambiental a la configuración del territorio global?¿Qué efectos puede traer a los territorios?</a:t>
            </a:r>
          </a:p>
          <a:p>
            <a:endParaRPr lang="es-CL" dirty="0"/>
          </a:p>
          <a:p>
            <a:r>
              <a:rPr lang="es-CL" dirty="0" smtClean="0"/>
              <a:t>2.- </a:t>
            </a:r>
            <a:r>
              <a:rPr lang="es-CL" dirty="0" smtClean="0">
                <a:solidFill>
                  <a:srgbClr val="C00000"/>
                </a:solidFill>
              </a:rPr>
              <a:t>A Escala Regional ( Latinoamérica)  </a:t>
            </a:r>
            <a:r>
              <a:rPr lang="es-CL" dirty="0" smtClean="0"/>
              <a:t>Las problemáticas latinoamericanas, ¿Cómo crees que han repercutido política, social y territorialmente en países como Chile?</a:t>
            </a:r>
          </a:p>
          <a:p>
            <a:endParaRPr lang="es-CL" dirty="0"/>
          </a:p>
          <a:p>
            <a:r>
              <a:rPr lang="es-CL" dirty="0" smtClean="0"/>
              <a:t>3.- </a:t>
            </a:r>
            <a:r>
              <a:rPr lang="es-CL" dirty="0" smtClean="0">
                <a:solidFill>
                  <a:srgbClr val="C00000"/>
                </a:solidFill>
              </a:rPr>
              <a:t>A Escala Nacional ¿</a:t>
            </a:r>
            <a:r>
              <a:rPr lang="es-CL" dirty="0" smtClean="0"/>
              <a:t>Cómo crees que las expresiones de desigualdad configuran el territorio chileno? Da ejemplos.</a:t>
            </a:r>
          </a:p>
          <a:p>
            <a:endParaRPr lang="es-CL" dirty="0"/>
          </a:p>
          <a:p>
            <a:r>
              <a:rPr lang="es-CL" dirty="0" smtClean="0"/>
              <a:t>4.- </a:t>
            </a:r>
            <a:r>
              <a:rPr lang="es-CL" dirty="0" smtClean="0">
                <a:solidFill>
                  <a:srgbClr val="C00000"/>
                </a:solidFill>
              </a:rPr>
              <a:t>A Escala local</a:t>
            </a:r>
            <a:r>
              <a:rPr lang="es-CL" dirty="0" smtClean="0"/>
              <a:t>.- ¿Qué desafíos territoriales hay en tu comuna</a:t>
            </a:r>
            <a:r>
              <a:rPr lang="es-CL" dirty="0" smtClean="0"/>
              <a:t>?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err="1" smtClean="0"/>
              <a:t>Pág</a:t>
            </a:r>
            <a:r>
              <a:rPr lang="es-CL" dirty="0" smtClean="0"/>
              <a:t> 54-55.  Debes trabajar con un compañero y enviar tus respuestas a mi correo con título Taller de E. Ciudadana 1. nombres, curso, objetivo.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5598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126</TotalTime>
  <Words>716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Claridad</vt:lpstr>
      <vt:lpstr>Derechos y deberes en la vida pública y                                     privada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y deberes en la vida pública y                                     privada</dc:title>
  <dc:creator>ETNA VIVAR</dc:creator>
  <cp:lastModifiedBy>ETNA VIVAR</cp:lastModifiedBy>
  <cp:revision>14</cp:revision>
  <dcterms:created xsi:type="dcterms:W3CDTF">2020-06-02T06:02:07Z</dcterms:created>
  <dcterms:modified xsi:type="dcterms:W3CDTF">2020-06-02T14:54:23Z</dcterms:modified>
</cp:coreProperties>
</file>