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463299-63A2-479C-ADA9-A3D804659BED}" type="datetimeFigureOut">
              <a:rPr lang="es-CL" smtClean="0"/>
              <a:t>06-05-2020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1CDE04D-9D8A-4F77-82F1-29E19D9903DB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04856" cy="1224136"/>
          </a:xfrm>
        </p:spPr>
        <p:txBody>
          <a:bodyPr/>
          <a:lstStyle/>
          <a:p>
            <a:r>
              <a:rPr lang="es-CL" sz="3200" b="1" dirty="0" smtClean="0">
                <a:latin typeface="+mj-lt"/>
              </a:rPr>
              <a:t/>
            </a:r>
            <a:br>
              <a:rPr lang="es-CL" sz="3200" b="1" dirty="0" smtClean="0">
                <a:latin typeface="+mj-lt"/>
              </a:rPr>
            </a:br>
            <a:r>
              <a:rPr lang="es-CL" sz="3200" b="1" dirty="0">
                <a:latin typeface="+mj-lt"/>
              </a:rPr>
              <a:t/>
            </a:r>
            <a:br>
              <a:rPr lang="es-CL" sz="3200" b="1" dirty="0">
                <a:latin typeface="+mj-lt"/>
              </a:rPr>
            </a:br>
            <a:r>
              <a:rPr lang="es-CL" sz="3200" b="1" dirty="0" smtClean="0">
                <a:latin typeface="+mj-lt"/>
              </a:rPr>
              <a:t/>
            </a:r>
            <a:br>
              <a:rPr lang="es-CL" sz="3200" b="1" dirty="0" smtClean="0">
                <a:latin typeface="+mj-lt"/>
              </a:rPr>
            </a:br>
            <a:r>
              <a:rPr lang="es-CL" sz="3200" b="1" dirty="0">
                <a:latin typeface="+mj-lt"/>
              </a:rPr>
              <a:t/>
            </a:r>
            <a:br>
              <a:rPr lang="es-CL" sz="3200" b="1" dirty="0">
                <a:latin typeface="+mj-lt"/>
              </a:rPr>
            </a:br>
            <a:r>
              <a:rPr lang="es-CL" sz="3200" b="1" dirty="0" smtClean="0">
                <a:latin typeface="+mj-lt"/>
              </a:rPr>
              <a:t/>
            </a:r>
            <a:br>
              <a:rPr lang="es-CL" sz="3200" b="1" dirty="0" smtClean="0">
                <a:latin typeface="+mj-lt"/>
              </a:rPr>
            </a:br>
            <a:r>
              <a:rPr lang="es-CL" sz="3200" b="1" dirty="0" smtClean="0">
                <a:latin typeface="+mj-lt"/>
              </a:rPr>
              <a:t/>
            </a:r>
            <a:br>
              <a:rPr lang="es-CL" sz="3200" b="1" dirty="0" smtClean="0">
                <a:latin typeface="+mj-lt"/>
              </a:rPr>
            </a:br>
            <a:r>
              <a:rPr lang="es-CL" sz="3200" b="1" dirty="0">
                <a:latin typeface="+mj-lt"/>
              </a:rPr>
              <a:t> </a:t>
            </a:r>
            <a:r>
              <a:rPr lang="es-CL" sz="3200" b="1" dirty="0" smtClean="0">
                <a:latin typeface="+mj-lt"/>
              </a:rPr>
              <a:t>               </a:t>
            </a:r>
            <a:br>
              <a:rPr lang="es-CL" sz="3200" b="1" dirty="0" smtClean="0">
                <a:latin typeface="+mj-lt"/>
              </a:rPr>
            </a:br>
            <a:r>
              <a:rPr lang="es-CL" sz="3200" b="1" dirty="0">
                <a:latin typeface="+mj-lt"/>
              </a:rPr>
              <a:t/>
            </a:r>
            <a:br>
              <a:rPr lang="es-CL" sz="3200" b="1" dirty="0">
                <a:latin typeface="+mj-lt"/>
              </a:rPr>
            </a:br>
            <a:r>
              <a:rPr lang="es-CL" sz="3200" b="1" dirty="0" smtClean="0">
                <a:latin typeface="+mj-lt"/>
              </a:rPr>
              <a:t/>
            </a:r>
            <a:br>
              <a:rPr lang="es-CL" sz="3200" b="1" dirty="0" smtClean="0">
                <a:latin typeface="+mj-lt"/>
              </a:rPr>
            </a:br>
            <a:r>
              <a:rPr lang="es-CL" sz="3200" b="1" dirty="0">
                <a:latin typeface="+mj-lt"/>
              </a:rPr>
              <a:t/>
            </a:r>
            <a:br>
              <a:rPr lang="es-CL" sz="3200" b="1" dirty="0">
                <a:latin typeface="+mj-lt"/>
              </a:rPr>
            </a:br>
            <a:r>
              <a:rPr lang="es-CL" sz="3200" b="1" dirty="0" smtClean="0">
                <a:latin typeface="+mj-lt"/>
              </a:rPr>
              <a:t/>
            </a:r>
            <a:br>
              <a:rPr lang="es-CL" sz="3200" b="1" dirty="0" smtClean="0">
                <a:latin typeface="+mj-lt"/>
              </a:rPr>
            </a:br>
            <a:r>
              <a:rPr lang="es-CL" sz="3200" b="1" dirty="0">
                <a:latin typeface="+mj-lt"/>
              </a:rPr>
              <a:t/>
            </a:r>
            <a:br>
              <a:rPr lang="es-CL" sz="3200" b="1" dirty="0">
                <a:latin typeface="+mj-lt"/>
              </a:rPr>
            </a:br>
            <a:r>
              <a:rPr lang="es-CL" sz="3200" b="1" dirty="0" smtClean="0">
                <a:latin typeface="+mj-lt"/>
              </a:rPr>
              <a:t/>
            </a:r>
            <a:br>
              <a:rPr lang="es-CL" sz="3200" b="1" dirty="0" smtClean="0">
                <a:latin typeface="+mj-lt"/>
              </a:rPr>
            </a:br>
            <a:r>
              <a:rPr lang="es-CL" sz="3200" b="1" dirty="0" smtClean="0">
                <a:solidFill>
                  <a:srgbClr val="C00000"/>
                </a:solidFill>
              </a:rPr>
              <a:t>Educación Ciudadana 3°Medio</a:t>
            </a:r>
            <a:br>
              <a:rPr lang="es-CL" sz="3200" b="1" dirty="0" smtClean="0">
                <a:solidFill>
                  <a:srgbClr val="C00000"/>
                </a:solidFill>
              </a:rPr>
            </a:br>
            <a:endParaRPr lang="es-CL" sz="3200" b="1" dirty="0">
              <a:solidFill>
                <a:srgbClr val="C0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10800000" flipV="1">
            <a:off x="5364088" y="5805264"/>
            <a:ext cx="2664296" cy="432048"/>
          </a:xfrm>
        </p:spPr>
        <p:txBody>
          <a:bodyPr>
            <a:normAutofit fontScale="92500"/>
          </a:bodyPr>
          <a:lstStyle/>
          <a:p>
            <a:r>
              <a:rPr lang="es-CL" dirty="0" smtClean="0">
                <a:solidFill>
                  <a:schemeClr val="tx1"/>
                </a:solidFill>
                <a:latin typeface="+mn-lt"/>
              </a:rPr>
              <a:t>Prof. Etna Vivar N.</a:t>
            </a:r>
            <a:endParaRPr lang="es-CL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 rot="10800000" flipV="1">
            <a:off x="971600" y="272296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Unidad 1: «Estado, democracia y Ciudadanía»</a:t>
            </a:r>
            <a:endParaRPr lang="es-CL" sz="2800" dirty="0"/>
          </a:p>
        </p:txBody>
      </p:sp>
      <p:pic>
        <p:nvPicPr>
          <p:cNvPr id="1026" name="Picture 2" descr="Estudiantes Adolescentes En Uniforme Trabajando En Proyecto Al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46" y="3429000"/>
            <a:ext cx="385079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emocracia y ciencia ¿Hasta qué punto son compatibles? - Felix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46187"/>
            <a:ext cx="3652664" cy="209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7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47248" cy="244827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s-CL" sz="2400" b="1" dirty="0" smtClean="0">
                <a:solidFill>
                  <a:srgbClr val="C00000"/>
                </a:solidFill>
                <a:latin typeface="+mj-lt"/>
              </a:rPr>
              <a:t>O.A</a:t>
            </a:r>
            <a:r>
              <a:rPr lang="es-CL" sz="2400" dirty="0" smtClean="0">
                <a:solidFill>
                  <a:schemeClr val="tx1"/>
                </a:solidFill>
              </a:rPr>
              <a:t>.</a:t>
            </a:r>
            <a:r>
              <a:rPr lang="es-CL" sz="2400" dirty="0">
                <a:solidFill>
                  <a:schemeClr val="tx1"/>
                </a:solidFill>
                <a:effectLst/>
              </a:rPr>
              <a:t> Identificar los fundamentos, atributos y dimensiones de la democracia y ciudadanía, considerando las libertades fundamentales de las personas como un principio de estas y reconociendo sus implicancias en los deberes del Estado y en los derechos y responsabilidades </a:t>
            </a:r>
            <a:r>
              <a:rPr lang="es-CL" sz="2400" dirty="0" smtClean="0">
                <a:solidFill>
                  <a:schemeClr val="tx1"/>
                </a:solidFill>
                <a:effectLst/>
              </a:rPr>
              <a:t>ciudadanas</a:t>
            </a:r>
            <a:br>
              <a:rPr lang="es-CL" sz="2400" dirty="0" smtClean="0">
                <a:solidFill>
                  <a:schemeClr val="tx1"/>
                </a:solidFill>
                <a:effectLst/>
              </a:rPr>
            </a:b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3284984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395536" y="3068960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/>
              <a:t>    </a:t>
            </a:r>
            <a:r>
              <a:rPr lang="es-CL" sz="2000" b="1" dirty="0" smtClean="0">
                <a:solidFill>
                  <a:srgbClr val="C00000"/>
                </a:solidFill>
              </a:rPr>
              <a:t>Contenidos.-</a:t>
            </a:r>
          </a:p>
          <a:p>
            <a:pPr marL="342900" indent="-342900">
              <a:buFontTx/>
              <a:buChar char="-"/>
            </a:pPr>
            <a:r>
              <a:rPr lang="es-CL" sz="2000" dirty="0" smtClean="0"/>
              <a:t>El Estado: la finalidad, origen, componentes, deberes del Estado, relación de Estado e individuos, Estado y gobierno.</a:t>
            </a:r>
          </a:p>
          <a:p>
            <a:pPr marL="342900" indent="-342900">
              <a:buFontTx/>
              <a:buChar char="-"/>
            </a:pPr>
            <a:r>
              <a:rPr lang="es-CL" sz="2000" dirty="0" smtClean="0"/>
              <a:t>La persona: dignidad de la persona, los derechos fundamentales de la persona (los derechos Humanos)</a:t>
            </a:r>
          </a:p>
          <a:p>
            <a:pPr marL="342900" indent="-342900">
              <a:buFontTx/>
              <a:buChar char="-"/>
            </a:pPr>
            <a:r>
              <a:rPr lang="es-CL" sz="2000" dirty="0" smtClean="0"/>
              <a:t>Libertades fundamentales de la persona.</a:t>
            </a:r>
          </a:p>
          <a:p>
            <a:pPr marL="342900" indent="-342900">
              <a:buFontTx/>
              <a:buChar char="-"/>
            </a:pPr>
            <a:r>
              <a:rPr lang="es-CL" sz="2000" dirty="0" smtClean="0"/>
              <a:t>Defensa y exigibilidad de los derechos humanos.</a:t>
            </a:r>
          </a:p>
          <a:p>
            <a:pPr marL="342900" indent="-342900">
              <a:buFontTx/>
              <a:buChar char="-"/>
            </a:pPr>
            <a:r>
              <a:rPr lang="es-CL" sz="2000" dirty="0" smtClean="0"/>
              <a:t>Derechos y responsabilidades ciudadanas</a:t>
            </a:r>
          </a:p>
          <a:p>
            <a:pPr marL="342900" indent="-342900">
              <a:buFontTx/>
              <a:buChar char="-"/>
            </a:pPr>
            <a:r>
              <a:rPr lang="es-CL" sz="2000" dirty="0" smtClean="0"/>
              <a:t>La búsqueda del bien común.</a:t>
            </a:r>
          </a:p>
          <a:p>
            <a:pPr marL="342900" indent="-342900">
              <a:buFontTx/>
              <a:buChar char="-"/>
            </a:pPr>
            <a:r>
              <a:rPr lang="es-CL" sz="2000" dirty="0" smtClean="0"/>
              <a:t>La democracia y ciudadanía</a:t>
            </a:r>
            <a:r>
              <a:rPr lang="es-CL" sz="2000" dirty="0" smtClean="0">
                <a:latin typeface="+mj-lt"/>
              </a:rPr>
              <a:t>.</a:t>
            </a:r>
            <a:endParaRPr lang="es-CL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414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620688"/>
            <a:ext cx="8147248" cy="691480"/>
          </a:xfrm>
        </p:spPr>
        <p:txBody>
          <a:bodyPr/>
          <a:lstStyle/>
          <a:p>
            <a:r>
              <a:rPr lang="es-CL" sz="2400" b="1" dirty="0" smtClean="0">
                <a:solidFill>
                  <a:srgbClr val="C00000"/>
                </a:solidFill>
                <a:latin typeface="+mj-lt"/>
              </a:rPr>
              <a:t>Revisión de clase 2</a:t>
            </a:r>
            <a:endParaRPr lang="es-CL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24000" y="170919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469504" y="1556792"/>
            <a:ext cx="828092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solidFill>
                  <a:srgbClr val="C00000"/>
                </a:solidFill>
              </a:rPr>
              <a:t>¿Qué es la Educación Ciudadana?</a:t>
            </a:r>
            <a:endParaRPr lang="es-CL" sz="2000" dirty="0">
              <a:solidFill>
                <a:srgbClr val="C00000"/>
              </a:solidFill>
            </a:endParaRPr>
          </a:p>
          <a:p>
            <a:r>
              <a:rPr lang="es-CL" dirty="0"/>
              <a:t> </a:t>
            </a:r>
          </a:p>
          <a:p>
            <a:pPr algn="just"/>
            <a:r>
              <a:rPr lang="es-CL" sz="2000" dirty="0" smtClean="0"/>
              <a:t>Es</a:t>
            </a:r>
            <a:r>
              <a:rPr lang="es-CL" sz="2000" dirty="0"/>
              <a:t> un tipo de educación dirigida a las relaciones sociales que busca fortalecer los espacios de convivencia social entre las personas. Tiene por objetivo formar personas que aporten a la vida en </a:t>
            </a:r>
            <a:r>
              <a:rPr lang="es-CL" sz="2000" b="1" dirty="0"/>
              <a:t>democracia,</a:t>
            </a:r>
            <a:r>
              <a:rPr lang="es-CL" sz="2000" dirty="0"/>
              <a:t> entendiendo esta como forma de gobierno y forma de ser; es decir, </a:t>
            </a:r>
            <a:r>
              <a:rPr lang="es-CL" sz="2000" dirty="0" smtClean="0"/>
              <a:t> </a:t>
            </a:r>
            <a:r>
              <a:rPr lang="es-CL" sz="2000" dirty="0"/>
              <a:t>que practiquen, valoren, participen y ejerzan la ciudadanía no solo en el ámbito de la vida política, sino también en la esfera de la vida cotidiana. </a:t>
            </a:r>
            <a:endParaRPr lang="es-CL" sz="2000" dirty="0" smtClean="0"/>
          </a:p>
          <a:p>
            <a:pPr algn="just"/>
            <a:r>
              <a:rPr lang="es-CL" sz="2000" dirty="0" smtClean="0"/>
              <a:t> </a:t>
            </a:r>
          </a:p>
          <a:p>
            <a:pPr algn="just"/>
            <a:r>
              <a:rPr lang="es-CL" sz="2000" b="1" dirty="0" smtClean="0">
                <a:solidFill>
                  <a:srgbClr val="C00000"/>
                </a:solidFill>
              </a:rPr>
              <a:t>Conceptos de la Unidad.-</a:t>
            </a:r>
          </a:p>
          <a:p>
            <a:pPr algn="just"/>
            <a:r>
              <a:rPr lang="es-CL" sz="2000" b="1" dirty="0" smtClean="0">
                <a:solidFill>
                  <a:srgbClr val="C00000"/>
                </a:solidFill>
              </a:rPr>
              <a:t>1.-La </a:t>
            </a:r>
            <a:r>
              <a:rPr lang="es-CL" sz="2000" b="1" dirty="0">
                <a:solidFill>
                  <a:srgbClr val="C00000"/>
                </a:solidFill>
              </a:rPr>
              <a:t>persona</a:t>
            </a:r>
            <a:r>
              <a:rPr lang="es-CL" sz="2000" dirty="0"/>
              <a:t>, jurídicamente hablando, es un </a:t>
            </a:r>
            <a:r>
              <a:rPr lang="es-CL" sz="2000" b="1" dirty="0">
                <a:solidFill>
                  <a:srgbClr val="C00000"/>
                </a:solidFill>
              </a:rPr>
              <a:t>sujeto de derechos y obligaciones</a:t>
            </a:r>
            <a:r>
              <a:rPr lang="es-CL" sz="2000" dirty="0">
                <a:solidFill>
                  <a:srgbClr val="C00000"/>
                </a:solidFill>
              </a:rPr>
              <a:t>,</a:t>
            </a:r>
            <a:r>
              <a:rPr lang="es-CL" sz="2000" dirty="0"/>
              <a:t> es decir, todo ser capaz de tener derechos y contraer obligaciones. Para fines legales, el Código Civil distingue entre: (i) </a:t>
            </a:r>
            <a:r>
              <a:rPr lang="es-CL" sz="2000" b="1" dirty="0"/>
              <a:t>personas naturales</a:t>
            </a:r>
            <a:r>
              <a:rPr lang="es-CL" sz="2000" dirty="0"/>
              <a:t> (personas físicas o seres humanos) y (II) </a:t>
            </a:r>
            <a:r>
              <a:rPr lang="es-CL" sz="2000" b="1" dirty="0"/>
              <a:t>personas jurídicas</a:t>
            </a:r>
            <a:r>
              <a:rPr lang="es-CL" sz="2000" dirty="0"/>
              <a:t> (que corresponde a una ficción legal).</a:t>
            </a:r>
          </a:p>
          <a:p>
            <a:pPr algn="just"/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18629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67544" y="1196752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s-CL" sz="2000" b="1" dirty="0" smtClean="0">
                <a:solidFill>
                  <a:srgbClr val="C00000"/>
                </a:solidFill>
              </a:rPr>
              <a:t>Los derechos  fundamentales  </a:t>
            </a:r>
            <a:r>
              <a:rPr lang="es-CL" sz="2000" dirty="0" smtClean="0"/>
              <a:t>de las personas están consagrados en la </a:t>
            </a:r>
            <a:r>
              <a:rPr lang="es-CL" sz="2000" dirty="0" smtClean="0">
                <a:solidFill>
                  <a:srgbClr val="C00000"/>
                </a:solidFill>
              </a:rPr>
              <a:t>Declaración Universal de los derechos humanos </a:t>
            </a:r>
            <a:r>
              <a:rPr lang="es-CL" sz="2000" dirty="0" smtClean="0"/>
              <a:t>(1948) , para que no se volvieran a cometer atrocidades semejantes de la II G.M.</a:t>
            </a:r>
          </a:p>
          <a:p>
            <a:pPr algn="just"/>
            <a:endParaRPr lang="es-CL" sz="2000" dirty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sz="2000" dirty="0" smtClean="0"/>
              <a:t>También son reconocidos  por la </a:t>
            </a:r>
            <a:r>
              <a:rPr lang="es-CL" sz="2000" dirty="0" smtClean="0">
                <a:solidFill>
                  <a:srgbClr val="C00000"/>
                </a:solidFill>
              </a:rPr>
              <a:t>Constitución Política de 1980</a:t>
            </a:r>
            <a:r>
              <a:rPr lang="es-CL" sz="2000" dirty="0" smtClean="0"/>
              <a:t>:  algunos son el derecho a la vida, el derecho a la propiedad, el derecho a la educación, a la salud, etc.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sz="2000" dirty="0" smtClean="0"/>
              <a:t>La existencia de los derechos conlleva a que existan también </a:t>
            </a:r>
            <a:r>
              <a:rPr lang="es-CL" sz="2000" dirty="0" smtClean="0">
                <a:solidFill>
                  <a:srgbClr val="C00000"/>
                </a:solidFill>
              </a:rPr>
              <a:t>deberes de las personas y del Estado con las personas.</a:t>
            </a:r>
          </a:p>
          <a:p>
            <a:pPr marL="285750" indent="-285750">
              <a:buFont typeface="Wingdings" pitchFamily="2" charset="2"/>
              <a:buChar char="q"/>
            </a:pPr>
            <a:endParaRPr lang="es-CL" dirty="0">
              <a:solidFill>
                <a:srgbClr val="C00000"/>
              </a:solidFill>
            </a:endParaRPr>
          </a:p>
          <a:p>
            <a:r>
              <a:rPr lang="es-CL" sz="2000" b="1" dirty="0" smtClean="0">
                <a:solidFill>
                  <a:srgbClr val="C00000"/>
                </a:solidFill>
              </a:rPr>
              <a:t>2.-La  democracia.- 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sz="2000" dirty="0" smtClean="0"/>
              <a:t>Hoy </a:t>
            </a:r>
            <a:r>
              <a:rPr lang="es-CL" sz="2000" dirty="0"/>
              <a:t>entendemos a la democracia como un régimen político donde la titularidad del poder la ejerce el pueblo a través de mecanismos institucionales. </a:t>
            </a:r>
            <a:r>
              <a:rPr lang="es-CL" sz="2000" dirty="0" smtClean="0"/>
              <a:t>Sin embargo, la democracia es más que una forma de gobierno; también es una forma de vida, de libertad , de igualdad, justicia social, etc.</a:t>
            </a:r>
            <a:endParaRPr lang="es-CL" sz="2000" dirty="0">
              <a:solidFill>
                <a:srgbClr val="C00000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5171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44008" y="1412776"/>
            <a:ext cx="3960440" cy="23762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2000" b="1" dirty="0" smtClean="0">
                <a:solidFill>
                  <a:schemeClr val="tx1"/>
                </a:solidFill>
              </a:rPr>
              <a:t>«La democracia </a:t>
            </a:r>
            <a:r>
              <a:rPr lang="es-CL" sz="2000" dirty="0" smtClean="0">
                <a:solidFill>
                  <a:schemeClr val="tx1"/>
                </a:solidFill>
              </a:rPr>
              <a:t>es reconocida también como la forma de organización social y política que mejor garantiza el respeto, el ejercicio y promoción de los derechos humanos» (Robinson y </a:t>
            </a:r>
            <a:r>
              <a:rPr lang="es-CL" sz="2000" dirty="0" err="1" smtClean="0">
                <a:solidFill>
                  <a:schemeClr val="tx1"/>
                </a:solidFill>
              </a:rPr>
              <a:t>Zalaquett</a:t>
            </a:r>
            <a:r>
              <a:rPr lang="es-CL" sz="2000" dirty="0" smtClean="0">
                <a:solidFill>
                  <a:schemeClr val="tx1"/>
                </a:solidFill>
              </a:rPr>
              <a:t>, 2008).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27584" y="1412776"/>
            <a:ext cx="3312368" cy="23762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b="1" dirty="0" smtClean="0">
                <a:solidFill>
                  <a:schemeClr val="tx1"/>
                </a:solidFill>
              </a:rPr>
              <a:t>La persona</a:t>
            </a:r>
            <a:r>
              <a:rPr lang="es-CL" dirty="0" smtClean="0">
                <a:solidFill>
                  <a:schemeClr val="tx1"/>
                </a:solidFill>
              </a:rPr>
              <a:t>, jurídicamente hablando, es un </a:t>
            </a:r>
            <a:r>
              <a:rPr lang="es-CL" b="1" dirty="0" smtClean="0">
                <a:solidFill>
                  <a:schemeClr val="tx1"/>
                </a:solidFill>
              </a:rPr>
              <a:t>sujeto de derechos y obligaciones</a:t>
            </a:r>
            <a:r>
              <a:rPr lang="es-CL" dirty="0" smtClean="0">
                <a:solidFill>
                  <a:schemeClr val="tx1"/>
                </a:solidFill>
              </a:rPr>
              <a:t>, es decir, todo ser capaz de tener derechos y contraer obligaciones.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55776" y="4221088"/>
            <a:ext cx="4248472" cy="1800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b="1" dirty="0" smtClean="0">
                <a:solidFill>
                  <a:schemeClr val="tx1"/>
                </a:solidFill>
              </a:rPr>
              <a:t>El Estado </a:t>
            </a:r>
            <a:r>
              <a:rPr lang="es-CL" dirty="0" smtClean="0">
                <a:solidFill>
                  <a:schemeClr val="tx1"/>
                </a:solidFill>
              </a:rPr>
              <a:t>es una forma </a:t>
            </a:r>
            <a:r>
              <a:rPr lang="es-CL" dirty="0">
                <a:solidFill>
                  <a:schemeClr val="tx1"/>
                </a:solidFill>
              </a:rPr>
              <a:t>de organización social, que cuenta con instituciones soberanas, que regulan la vida de una cierta comunidad de individuos en el marco de un territorio nacional.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691680" y="476672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                       </a:t>
            </a:r>
            <a:r>
              <a:rPr lang="es-CL" sz="2800" b="1" dirty="0" smtClean="0"/>
              <a:t>Conceptos previos </a:t>
            </a:r>
            <a:endParaRPr lang="es-CL" sz="2800" b="1" dirty="0"/>
          </a:p>
        </p:txBody>
      </p:sp>
    </p:spTree>
    <p:extLst>
      <p:ext uri="{BB962C8B-B14F-4D97-AF65-F5344CB8AC3E}">
        <p14:creationId xmlns:p14="http://schemas.microsoft.com/office/powerpoint/2010/main" val="106397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980728"/>
            <a:ext cx="83529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smtClean="0">
                <a:solidFill>
                  <a:srgbClr val="C00000"/>
                </a:solidFill>
              </a:rPr>
              <a:t>3.-El Estado.-</a:t>
            </a:r>
          </a:p>
          <a:p>
            <a:endParaRPr lang="es-CL" dirty="0"/>
          </a:p>
          <a:p>
            <a:pPr algn="just"/>
            <a:r>
              <a:rPr lang="es-CL" dirty="0" smtClean="0"/>
              <a:t>Modernamente</a:t>
            </a:r>
            <a:r>
              <a:rPr lang="es-CL" dirty="0"/>
              <a:t>, </a:t>
            </a:r>
            <a:r>
              <a:rPr lang="es-CL" dirty="0" err="1"/>
              <a:t>Carré</a:t>
            </a:r>
            <a:r>
              <a:rPr lang="es-CL" dirty="0"/>
              <a:t> de </a:t>
            </a:r>
            <a:r>
              <a:rPr lang="es-CL" dirty="0" err="1"/>
              <a:t>Malberg</a:t>
            </a:r>
            <a:r>
              <a:rPr lang="es-CL" dirty="0"/>
              <a:t> (1988) lo define como “una comunidad humana, fijada sobre un territorio propio, que posee una organización que resulta para ese grupo, en lo que respeta a las relaciones con sus miembros, una potencia suprema de acción, de mando y coerción</a:t>
            </a:r>
            <a:r>
              <a:rPr lang="es-CL" dirty="0" smtClean="0"/>
              <a:t>”.</a:t>
            </a:r>
          </a:p>
          <a:p>
            <a:pPr algn="just"/>
            <a:endParaRPr lang="es-CL" dirty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dirty="0" smtClean="0"/>
              <a:t>Tiene su origen en la Europa del siglo XVII con los tratados de la Paz de Westfalia  (1648)</a:t>
            </a:r>
          </a:p>
          <a:p>
            <a:pPr marL="285750" indent="-285750" algn="just">
              <a:buFont typeface="Wingdings" pitchFamily="2" charset="2"/>
              <a:buChar char="q"/>
            </a:pPr>
            <a:endParaRPr lang="es-CL" dirty="0" smtClean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dirty="0" smtClean="0"/>
              <a:t>El fin último del Estado es el </a:t>
            </a:r>
            <a:r>
              <a:rPr lang="es-CL" dirty="0" smtClean="0">
                <a:solidFill>
                  <a:srgbClr val="C00000"/>
                </a:solidFill>
              </a:rPr>
              <a:t>Bien común.</a:t>
            </a:r>
          </a:p>
          <a:p>
            <a:pPr marL="285750" indent="-285750" algn="just">
              <a:buFont typeface="Wingdings" pitchFamily="2" charset="2"/>
              <a:buChar char="q"/>
            </a:pPr>
            <a:endParaRPr lang="es-CL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dirty="0" smtClean="0"/>
              <a:t>Es deber del Estado garantizar los derechos de las personas.</a:t>
            </a:r>
          </a:p>
          <a:p>
            <a:pPr marL="285750" indent="-285750" algn="just">
              <a:buFont typeface="Wingdings" pitchFamily="2" charset="2"/>
              <a:buChar char="q"/>
            </a:pPr>
            <a:endParaRPr lang="es-CL" dirty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dirty="0" smtClean="0"/>
              <a:t>Existen diferentes tipos de Estado: Unitario, Federal, liberal, totalitario, etc.</a:t>
            </a:r>
          </a:p>
          <a:p>
            <a:pPr marL="285750" indent="-285750" algn="just">
              <a:buFont typeface="Wingdings" pitchFamily="2" charset="2"/>
              <a:buChar char="q"/>
            </a:pPr>
            <a:endParaRPr lang="es-CL" dirty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s-CL" dirty="0" smtClean="0"/>
              <a:t>Los elementos constitutivos del Estado son: la Nación, el territorio, el gobierno, la soberanía.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451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99</TotalTime>
  <Words>530</Words>
  <Application>Microsoft Office PowerPoint</Application>
  <PresentationFormat>Presentación en pantalla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Ejecutivo</vt:lpstr>
      <vt:lpstr>                             Educación Ciudadana 3°Medio </vt:lpstr>
      <vt:lpstr>O.A. Identificar los fundamentos, atributos y dimensiones de la democracia y ciudadanía, considerando las libertades fundamentales de las personas como un principio de estas y reconociendo sus implicancias en los deberes del Estado y en los derechos y responsabilidades ciudadanas </vt:lpstr>
      <vt:lpstr>Revisión de clase 2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Ciudadana 3°Medio</dc:title>
  <dc:creator>ETNA VIVAR</dc:creator>
  <cp:lastModifiedBy>ETNA VIVAR</cp:lastModifiedBy>
  <cp:revision>10</cp:revision>
  <dcterms:created xsi:type="dcterms:W3CDTF">2020-05-07T03:16:44Z</dcterms:created>
  <dcterms:modified xsi:type="dcterms:W3CDTF">2020-05-07T04:56:20Z</dcterms:modified>
</cp:coreProperties>
</file>