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sldIdLst>
    <p:sldId id="285" r:id="rId2"/>
    <p:sldId id="28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3" r:id="rId19"/>
    <p:sldId id="287" r:id="rId20"/>
    <p:sldId id="274" r:id="rId21"/>
    <p:sldId id="288" r:id="rId22"/>
    <p:sldId id="276" r:id="rId23"/>
    <p:sldId id="278" r:id="rId24"/>
    <p:sldId id="279" r:id="rId25"/>
    <p:sldId id="284" r:id="rId26"/>
    <p:sldId id="289" r:id="rId27"/>
    <p:sldId id="290" r:id="rId28"/>
    <p:sldId id="291" r:id="rId29"/>
    <p:sldId id="282" r:id="rId30"/>
    <p:sldId id="283" r:id="rId31"/>
    <p:sldId id="292" r:id="rId32"/>
    <p:sldId id="295" r:id="rId33"/>
    <p:sldId id="294" r:id="rId34"/>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1" d="100"/>
          <a:sy n="71" d="100"/>
        </p:scale>
        <p:origin x="-714"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B84935-0293-4069-A037-BA8F96BA318E}" type="datetimeFigureOut">
              <a:rPr lang="es-CL" smtClean="0"/>
              <a:pPr/>
              <a:t>26-03-2020</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67E5D5-44DB-4AFA-A937-7F1099DB4B1F}" type="slidenum">
              <a:rPr lang="es-CL" smtClean="0"/>
              <a:pPr/>
              <a:t>‹Nº›</a:t>
            </a:fld>
            <a:endParaRPr lang="es-C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72EE8DE-7BC6-4493-8844-413FD8769B4C}" type="slidenum">
              <a:rPr lang="es-ES" smtClean="0"/>
              <a:pPr/>
              <a:t>1</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4967E5D5-44DB-4AFA-A937-7F1099DB4B1F}" type="slidenum">
              <a:rPr lang="es-CL" smtClean="0"/>
              <a:pPr/>
              <a:t>3</a:t>
            </a:fld>
            <a:endParaRPr lang="es-C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F1FFDD78-4563-4344-93BF-028D59EEED4F}" type="datetimeFigureOut">
              <a:rPr lang="es-CL" smtClean="0"/>
              <a:pPr/>
              <a:t>26-03-2020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3564490-9118-4BEE-B4F8-691C9A4AC2BF}" type="slidenum">
              <a:rPr lang="es-CL" smtClean="0"/>
              <a:pPr/>
              <a:t>‹Nº›</a:t>
            </a:fld>
            <a:endParaRPr lang="es-C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1FFDD78-4563-4344-93BF-028D59EEED4F}" type="datetimeFigureOut">
              <a:rPr lang="es-CL" smtClean="0"/>
              <a:pPr/>
              <a:t>26-03-2020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3564490-9118-4BEE-B4F8-691C9A4AC2BF}" type="slidenum">
              <a:rPr lang="es-CL" smtClean="0"/>
              <a:pPr/>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1FFDD78-4563-4344-93BF-028D59EEED4F}" type="datetimeFigureOut">
              <a:rPr lang="es-CL" smtClean="0"/>
              <a:pPr/>
              <a:t>26-03-2020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3564490-9118-4BEE-B4F8-691C9A4AC2BF}" type="slidenum">
              <a:rPr lang="es-CL" smtClean="0"/>
              <a:pPr/>
              <a:t>‹Nº›</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1FFDD78-4563-4344-93BF-028D59EEED4F}" type="datetimeFigureOut">
              <a:rPr lang="es-CL" smtClean="0"/>
              <a:pPr/>
              <a:t>26-03-2020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3564490-9118-4BEE-B4F8-691C9A4AC2BF}" type="slidenum">
              <a:rPr lang="es-CL" smtClean="0"/>
              <a:pPr/>
              <a:t>‹Nº›</a:t>
            </a:fld>
            <a:endParaRPr 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1FFDD78-4563-4344-93BF-028D59EEED4F}" type="datetimeFigureOut">
              <a:rPr lang="es-CL" smtClean="0"/>
              <a:pPr/>
              <a:t>26-03-2020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3564490-9118-4BEE-B4F8-691C9A4AC2BF}" type="slidenum">
              <a:rPr lang="es-CL" smtClean="0"/>
              <a:pPr/>
              <a:t>‹Nº›</a:t>
            </a:fld>
            <a:endParaRPr lang="es-C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F1FFDD78-4563-4344-93BF-028D59EEED4F}" type="datetimeFigureOut">
              <a:rPr lang="es-CL" smtClean="0"/>
              <a:pPr/>
              <a:t>26-03-2020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3564490-9118-4BEE-B4F8-691C9A4AC2BF}" type="slidenum">
              <a:rPr lang="es-CL" smtClean="0"/>
              <a:pPr/>
              <a:t>‹Nº›</a:t>
            </a:fld>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F1FFDD78-4563-4344-93BF-028D59EEED4F}" type="datetimeFigureOut">
              <a:rPr lang="es-CL" smtClean="0"/>
              <a:pPr/>
              <a:t>26-03-2020</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E3564490-9118-4BEE-B4F8-691C9A4AC2BF}" type="slidenum">
              <a:rPr lang="es-CL" smtClean="0"/>
              <a:pPr/>
              <a:t>‹Nº›</a:t>
            </a:fld>
            <a:endParaRPr lang="es-C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F1FFDD78-4563-4344-93BF-028D59EEED4F}" type="datetimeFigureOut">
              <a:rPr lang="es-CL" smtClean="0"/>
              <a:pPr/>
              <a:t>26-03-2020</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E3564490-9118-4BEE-B4F8-691C9A4AC2BF}" type="slidenum">
              <a:rPr lang="es-CL" smtClean="0"/>
              <a:pPr/>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1FFDD78-4563-4344-93BF-028D59EEED4F}" type="datetimeFigureOut">
              <a:rPr lang="es-CL" smtClean="0"/>
              <a:pPr/>
              <a:t>26-03-2020</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E3564490-9118-4BEE-B4F8-691C9A4AC2BF}" type="slidenum">
              <a:rPr lang="es-CL" smtClean="0"/>
              <a:pPr/>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1FFDD78-4563-4344-93BF-028D59EEED4F}" type="datetimeFigureOut">
              <a:rPr lang="es-CL" smtClean="0"/>
              <a:pPr/>
              <a:t>26-03-2020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3564490-9118-4BEE-B4F8-691C9A4AC2BF}" type="slidenum">
              <a:rPr lang="es-CL" smtClean="0"/>
              <a:pPr/>
              <a:t>‹Nº›</a:t>
            </a:fld>
            <a:endParaRPr lang="es-C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1FFDD78-4563-4344-93BF-028D59EEED4F}" type="datetimeFigureOut">
              <a:rPr lang="es-CL" smtClean="0"/>
              <a:pPr/>
              <a:t>26-03-2020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3564490-9118-4BEE-B4F8-691C9A4AC2BF}" type="slidenum">
              <a:rPr lang="es-CL" smtClean="0"/>
              <a:pPr/>
              <a:t>‹Nº›</a:t>
            </a:fld>
            <a:endParaRPr lang="es-C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FFDD78-4563-4344-93BF-028D59EEED4F}" type="datetimeFigureOut">
              <a:rPr lang="es-CL" smtClean="0"/>
              <a:pPr/>
              <a:t>26-03-2020</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564490-9118-4BEE-B4F8-691C9A4AC2BF}" type="slidenum">
              <a:rPr lang="es-CL" smtClean="0"/>
              <a:pPr/>
              <a:t>‹Nº›</a:t>
            </a:fld>
            <a:endParaRPr lang="es-CL"/>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18" Type="http://schemas.openxmlformats.org/officeDocument/2006/relationships/image" Target="../media/image49.png"/><Relationship Id="rId3" Type="http://schemas.openxmlformats.org/officeDocument/2006/relationships/image" Target="../media/image34.png"/><Relationship Id="rId21" Type="http://schemas.openxmlformats.org/officeDocument/2006/relationships/image" Target="../media/image52.png"/><Relationship Id="rId7" Type="http://schemas.openxmlformats.org/officeDocument/2006/relationships/image" Target="../media/image38.png"/><Relationship Id="rId12" Type="http://schemas.openxmlformats.org/officeDocument/2006/relationships/image" Target="../media/image43.png"/><Relationship Id="rId17" Type="http://schemas.openxmlformats.org/officeDocument/2006/relationships/image" Target="../media/image48.png"/><Relationship Id="rId2" Type="http://schemas.openxmlformats.org/officeDocument/2006/relationships/image" Target="../media/image33.png"/><Relationship Id="rId16" Type="http://schemas.openxmlformats.org/officeDocument/2006/relationships/image" Target="../media/image47.png"/><Relationship Id="rId20"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46.png"/><Relationship Id="rId10" Type="http://schemas.openxmlformats.org/officeDocument/2006/relationships/image" Target="../media/image41.png"/><Relationship Id="rId19" Type="http://schemas.openxmlformats.org/officeDocument/2006/relationships/image" Target="../media/image50.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s>
</file>

<file path=ppt/slides/_rels/slide2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gif"/><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2.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18" Type="http://schemas.openxmlformats.org/officeDocument/2006/relationships/image" Target="../media/image71.pn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65.png"/><Relationship Id="rId17" Type="http://schemas.openxmlformats.org/officeDocument/2006/relationships/image" Target="../media/image70.png"/><Relationship Id="rId2" Type="http://schemas.openxmlformats.org/officeDocument/2006/relationships/image" Target="../media/image55.gif"/><Relationship Id="rId16"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5" Type="http://schemas.openxmlformats.org/officeDocument/2006/relationships/image" Target="../media/image68.png"/><Relationship Id="rId10" Type="http://schemas.openxmlformats.org/officeDocument/2006/relationships/image" Target="../media/image63.png"/><Relationship Id="rId19" Type="http://schemas.openxmlformats.org/officeDocument/2006/relationships/image" Target="../media/image72.png"/><Relationship Id="rId4" Type="http://schemas.openxmlformats.org/officeDocument/2006/relationships/image" Target="../media/image57.png"/><Relationship Id="rId9" Type="http://schemas.openxmlformats.org/officeDocument/2006/relationships/image" Target="../media/image62.png"/><Relationship Id="rId14" Type="http://schemas.openxmlformats.org/officeDocument/2006/relationships/image" Target="../media/image67.pn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Resultado de imagen de matematica"/>
          <p:cNvPicPr>
            <a:picLocks noChangeAspect="1" noChangeArrowheads="1"/>
          </p:cNvPicPr>
          <p:nvPr/>
        </p:nvPicPr>
        <p:blipFill>
          <a:blip r:embed="rId3">
            <a:lum bright="70000" contrast="-70000"/>
          </a:blip>
          <a:srcRect/>
          <a:stretch>
            <a:fillRect/>
          </a:stretch>
        </p:blipFill>
        <p:spPr bwMode="auto">
          <a:xfrm>
            <a:off x="500034" y="2000240"/>
            <a:ext cx="7929618" cy="4274559"/>
          </a:xfrm>
          <a:prstGeom prst="rect">
            <a:avLst/>
          </a:prstGeom>
          <a:noFill/>
        </p:spPr>
      </p:pic>
      <p:sp>
        <p:nvSpPr>
          <p:cNvPr id="2" name="1 Título"/>
          <p:cNvSpPr>
            <a:spLocks noGrp="1"/>
          </p:cNvSpPr>
          <p:nvPr>
            <p:ph type="ctrTitle"/>
          </p:nvPr>
        </p:nvSpPr>
        <p:spPr>
          <a:xfrm>
            <a:off x="928662" y="2071678"/>
            <a:ext cx="7772400" cy="1470025"/>
          </a:xfrm>
        </p:spPr>
        <p:txBody>
          <a:bodyPr>
            <a:normAutofit/>
          </a:bodyPr>
          <a:lstStyle/>
          <a:p>
            <a:r>
              <a:rPr lang="es-CL" dirty="0" smtClean="0"/>
              <a:t>Cuerpos Geométricos, </a:t>
            </a:r>
            <a:br>
              <a:rPr lang="es-CL" dirty="0" smtClean="0"/>
            </a:br>
            <a:r>
              <a:rPr lang="es-CL" dirty="0" smtClean="0"/>
              <a:t>Área y Volumen del Cono</a:t>
            </a:r>
            <a:endParaRPr lang="es-ES" dirty="0"/>
          </a:p>
        </p:txBody>
      </p:sp>
      <p:sp>
        <p:nvSpPr>
          <p:cNvPr id="3" name="2 Subtítulo"/>
          <p:cNvSpPr>
            <a:spLocks noGrp="1"/>
          </p:cNvSpPr>
          <p:nvPr>
            <p:ph type="subTitle" idx="1"/>
          </p:nvPr>
        </p:nvSpPr>
        <p:spPr>
          <a:xfrm>
            <a:off x="1357290" y="3714752"/>
            <a:ext cx="6400800" cy="1752600"/>
          </a:xfrm>
        </p:spPr>
        <p:txBody>
          <a:bodyPr/>
          <a:lstStyle/>
          <a:p>
            <a:r>
              <a:rPr lang="es-CL" b="1" dirty="0" smtClean="0"/>
              <a:t>Prof. Jorge Figueroa Pachá</a:t>
            </a:r>
          </a:p>
          <a:p>
            <a:r>
              <a:rPr lang="es-CL" b="1" dirty="0" smtClean="0"/>
              <a:t>Departamento de Matemática</a:t>
            </a:r>
          </a:p>
          <a:p>
            <a:r>
              <a:rPr lang="es-CL" b="1" dirty="0" smtClean="0"/>
              <a:t>2do Medio</a:t>
            </a:r>
            <a:endParaRPr lang="es-ES" b="1" dirty="0"/>
          </a:p>
        </p:txBody>
      </p:sp>
      <p:pic>
        <p:nvPicPr>
          <p:cNvPr id="5" name="Picture 2" descr="http://www.alsarica.cl/images/logos/alslogo.png"/>
          <p:cNvPicPr>
            <a:picLocks noChangeAspect="1" noChangeArrowheads="1"/>
          </p:cNvPicPr>
          <p:nvPr/>
        </p:nvPicPr>
        <p:blipFill>
          <a:blip r:embed="rId4"/>
          <a:srcRect/>
          <a:stretch>
            <a:fillRect/>
          </a:stretch>
        </p:blipFill>
        <p:spPr bwMode="auto">
          <a:xfrm>
            <a:off x="357158" y="214290"/>
            <a:ext cx="2071702" cy="187003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b="1" dirty="0" smtClean="0"/>
              <a:t>Poliedros irregulares:</a:t>
            </a:r>
            <a:endParaRPr lang="es-CL" dirty="0"/>
          </a:p>
        </p:txBody>
      </p:sp>
      <p:sp>
        <p:nvSpPr>
          <p:cNvPr id="4" name="3 Rectángulo"/>
          <p:cNvSpPr/>
          <p:nvPr/>
        </p:nvSpPr>
        <p:spPr>
          <a:xfrm>
            <a:off x="357158" y="1428736"/>
            <a:ext cx="5857916" cy="4524315"/>
          </a:xfrm>
          <a:prstGeom prst="rect">
            <a:avLst/>
          </a:prstGeom>
        </p:spPr>
        <p:txBody>
          <a:bodyPr wrap="square">
            <a:spAutoFit/>
          </a:bodyPr>
          <a:lstStyle/>
          <a:p>
            <a:pPr algn="just"/>
            <a:endParaRPr lang="es-CL" sz="2400" dirty="0" smtClean="0"/>
          </a:p>
          <a:p>
            <a:pPr algn="just"/>
            <a:r>
              <a:rPr lang="es-CL" sz="2400" dirty="0" smtClean="0"/>
              <a:t>Los </a:t>
            </a:r>
            <a:r>
              <a:rPr lang="es-CL" sz="2400" dirty="0" smtClean="0"/>
              <a:t>poliedros irregulares se clasifican básicamente en:</a:t>
            </a:r>
          </a:p>
          <a:p>
            <a:pPr algn="just"/>
            <a:endParaRPr lang="es-CL" sz="2400" dirty="0" smtClean="0"/>
          </a:p>
          <a:p>
            <a:pPr algn="just"/>
            <a:r>
              <a:rPr lang="es-CL" sz="2400" b="1" dirty="0" smtClean="0"/>
              <a:t>-Prisma: </a:t>
            </a:r>
            <a:r>
              <a:rPr lang="es-CL" sz="2400" dirty="0" smtClean="0"/>
              <a:t>tienen dos caras paralelas e iguales, llamadas bases, el resto de sus caras son paralelogramos</a:t>
            </a:r>
          </a:p>
          <a:p>
            <a:pPr algn="just"/>
            <a:endParaRPr lang="es-CL" sz="2400" dirty="0" smtClean="0"/>
          </a:p>
          <a:p>
            <a:pPr algn="just">
              <a:buFontTx/>
              <a:buChar char="-"/>
            </a:pPr>
            <a:r>
              <a:rPr lang="es-CL" sz="2400" b="1" dirty="0" smtClean="0"/>
              <a:t>Pirámide: </a:t>
            </a:r>
            <a:r>
              <a:rPr lang="es-CL" sz="2400" dirty="0" smtClean="0"/>
              <a:t>Las pirámides tienen una base y el resto de las caras son triángulos.</a:t>
            </a:r>
          </a:p>
          <a:p>
            <a:pPr algn="just">
              <a:buFontTx/>
              <a:buChar char="-"/>
            </a:pPr>
            <a:endParaRPr lang="es-CL" sz="2400" dirty="0" smtClean="0"/>
          </a:p>
          <a:p>
            <a:pPr algn="just"/>
            <a:endParaRPr lang="es-CL" sz="2400" dirty="0" smtClean="0"/>
          </a:p>
        </p:txBody>
      </p:sp>
      <p:pic>
        <p:nvPicPr>
          <p:cNvPr id="35841" name="Picture 1"/>
          <p:cNvPicPr>
            <a:picLocks noChangeAspect="1" noChangeArrowheads="1"/>
          </p:cNvPicPr>
          <p:nvPr/>
        </p:nvPicPr>
        <p:blipFill>
          <a:blip r:embed="rId2"/>
          <a:srcRect/>
          <a:stretch>
            <a:fillRect/>
          </a:stretch>
        </p:blipFill>
        <p:spPr bwMode="auto">
          <a:xfrm>
            <a:off x="6572264" y="3929066"/>
            <a:ext cx="1714512" cy="1701949"/>
          </a:xfrm>
          <a:prstGeom prst="rect">
            <a:avLst/>
          </a:prstGeom>
          <a:noFill/>
          <a:ln w="9525">
            <a:noFill/>
            <a:miter lim="800000"/>
            <a:headEnd/>
            <a:tailEnd/>
          </a:ln>
          <a:effectLst/>
        </p:spPr>
      </p:pic>
      <p:pic>
        <p:nvPicPr>
          <p:cNvPr id="35842" name="Picture 2"/>
          <p:cNvPicPr>
            <a:picLocks noChangeAspect="1" noChangeArrowheads="1"/>
          </p:cNvPicPr>
          <p:nvPr/>
        </p:nvPicPr>
        <p:blipFill>
          <a:blip r:embed="rId3"/>
          <a:srcRect/>
          <a:stretch>
            <a:fillRect/>
          </a:stretch>
        </p:blipFill>
        <p:spPr bwMode="auto">
          <a:xfrm>
            <a:off x="6572264" y="2428868"/>
            <a:ext cx="1622479" cy="1500198"/>
          </a:xfrm>
          <a:prstGeom prst="rect">
            <a:avLst/>
          </a:prstGeom>
          <a:noFill/>
          <a:ln w="9525">
            <a:noFill/>
            <a:miter lim="800000"/>
            <a:headEnd/>
            <a:tailEnd/>
          </a:ln>
          <a:effectLst/>
        </p:spPr>
      </p:pic>
      <p:sp>
        <p:nvSpPr>
          <p:cNvPr id="7" name="6 Rectángulo"/>
          <p:cNvSpPr/>
          <p:nvPr/>
        </p:nvSpPr>
        <p:spPr>
          <a:xfrm>
            <a:off x="1714480" y="5786454"/>
            <a:ext cx="6143668" cy="830997"/>
          </a:xfrm>
          <a:prstGeom prst="rect">
            <a:avLst/>
          </a:prstGeom>
        </p:spPr>
        <p:txBody>
          <a:bodyPr wrap="square">
            <a:spAutoFit/>
          </a:bodyPr>
          <a:lstStyle/>
          <a:p>
            <a:pPr algn="ctr"/>
            <a:r>
              <a:rPr lang="es-CL" sz="2400" b="1" dirty="0" smtClean="0">
                <a:solidFill>
                  <a:srgbClr val="FF0000"/>
                </a:solidFill>
              </a:rPr>
              <a:t>Los prismas y pirámides son cuerpos geométricos cuyas caras son todas polígonos.</a:t>
            </a:r>
            <a:endParaRPr lang="es-CL" sz="2400" b="1" dirty="0" smtClean="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erpos geométricos"/>
          <p:cNvPicPr>
            <a:picLocks noChangeAspect="1" noChangeArrowheads="1"/>
          </p:cNvPicPr>
          <p:nvPr/>
        </p:nvPicPr>
        <p:blipFill>
          <a:blip r:embed="rId2"/>
          <a:srcRect/>
          <a:stretch>
            <a:fillRect/>
          </a:stretch>
        </p:blipFill>
        <p:spPr bwMode="auto">
          <a:xfrm>
            <a:off x="1214414" y="642918"/>
            <a:ext cx="6429420" cy="5432612"/>
          </a:xfrm>
          <a:prstGeom prst="rect">
            <a:avLst/>
          </a:prstGeom>
          <a:noFill/>
        </p:spPr>
      </p:pic>
      <p:sp>
        <p:nvSpPr>
          <p:cNvPr id="5" name="4 Rectángulo"/>
          <p:cNvSpPr/>
          <p:nvPr/>
        </p:nvSpPr>
        <p:spPr>
          <a:xfrm>
            <a:off x="3143240" y="785794"/>
            <a:ext cx="4572000" cy="646331"/>
          </a:xfrm>
          <a:prstGeom prst="rect">
            <a:avLst/>
          </a:prstGeom>
        </p:spPr>
        <p:txBody>
          <a:bodyPr>
            <a:spAutoFit/>
          </a:bodyPr>
          <a:lstStyle/>
          <a:p>
            <a:r>
              <a:rPr lang="es-CL" b="1" dirty="0" smtClean="0"/>
              <a:t>La altura de un prisma es la distancia entre las bases. </a:t>
            </a:r>
            <a:endParaRPr lang="es-CL"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pirámide"/>
          <p:cNvPicPr>
            <a:picLocks noChangeAspect="1" noChangeArrowheads="1"/>
          </p:cNvPicPr>
          <p:nvPr/>
        </p:nvPicPr>
        <p:blipFill>
          <a:blip r:embed="rId2"/>
          <a:srcRect/>
          <a:stretch>
            <a:fillRect/>
          </a:stretch>
        </p:blipFill>
        <p:spPr bwMode="auto">
          <a:xfrm>
            <a:off x="714348" y="1357298"/>
            <a:ext cx="6674656" cy="4902201"/>
          </a:xfrm>
          <a:prstGeom prst="rect">
            <a:avLst/>
          </a:prstGeom>
          <a:noFill/>
        </p:spPr>
      </p:pic>
      <p:sp>
        <p:nvSpPr>
          <p:cNvPr id="5" name="4 Rectángulo"/>
          <p:cNvSpPr/>
          <p:nvPr/>
        </p:nvSpPr>
        <p:spPr>
          <a:xfrm>
            <a:off x="3500430" y="785794"/>
            <a:ext cx="4572000" cy="923330"/>
          </a:xfrm>
          <a:prstGeom prst="rect">
            <a:avLst/>
          </a:prstGeom>
        </p:spPr>
        <p:txBody>
          <a:bodyPr>
            <a:spAutoFit/>
          </a:bodyPr>
          <a:lstStyle/>
          <a:p>
            <a:pPr algn="just"/>
            <a:r>
              <a:rPr lang="es-CL" b="1" dirty="0" smtClean="0"/>
              <a:t>La apotema lateral de una pirámide regular es la altura de cualquiera de sus caras laterales.</a:t>
            </a:r>
            <a:endParaRPr lang="es-CL"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erpos geometricos"/>
          <p:cNvPicPr>
            <a:picLocks noChangeAspect="1" noChangeArrowheads="1"/>
          </p:cNvPicPr>
          <p:nvPr/>
        </p:nvPicPr>
        <p:blipFill>
          <a:blip r:embed="rId2"/>
          <a:srcRect b="47098"/>
          <a:stretch>
            <a:fillRect/>
          </a:stretch>
        </p:blipFill>
        <p:spPr bwMode="auto">
          <a:xfrm>
            <a:off x="428596" y="1109919"/>
            <a:ext cx="8501122" cy="5319453"/>
          </a:xfrm>
          <a:prstGeom prst="rect">
            <a:avLst/>
          </a:prstGeom>
          <a:noFill/>
        </p:spPr>
      </p:pic>
      <p:sp>
        <p:nvSpPr>
          <p:cNvPr id="3" name="1 Título"/>
          <p:cNvSpPr>
            <a:spLocks noGrp="1"/>
          </p:cNvSpPr>
          <p:nvPr>
            <p:ph type="title"/>
          </p:nvPr>
        </p:nvSpPr>
        <p:spPr>
          <a:xfrm>
            <a:off x="457200" y="274638"/>
            <a:ext cx="8229600" cy="1143000"/>
          </a:xfrm>
        </p:spPr>
        <p:txBody>
          <a:bodyPr>
            <a:normAutofit fontScale="90000"/>
          </a:bodyPr>
          <a:lstStyle/>
          <a:p>
            <a:r>
              <a:rPr lang="es-CL" b="1" dirty="0" smtClean="0"/>
              <a:t>Cantidad de lados, vértices y caras:</a:t>
            </a:r>
            <a:endParaRPr lang="es-CL"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srcRect/>
          <a:stretch>
            <a:fillRect/>
          </a:stretch>
        </p:blipFill>
        <p:spPr bwMode="auto">
          <a:xfrm>
            <a:off x="285720" y="963794"/>
            <a:ext cx="8643998" cy="5856059"/>
          </a:xfrm>
          <a:prstGeom prst="rect">
            <a:avLst/>
          </a:prstGeom>
          <a:noFill/>
          <a:ln w="9525">
            <a:noFill/>
            <a:miter lim="800000"/>
            <a:headEnd/>
            <a:tailEnd/>
          </a:ln>
          <a:effectLst/>
        </p:spPr>
      </p:pic>
      <p:sp>
        <p:nvSpPr>
          <p:cNvPr id="4" name="3 Rectángulo"/>
          <p:cNvSpPr/>
          <p:nvPr/>
        </p:nvSpPr>
        <p:spPr>
          <a:xfrm>
            <a:off x="571472" y="214290"/>
            <a:ext cx="8348183" cy="769441"/>
          </a:xfrm>
          <a:prstGeom prst="rect">
            <a:avLst/>
          </a:prstGeom>
        </p:spPr>
        <p:txBody>
          <a:bodyPr wrap="none">
            <a:spAutoFit/>
          </a:bodyPr>
          <a:lstStyle/>
          <a:p>
            <a:r>
              <a:rPr lang="es-CL" sz="4400" b="1" dirty="0" smtClean="0"/>
              <a:t>Cantidad de lados, vértices y caras:</a:t>
            </a:r>
            <a:endParaRPr lang="es-ES" sz="4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Resultado de imagen de construir poligono irregular"/>
          <p:cNvPicPr>
            <a:picLocks noChangeAspect="1" noChangeArrowheads="1"/>
          </p:cNvPicPr>
          <p:nvPr/>
        </p:nvPicPr>
        <p:blipFill>
          <a:blip r:embed="rId2"/>
          <a:srcRect/>
          <a:stretch>
            <a:fillRect/>
          </a:stretch>
        </p:blipFill>
        <p:spPr bwMode="auto">
          <a:xfrm>
            <a:off x="500034" y="1142984"/>
            <a:ext cx="3784132" cy="3097497"/>
          </a:xfrm>
          <a:prstGeom prst="rect">
            <a:avLst/>
          </a:prstGeom>
          <a:noFill/>
        </p:spPr>
      </p:pic>
      <p:pic>
        <p:nvPicPr>
          <p:cNvPr id="28676" name="Picture 4" descr="Resultado de imagen de construir prisma irregular"/>
          <p:cNvPicPr>
            <a:picLocks noChangeAspect="1" noChangeArrowheads="1"/>
          </p:cNvPicPr>
          <p:nvPr/>
        </p:nvPicPr>
        <p:blipFill>
          <a:blip r:embed="rId3"/>
          <a:srcRect/>
          <a:stretch>
            <a:fillRect/>
          </a:stretch>
        </p:blipFill>
        <p:spPr bwMode="auto">
          <a:xfrm>
            <a:off x="4071934" y="2786058"/>
            <a:ext cx="4772022" cy="3749447"/>
          </a:xfrm>
          <a:prstGeom prst="rect">
            <a:avLst/>
          </a:prstGeom>
          <a:noFill/>
        </p:spPr>
      </p:pic>
      <p:sp>
        <p:nvSpPr>
          <p:cNvPr id="4" name="1 Título"/>
          <p:cNvSpPr>
            <a:spLocks noGrp="1"/>
          </p:cNvSpPr>
          <p:nvPr>
            <p:ph type="title"/>
          </p:nvPr>
        </p:nvSpPr>
        <p:spPr>
          <a:xfrm>
            <a:off x="457200" y="274638"/>
            <a:ext cx="8229600" cy="1143000"/>
          </a:xfrm>
        </p:spPr>
        <p:txBody>
          <a:bodyPr>
            <a:normAutofit fontScale="90000"/>
          </a:bodyPr>
          <a:lstStyle/>
          <a:p>
            <a:r>
              <a:rPr lang="es-CL" b="1" dirty="0" smtClean="0"/>
              <a:t>¿Como construir poliedros regulares?</a:t>
            </a:r>
            <a:endParaRPr lang="es-CL"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28596" y="1428736"/>
            <a:ext cx="8286808" cy="1938992"/>
          </a:xfrm>
          <a:prstGeom prst="rect">
            <a:avLst/>
          </a:prstGeom>
        </p:spPr>
        <p:txBody>
          <a:bodyPr wrap="square">
            <a:spAutoFit/>
          </a:bodyPr>
          <a:lstStyle/>
          <a:p>
            <a:pPr algn="just"/>
            <a:r>
              <a:rPr lang="es-CL" sz="2400" dirty="0" smtClean="0"/>
              <a:t>Son la </a:t>
            </a:r>
            <a:r>
              <a:rPr lang="es-CL" sz="2400" b="1" dirty="0" smtClean="0"/>
              <a:t>Esfera</a:t>
            </a:r>
            <a:r>
              <a:rPr lang="es-CL" sz="2400" b="1" dirty="0" smtClean="0"/>
              <a:t>, el </a:t>
            </a:r>
            <a:r>
              <a:rPr lang="es-CL" sz="2400" b="1" dirty="0" smtClean="0"/>
              <a:t>Cono </a:t>
            </a:r>
            <a:r>
              <a:rPr lang="es-CL" sz="2400" b="1" dirty="0" smtClean="0"/>
              <a:t>y el </a:t>
            </a:r>
            <a:r>
              <a:rPr lang="es-CL" sz="2400" b="1" dirty="0" smtClean="0"/>
              <a:t>Cilindro</a:t>
            </a:r>
            <a:r>
              <a:rPr lang="es-CL" sz="2400" dirty="0" smtClean="0"/>
              <a:t>. Los cuerpos redondos son aquellos que tienen, al menos, una de sus caras o superficies de forma curva. También se denominan cuerpos de revolución porque pueden obtenerse a partir de una figura que gira alrededor de un eje.</a:t>
            </a:r>
            <a:endParaRPr lang="es-CL" sz="2400" dirty="0"/>
          </a:p>
        </p:txBody>
      </p:sp>
      <p:sp>
        <p:nvSpPr>
          <p:cNvPr id="3" name="1 Título"/>
          <p:cNvSpPr>
            <a:spLocks noGrp="1"/>
          </p:cNvSpPr>
          <p:nvPr>
            <p:ph type="title"/>
          </p:nvPr>
        </p:nvSpPr>
        <p:spPr>
          <a:xfrm>
            <a:off x="428596" y="285728"/>
            <a:ext cx="8229600" cy="1143000"/>
          </a:xfrm>
        </p:spPr>
        <p:txBody>
          <a:bodyPr>
            <a:normAutofit/>
          </a:bodyPr>
          <a:lstStyle/>
          <a:p>
            <a:r>
              <a:rPr lang="es-CL" b="1" dirty="0" smtClean="0"/>
              <a:t>Cuerpos Redondos:</a:t>
            </a:r>
            <a:endParaRPr lang="es-CL" dirty="0"/>
          </a:p>
        </p:txBody>
      </p:sp>
      <p:pic>
        <p:nvPicPr>
          <p:cNvPr id="1026" name="Picture 2" descr="Cuerpos redondos"/>
          <p:cNvPicPr>
            <a:picLocks noChangeAspect="1" noChangeArrowheads="1"/>
          </p:cNvPicPr>
          <p:nvPr/>
        </p:nvPicPr>
        <p:blipFill>
          <a:blip r:embed="rId2"/>
          <a:srcRect/>
          <a:stretch>
            <a:fillRect/>
          </a:stretch>
        </p:blipFill>
        <p:spPr bwMode="auto">
          <a:xfrm>
            <a:off x="1714480" y="3357562"/>
            <a:ext cx="6667500" cy="3295651"/>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85720" y="1423993"/>
            <a:ext cx="8286808" cy="830997"/>
          </a:xfrm>
          <a:prstGeom prst="rect">
            <a:avLst/>
          </a:prstGeom>
        </p:spPr>
        <p:txBody>
          <a:bodyPr wrap="square">
            <a:spAutoFit/>
          </a:bodyPr>
          <a:lstStyle/>
          <a:p>
            <a:pPr algn="just"/>
            <a:r>
              <a:rPr lang="es-CL" sz="2400" dirty="0" smtClean="0"/>
              <a:t>El </a:t>
            </a:r>
            <a:r>
              <a:rPr lang="es-CL" sz="2400" dirty="0" smtClean="0"/>
              <a:t>cono es un cuerpo geométrico generado por un triángulo rectángulo al girar en torno a uno de sus catetos.</a:t>
            </a:r>
            <a:endParaRPr lang="es-CL" sz="2400" dirty="0"/>
          </a:p>
        </p:txBody>
      </p:sp>
      <p:pic>
        <p:nvPicPr>
          <p:cNvPr id="26625" name="Picture 1"/>
          <p:cNvPicPr>
            <a:picLocks noChangeAspect="1" noChangeArrowheads="1"/>
          </p:cNvPicPr>
          <p:nvPr/>
        </p:nvPicPr>
        <p:blipFill>
          <a:blip r:embed="rId2"/>
          <a:srcRect/>
          <a:stretch>
            <a:fillRect/>
          </a:stretch>
        </p:blipFill>
        <p:spPr bwMode="auto">
          <a:xfrm>
            <a:off x="2428860" y="2786058"/>
            <a:ext cx="4629150" cy="2790825"/>
          </a:xfrm>
          <a:prstGeom prst="rect">
            <a:avLst/>
          </a:prstGeom>
          <a:noFill/>
          <a:ln w="9525">
            <a:noFill/>
            <a:miter lim="800000"/>
            <a:headEnd/>
            <a:tailEnd/>
          </a:ln>
          <a:effectLst/>
        </p:spPr>
      </p:pic>
      <p:sp>
        <p:nvSpPr>
          <p:cNvPr id="6" name="5 Título"/>
          <p:cNvSpPr>
            <a:spLocks noGrp="1"/>
          </p:cNvSpPr>
          <p:nvPr>
            <p:ph type="title"/>
          </p:nvPr>
        </p:nvSpPr>
        <p:spPr/>
        <p:txBody>
          <a:bodyPr>
            <a:normAutofit/>
          </a:bodyPr>
          <a:lstStyle/>
          <a:p>
            <a:r>
              <a:rPr lang="es-CL" b="1" dirty="0" smtClean="0"/>
              <a:t>Cono</a:t>
            </a:r>
            <a:endParaRPr lang="es-ES"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Resultado de imagen de elementos del cono"/>
          <p:cNvPicPr>
            <a:picLocks noChangeAspect="1" noChangeArrowheads="1"/>
          </p:cNvPicPr>
          <p:nvPr/>
        </p:nvPicPr>
        <p:blipFill>
          <a:blip r:embed="rId2"/>
          <a:srcRect/>
          <a:stretch>
            <a:fillRect/>
          </a:stretch>
        </p:blipFill>
        <p:spPr bwMode="auto">
          <a:xfrm>
            <a:off x="214545" y="500042"/>
            <a:ext cx="8929455" cy="457203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rmAutofit/>
          </a:bodyPr>
          <a:lstStyle/>
          <a:p>
            <a:r>
              <a:rPr lang="es-CL" b="1" dirty="0" smtClean="0"/>
              <a:t>¿Como construir un cono?</a:t>
            </a:r>
            <a:endParaRPr lang="es-CL" dirty="0"/>
          </a:p>
        </p:txBody>
      </p:sp>
      <p:pic>
        <p:nvPicPr>
          <p:cNvPr id="46082" name="Picture 2"/>
          <p:cNvPicPr>
            <a:picLocks noChangeAspect="1" noChangeArrowheads="1"/>
          </p:cNvPicPr>
          <p:nvPr/>
        </p:nvPicPr>
        <p:blipFill>
          <a:blip r:embed="rId2"/>
          <a:srcRect/>
          <a:stretch>
            <a:fillRect/>
          </a:stretch>
        </p:blipFill>
        <p:spPr bwMode="auto">
          <a:xfrm>
            <a:off x="4143372" y="1500174"/>
            <a:ext cx="4572032" cy="4997704"/>
          </a:xfrm>
          <a:prstGeom prst="rect">
            <a:avLst/>
          </a:prstGeom>
          <a:noFill/>
          <a:ln w="9525">
            <a:noFill/>
            <a:miter lim="800000"/>
            <a:headEnd/>
            <a:tailEnd/>
          </a:ln>
          <a:effectLst/>
        </p:spPr>
      </p:pic>
      <p:sp>
        <p:nvSpPr>
          <p:cNvPr id="6" name="5 Rectángulo"/>
          <p:cNvSpPr/>
          <p:nvPr/>
        </p:nvSpPr>
        <p:spPr>
          <a:xfrm>
            <a:off x="428596" y="2000240"/>
            <a:ext cx="4572000" cy="1200329"/>
          </a:xfrm>
          <a:prstGeom prst="rect">
            <a:avLst/>
          </a:prstGeom>
        </p:spPr>
        <p:txBody>
          <a:bodyPr>
            <a:spAutoFit/>
          </a:bodyPr>
          <a:lstStyle/>
          <a:p>
            <a:pPr algn="ctr"/>
            <a:r>
              <a:rPr lang="es-CL" b="1" dirty="0" smtClean="0">
                <a:solidFill>
                  <a:srgbClr val="FF0000"/>
                </a:solidFill>
              </a:rPr>
              <a:t>El cono tiene una cara basal </a:t>
            </a:r>
            <a:r>
              <a:rPr lang="es-CL" b="1" dirty="0" smtClean="0">
                <a:solidFill>
                  <a:srgbClr val="FF0000"/>
                </a:solidFill>
              </a:rPr>
              <a:t>plana (Circunferencia) </a:t>
            </a:r>
            <a:r>
              <a:rPr lang="es-CL" b="1" dirty="0" smtClean="0">
                <a:solidFill>
                  <a:srgbClr val="FF0000"/>
                </a:solidFill>
              </a:rPr>
              <a:t>y una cara lateral curva. Posee una arista basal y un vértice llamado cúspide.</a:t>
            </a:r>
            <a:endParaRPr lang="es-CL" b="1"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Objetivo de la Clase</a:t>
            </a:r>
            <a:endParaRPr lang="es-ES" dirty="0"/>
          </a:p>
        </p:txBody>
      </p:sp>
      <p:sp>
        <p:nvSpPr>
          <p:cNvPr id="3" name="2 Marcador de contenido"/>
          <p:cNvSpPr>
            <a:spLocks noGrp="1"/>
          </p:cNvSpPr>
          <p:nvPr>
            <p:ph idx="1"/>
          </p:nvPr>
        </p:nvSpPr>
        <p:spPr/>
        <p:txBody>
          <a:bodyPr/>
          <a:lstStyle/>
          <a:p>
            <a:pPr algn="just"/>
            <a:r>
              <a:rPr lang="es-CL" dirty="0" smtClean="0"/>
              <a:t>Recordar Cuerpos Geométricos (Figuras en 3D)</a:t>
            </a:r>
          </a:p>
          <a:p>
            <a:pPr algn="just"/>
            <a:r>
              <a:rPr lang="es-CL" dirty="0" smtClean="0"/>
              <a:t>Conocer las Formulas de Área y Volumen de Cuerpos geométricos</a:t>
            </a:r>
          </a:p>
          <a:p>
            <a:pPr algn="just"/>
            <a:r>
              <a:rPr lang="es-CL" dirty="0" smtClean="0"/>
              <a:t>Calcular </a:t>
            </a:r>
            <a:r>
              <a:rPr lang="es-CL" dirty="0" smtClean="0"/>
              <a:t>de Área y Volumen del Cono</a:t>
            </a:r>
            <a:endParaRPr lang="es-CL" dirty="0" smtClean="0"/>
          </a:p>
          <a:p>
            <a:pPr algn="just"/>
            <a:r>
              <a:rPr lang="es-CL" dirty="0" smtClean="0"/>
              <a:t>Recordar Teorema de Pitágoras </a:t>
            </a:r>
            <a:endParaRPr lang="es-CL" dirty="0" smtClean="0"/>
          </a:p>
          <a:p>
            <a:pPr algn="just"/>
            <a:endParaRPr lang="es-CL" dirty="0" smtClean="0"/>
          </a:p>
          <a:p>
            <a:pPr algn="just"/>
            <a:endParaRPr lang="es-CL"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57158" y="1357298"/>
            <a:ext cx="8215370" cy="830997"/>
          </a:xfrm>
          <a:prstGeom prst="rect">
            <a:avLst/>
          </a:prstGeom>
        </p:spPr>
        <p:txBody>
          <a:bodyPr wrap="square">
            <a:spAutoFit/>
          </a:bodyPr>
          <a:lstStyle/>
          <a:p>
            <a:pPr algn="just"/>
            <a:r>
              <a:rPr lang="es-CL" sz="2400" dirty="0" smtClean="0"/>
              <a:t>El </a:t>
            </a:r>
            <a:r>
              <a:rPr lang="es-CL" sz="2400" dirty="0" smtClean="0"/>
              <a:t>cilindro es el cuerpo geométrico generado por un rectángulo al girar en torno a uno de sus lados.</a:t>
            </a:r>
            <a:endParaRPr lang="es-CL" sz="2400" dirty="0"/>
          </a:p>
        </p:txBody>
      </p:sp>
      <p:pic>
        <p:nvPicPr>
          <p:cNvPr id="33794" name="Picture 2" descr="Elementos del cono"/>
          <p:cNvPicPr>
            <a:picLocks noChangeAspect="1" noChangeArrowheads="1"/>
          </p:cNvPicPr>
          <p:nvPr/>
        </p:nvPicPr>
        <p:blipFill>
          <a:blip r:embed="rId2"/>
          <a:srcRect/>
          <a:stretch>
            <a:fillRect/>
          </a:stretch>
        </p:blipFill>
        <p:spPr bwMode="auto">
          <a:xfrm>
            <a:off x="1643042" y="2357430"/>
            <a:ext cx="5500726" cy="3920573"/>
          </a:xfrm>
          <a:prstGeom prst="rect">
            <a:avLst/>
          </a:prstGeom>
          <a:noFill/>
        </p:spPr>
      </p:pic>
      <p:sp>
        <p:nvSpPr>
          <p:cNvPr id="5" name="5 Título"/>
          <p:cNvSpPr>
            <a:spLocks noGrp="1"/>
          </p:cNvSpPr>
          <p:nvPr>
            <p:ph type="title"/>
          </p:nvPr>
        </p:nvSpPr>
        <p:spPr>
          <a:xfrm>
            <a:off x="457200" y="274638"/>
            <a:ext cx="8229600" cy="1143000"/>
          </a:xfrm>
        </p:spPr>
        <p:txBody>
          <a:bodyPr>
            <a:normAutofit/>
          </a:bodyPr>
          <a:lstStyle/>
          <a:p>
            <a:r>
              <a:rPr lang="es-CL" b="1" dirty="0" smtClean="0"/>
              <a:t>Cilindro</a:t>
            </a:r>
            <a:endParaRPr lang="es-ES"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Resultado de imagen de elementos del colindro"/>
          <p:cNvPicPr>
            <a:picLocks noChangeAspect="1" noChangeArrowheads="1"/>
          </p:cNvPicPr>
          <p:nvPr/>
        </p:nvPicPr>
        <p:blipFill>
          <a:blip r:embed="rId2"/>
          <a:srcRect t="15625" b="10416"/>
          <a:stretch>
            <a:fillRect/>
          </a:stretch>
        </p:blipFill>
        <p:spPr bwMode="auto">
          <a:xfrm>
            <a:off x="214282" y="928670"/>
            <a:ext cx="8715404" cy="507209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Elementos del cilindro"/>
          <p:cNvPicPr>
            <a:picLocks noChangeAspect="1" noChangeArrowheads="1"/>
          </p:cNvPicPr>
          <p:nvPr/>
        </p:nvPicPr>
        <p:blipFill>
          <a:blip r:embed="rId2"/>
          <a:srcRect/>
          <a:stretch>
            <a:fillRect/>
          </a:stretch>
        </p:blipFill>
        <p:spPr bwMode="auto">
          <a:xfrm>
            <a:off x="1285852" y="1000108"/>
            <a:ext cx="6786611" cy="4074588"/>
          </a:xfrm>
          <a:prstGeom prst="rect">
            <a:avLst/>
          </a:prstGeom>
          <a:noFill/>
        </p:spPr>
      </p:pic>
      <p:sp>
        <p:nvSpPr>
          <p:cNvPr id="5" name="4 Rectángulo"/>
          <p:cNvSpPr/>
          <p:nvPr/>
        </p:nvSpPr>
        <p:spPr>
          <a:xfrm>
            <a:off x="2500298" y="5143512"/>
            <a:ext cx="4572000" cy="923330"/>
          </a:xfrm>
          <a:prstGeom prst="rect">
            <a:avLst/>
          </a:prstGeom>
        </p:spPr>
        <p:txBody>
          <a:bodyPr>
            <a:spAutoFit/>
          </a:bodyPr>
          <a:lstStyle/>
          <a:p>
            <a:pPr algn="ctr"/>
            <a:r>
              <a:rPr lang="es-CL" dirty="0" smtClean="0"/>
              <a:t>El cilindro tiene 2 caras basales planas, paralelas y congruentes. 1 cara lateral que es curva y 2 aristas basales.</a:t>
            </a:r>
            <a:endParaRPr lang="es-CL"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40337" y="1312119"/>
            <a:ext cx="8429684" cy="830997"/>
          </a:xfrm>
          <a:prstGeom prst="rect">
            <a:avLst/>
          </a:prstGeom>
        </p:spPr>
        <p:txBody>
          <a:bodyPr wrap="square">
            <a:spAutoFit/>
          </a:bodyPr>
          <a:lstStyle/>
          <a:p>
            <a:pPr algn="just"/>
            <a:r>
              <a:rPr lang="es-CL" sz="2400" dirty="0" smtClean="0"/>
              <a:t>La</a:t>
            </a:r>
            <a:r>
              <a:rPr lang="es-CL" sz="2400" dirty="0" smtClean="0"/>
              <a:t> esfera es el sólido generado al girar una semicircunferencia alrededor de su diámetro.</a:t>
            </a:r>
            <a:endParaRPr lang="es-CL" sz="2400" dirty="0"/>
          </a:p>
        </p:txBody>
      </p:sp>
      <p:pic>
        <p:nvPicPr>
          <p:cNvPr id="37890" name="Picture 2" descr="Esfera"/>
          <p:cNvPicPr>
            <a:picLocks noChangeAspect="1" noChangeArrowheads="1"/>
          </p:cNvPicPr>
          <p:nvPr/>
        </p:nvPicPr>
        <p:blipFill>
          <a:blip r:embed="rId2"/>
          <a:srcRect/>
          <a:stretch>
            <a:fillRect/>
          </a:stretch>
        </p:blipFill>
        <p:spPr bwMode="auto">
          <a:xfrm>
            <a:off x="857224" y="2500306"/>
            <a:ext cx="7286676" cy="3580523"/>
          </a:xfrm>
          <a:prstGeom prst="rect">
            <a:avLst/>
          </a:prstGeom>
          <a:noFill/>
        </p:spPr>
      </p:pic>
      <p:sp>
        <p:nvSpPr>
          <p:cNvPr id="5" name="5 Título"/>
          <p:cNvSpPr>
            <a:spLocks noGrp="1"/>
          </p:cNvSpPr>
          <p:nvPr>
            <p:ph type="title"/>
          </p:nvPr>
        </p:nvSpPr>
        <p:spPr>
          <a:xfrm>
            <a:off x="457200" y="274638"/>
            <a:ext cx="8229600" cy="1143000"/>
          </a:xfrm>
        </p:spPr>
        <p:txBody>
          <a:bodyPr>
            <a:normAutofit/>
          </a:bodyPr>
          <a:lstStyle/>
          <a:p>
            <a:r>
              <a:rPr lang="es-CL" b="1" dirty="0" smtClean="0"/>
              <a:t>Esfera</a:t>
            </a:r>
            <a:endParaRPr lang="es-ES"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p:cNvPicPr>
            <a:picLocks noChangeAspect="1" noChangeArrowheads="1"/>
          </p:cNvPicPr>
          <p:nvPr/>
        </p:nvPicPr>
        <p:blipFill>
          <a:blip r:embed="rId2"/>
          <a:srcRect/>
          <a:stretch>
            <a:fillRect/>
          </a:stretch>
        </p:blipFill>
        <p:spPr bwMode="auto">
          <a:xfrm>
            <a:off x="1500166" y="3643314"/>
            <a:ext cx="5959288" cy="2838464"/>
          </a:xfrm>
          <a:prstGeom prst="rect">
            <a:avLst/>
          </a:prstGeom>
          <a:noFill/>
          <a:ln w="9525">
            <a:noFill/>
            <a:miter lim="800000"/>
            <a:headEnd/>
            <a:tailEnd/>
          </a:ln>
          <a:effectLst/>
        </p:spPr>
      </p:pic>
      <p:pic>
        <p:nvPicPr>
          <p:cNvPr id="18434" name="Picture 2"/>
          <p:cNvPicPr>
            <a:picLocks noChangeAspect="1" noChangeArrowheads="1"/>
          </p:cNvPicPr>
          <p:nvPr/>
        </p:nvPicPr>
        <p:blipFill>
          <a:blip r:embed="rId3"/>
          <a:srcRect/>
          <a:stretch>
            <a:fillRect/>
          </a:stretch>
        </p:blipFill>
        <p:spPr bwMode="auto">
          <a:xfrm>
            <a:off x="357158" y="285728"/>
            <a:ext cx="8286808" cy="32051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14290"/>
            <a:ext cx="2857520" cy="1143000"/>
          </a:xfrm>
        </p:spPr>
        <p:txBody>
          <a:bodyPr/>
          <a:lstStyle/>
          <a:p>
            <a:r>
              <a:rPr lang="es-CL" b="1" dirty="0" smtClean="0"/>
              <a:t>Fórmulas</a:t>
            </a:r>
            <a:r>
              <a:rPr lang="es-CL" dirty="0" smtClean="0"/>
              <a:t> </a:t>
            </a:r>
            <a:endParaRPr lang="es-CL" dirty="0"/>
          </a:p>
        </p:txBody>
      </p:sp>
      <p:pic>
        <p:nvPicPr>
          <p:cNvPr id="44034" name="Picture 2" descr="Resultado de imagen de formulas cuerpos geometricos"/>
          <p:cNvPicPr>
            <a:picLocks noChangeAspect="1" noChangeArrowheads="1"/>
          </p:cNvPicPr>
          <p:nvPr/>
        </p:nvPicPr>
        <p:blipFill>
          <a:blip r:embed="rId2"/>
          <a:srcRect/>
          <a:stretch>
            <a:fillRect/>
          </a:stretch>
        </p:blipFill>
        <p:spPr bwMode="auto">
          <a:xfrm>
            <a:off x="2857488" y="0"/>
            <a:ext cx="6286544" cy="6786586"/>
          </a:xfrm>
          <a:prstGeom prst="rect">
            <a:avLst/>
          </a:prstGeom>
          <a:noFill/>
        </p:spPr>
      </p:pic>
      <p:sp>
        <p:nvSpPr>
          <p:cNvPr id="4" name="3 Rectángulo"/>
          <p:cNvSpPr/>
          <p:nvPr/>
        </p:nvSpPr>
        <p:spPr>
          <a:xfrm>
            <a:off x="214282" y="1357298"/>
            <a:ext cx="2500330" cy="3046988"/>
          </a:xfrm>
          <a:prstGeom prst="rect">
            <a:avLst/>
          </a:prstGeom>
        </p:spPr>
        <p:txBody>
          <a:bodyPr wrap="square">
            <a:spAutoFit/>
          </a:bodyPr>
          <a:lstStyle/>
          <a:p>
            <a:pPr algn="just"/>
            <a:r>
              <a:rPr lang="es-CL" sz="2400" dirty="0" smtClean="0"/>
              <a:t>Para poder trabajar con figuras en 3D es necesario recordar las figuras planas y sus fórmulas de área y perímetro.</a:t>
            </a:r>
            <a:endParaRPr lang="es-CL"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14 Grupo"/>
          <p:cNvGrpSpPr/>
          <p:nvPr/>
        </p:nvGrpSpPr>
        <p:grpSpPr>
          <a:xfrm>
            <a:off x="605090" y="3631172"/>
            <a:ext cx="4109786" cy="2571768"/>
            <a:chOff x="605090" y="3631172"/>
            <a:chExt cx="4109786" cy="2571768"/>
          </a:xfrm>
        </p:grpSpPr>
        <p:pic>
          <p:nvPicPr>
            <p:cNvPr id="48131" name="Picture 3"/>
            <p:cNvPicPr>
              <a:picLocks noChangeAspect="1" noChangeArrowheads="1"/>
            </p:cNvPicPr>
            <p:nvPr/>
          </p:nvPicPr>
          <p:blipFill>
            <a:blip r:embed="rId2"/>
            <a:srcRect/>
            <a:stretch>
              <a:fillRect/>
            </a:stretch>
          </p:blipFill>
          <p:spPr bwMode="auto">
            <a:xfrm>
              <a:off x="605090" y="3631172"/>
              <a:ext cx="4109786" cy="2571768"/>
            </a:xfrm>
            <a:prstGeom prst="rect">
              <a:avLst/>
            </a:prstGeom>
            <a:noFill/>
            <a:ln w="9525">
              <a:noFill/>
              <a:miter lim="800000"/>
              <a:headEnd/>
              <a:tailEnd/>
            </a:ln>
            <a:effectLst/>
          </p:spPr>
        </p:pic>
        <p:sp>
          <p:nvSpPr>
            <p:cNvPr id="14" name="13 Rectángulo"/>
            <p:cNvSpPr/>
            <p:nvPr/>
          </p:nvSpPr>
          <p:spPr>
            <a:xfrm>
              <a:off x="1142976" y="5286388"/>
              <a:ext cx="571504"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4" name="1 Título"/>
          <p:cNvSpPr>
            <a:spLocks noGrp="1"/>
          </p:cNvSpPr>
          <p:nvPr>
            <p:ph type="title"/>
          </p:nvPr>
        </p:nvSpPr>
        <p:spPr/>
        <p:txBody>
          <a:bodyPr/>
          <a:lstStyle/>
          <a:p>
            <a:r>
              <a:rPr lang="es-CL" b="1" dirty="0" smtClean="0"/>
              <a:t>Teorema de Pitágoras </a:t>
            </a:r>
            <a:r>
              <a:rPr lang="es-CL" dirty="0" smtClean="0"/>
              <a:t> </a:t>
            </a:r>
            <a:endParaRPr lang="es-CL" dirty="0"/>
          </a:p>
        </p:txBody>
      </p:sp>
      <p:pic>
        <p:nvPicPr>
          <p:cNvPr id="48132" name="Picture 4"/>
          <p:cNvPicPr>
            <a:picLocks noChangeAspect="1" noChangeArrowheads="1"/>
          </p:cNvPicPr>
          <p:nvPr/>
        </p:nvPicPr>
        <p:blipFill>
          <a:blip r:embed="rId3"/>
          <a:srcRect/>
          <a:stretch>
            <a:fillRect/>
          </a:stretch>
        </p:blipFill>
        <p:spPr bwMode="auto">
          <a:xfrm>
            <a:off x="4495830" y="3643314"/>
            <a:ext cx="4362450" cy="2276475"/>
          </a:xfrm>
          <a:prstGeom prst="rect">
            <a:avLst/>
          </a:prstGeom>
          <a:noFill/>
          <a:ln w="9525">
            <a:noFill/>
            <a:miter lim="800000"/>
            <a:headEnd/>
            <a:tailEnd/>
          </a:ln>
          <a:effectLst/>
        </p:spPr>
      </p:pic>
      <p:sp>
        <p:nvSpPr>
          <p:cNvPr id="8" name="7 CuadroTexto"/>
          <p:cNvSpPr txBox="1"/>
          <p:nvPr/>
        </p:nvSpPr>
        <p:spPr>
          <a:xfrm rot="1494339">
            <a:off x="2291260" y="4011335"/>
            <a:ext cx="1785950" cy="369332"/>
          </a:xfrm>
          <a:prstGeom prst="rect">
            <a:avLst/>
          </a:prstGeom>
          <a:noFill/>
        </p:spPr>
        <p:txBody>
          <a:bodyPr wrap="square" rtlCol="0">
            <a:spAutoFit/>
          </a:bodyPr>
          <a:lstStyle/>
          <a:p>
            <a:r>
              <a:rPr lang="es-CL" dirty="0" smtClean="0"/>
              <a:t>Hipotenusa</a:t>
            </a:r>
            <a:endParaRPr lang="es-ES" dirty="0"/>
          </a:p>
        </p:txBody>
      </p:sp>
      <p:sp>
        <p:nvSpPr>
          <p:cNvPr id="9" name="8 CuadroTexto"/>
          <p:cNvSpPr txBox="1"/>
          <p:nvPr/>
        </p:nvSpPr>
        <p:spPr>
          <a:xfrm>
            <a:off x="1857356" y="6202940"/>
            <a:ext cx="801758" cy="369332"/>
          </a:xfrm>
          <a:prstGeom prst="rect">
            <a:avLst/>
          </a:prstGeom>
          <a:noFill/>
        </p:spPr>
        <p:txBody>
          <a:bodyPr wrap="none" rtlCol="0">
            <a:spAutoFit/>
          </a:bodyPr>
          <a:lstStyle/>
          <a:p>
            <a:r>
              <a:rPr lang="es-CL" dirty="0" smtClean="0"/>
              <a:t>Cateto</a:t>
            </a:r>
            <a:endParaRPr lang="es-ES" dirty="0"/>
          </a:p>
        </p:txBody>
      </p:sp>
      <p:sp>
        <p:nvSpPr>
          <p:cNvPr id="10" name="9 CuadroTexto"/>
          <p:cNvSpPr txBox="1"/>
          <p:nvPr/>
        </p:nvSpPr>
        <p:spPr>
          <a:xfrm rot="16036771">
            <a:off x="109983" y="4784392"/>
            <a:ext cx="801758" cy="369332"/>
          </a:xfrm>
          <a:prstGeom prst="rect">
            <a:avLst/>
          </a:prstGeom>
          <a:noFill/>
        </p:spPr>
        <p:txBody>
          <a:bodyPr wrap="none" rtlCol="0">
            <a:spAutoFit/>
          </a:bodyPr>
          <a:lstStyle/>
          <a:p>
            <a:r>
              <a:rPr lang="es-CL" dirty="0" smtClean="0"/>
              <a:t>Cateto</a:t>
            </a:r>
            <a:endParaRPr lang="es-ES" dirty="0"/>
          </a:p>
        </p:txBody>
      </p:sp>
      <p:sp>
        <p:nvSpPr>
          <p:cNvPr id="11" name="10 CuadroTexto"/>
          <p:cNvSpPr txBox="1"/>
          <p:nvPr/>
        </p:nvSpPr>
        <p:spPr>
          <a:xfrm>
            <a:off x="428596" y="1214422"/>
            <a:ext cx="8358246" cy="646331"/>
          </a:xfrm>
          <a:prstGeom prst="rect">
            <a:avLst/>
          </a:prstGeom>
          <a:noFill/>
        </p:spPr>
        <p:txBody>
          <a:bodyPr wrap="square" rtlCol="0">
            <a:spAutoFit/>
          </a:bodyPr>
          <a:lstStyle/>
          <a:p>
            <a:pPr algn="just"/>
            <a:r>
              <a:rPr lang="es-CL" b="1" dirty="0" smtClean="0"/>
              <a:t>El </a:t>
            </a:r>
            <a:r>
              <a:rPr lang="es-CL" b="1" dirty="0" smtClean="0"/>
              <a:t>Teorema de Pitágoras </a:t>
            </a:r>
            <a:r>
              <a:rPr lang="es-CL" b="1" dirty="0" smtClean="0"/>
              <a:t>solo se puede usar en triángulos rectángulos (con un Angulo de 90°)</a:t>
            </a:r>
            <a:endParaRPr lang="es-ES" b="1" dirty="0"/>
          </a:p>
        </p:txBody>
      </p:sp>
      <p:pic>
        <p:nvPicPr>
          <p:cNvPr id="48133" name="Picture 5"/>
          <p:cNvPicPr>
            <a:picLocks noChangeAspect="1" noChangeArrowheads="1"/>
          </p:cNvPicPr>
          <p:nvPr/>
        </p:nvPicPr>
        <p:blipFill>
          <a:blip r:embed="rId4"/>
          <a:srcRect/>
          <a:stretch>
            <a:fillRect/>
          </a:stretch>
        </p:blipFill>
        <p:spPr bwMode="auto">
          <a:xfrm>
            <a:off x="3143240" y="2643182"/>
            <a:ext cx="3028950" cy="857250"/>
          </a:xfrm>
          <a:prstGeom prst="rect">
            <a:avLst/>
          </a:prstGeom>
          <a:noFill/>
          <a:ln w="9525">
            <a:noFill/>
            <a:miter lim="800000"/>
            <a:headEnd/>
            <a:tailEnd/>
          </a:ln>
          <a:effectLst/>
        </p:spPr>
      </p:pic>
      <p:sp>
        <p:nvSpPr>
          <p:cNvPr id="13" name="12 Rectángulo"/>
          <p:cNvSpPr/>
          <p:nvPr/>
        </p:nvSpPr>
        <p:spPr>
          <a:xfrm>
            <a:off x="3500430" y="2285992"/>
            <a:ext cx="2294218" cy="369332"/>
          </a:xfrm>
          <a:prstGeom prst="rect">
            <a:avLst/>
          </a:prstGeom>
        </p:spPr>
        <p:txBody>
          <a:bodyPr wrap="none">
            <a:spAutoFit/>
          </a:bodyPr>
          <a:lstStyle/>
          <a:p>
            <a:r>
              <a:rPr lang="es-CL" b="1" dirty="0" smtClean="0"/>
              <a:t>Teorema de Pitágoras </a:t>
            </a:r>
            <a:endParaRPr lang="es-ES" dirty="0"/>
          </a:p>
        </p:txBody>
      </p:sp>
      <p:cxnSp>
        <p:nvCxnSpPr>
          <p:cNvPr id="20" name="19 Forma"/>
          <p:cNvCxnSpPr>
            <a:stCxn id="48133" idx="3"/>
            <a:endCxn id="48132" idx="0"/>
          </p:cNvCxnSpPr>
          <p:nvPr/>
        </p:nvCxnSpPr>
        <p:spPr>
          <a:xfrm>
            <a:off x="6172190" y="3071807"/>
            <a:ext cx="504865" cy="571507"/>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20 CuadroTexto"/>
          <p:cNvSpPr txBox="1"/>
          <p:nvPr/>
        </p:nvSpPr>
        <p:spPr>
          <a:xfrm>
            <a:off x="6715140" y="3143248"/>
            <a:ext cx="2153218" cy="369332"/>
          </a:xfrm>
          <a:prstGeom prst="rect">
            <a:avLst/>
          </a:prstGeom>
          <a:noFill/>
        </p:spPr>
        <p:txBody>
          <a:bodyPr wrap="none" rtlCol="0">
            <a:spAutoFit/>
          </a:bodyPr>
          <a:lstStyle/>
          <a:p>
            <a:r>
              <a:rPr lang="es-CL" dirty="0" smtClean="0"/>
              <a:t>Fórmulas despejadas</a:t>
            </a:r>
            <a:endParaRPr lang="es-ES" dirty="0"/>
          </a:p>
        </p:txBody>
      </p:sp>
      <p:sp>
        <p:nvSpPr>
          <p:cNvPr id="22" name="21 CuadroTexto"/>
          <p:cNvSpPr txBox="1"/>
          <p:nvPr/>
        </p:nvSpPr>
        <p:spPr>
          <a:xfrm>
            <a:off x="214282" y="2791422"/>
            <a:ext cx="2571768" cy="923330"/>
          </a:xfrm>
          <a:prstGeom prst="rect">
            <a:avLst/>
          </a:prstGeom>
          <a:noFill/>
        </p:spPr>
        <p:txBody>
          <a:bodyPr wrap="square" rtlCol="0">
            <a:spAutoFit/>
          </a:bodyPr>
          <a:lstStyle/>
          <a:p>
            <a:pPr algn="ctr"/>
            <a:r>
              <a:rPr lang="es-CL" b="1" dirty="0" smtClean="0">
                <a:solidFill>
                  <a:srgbClr val="FF0000"/>
                </a:solidFill>
              </a:rPr>
              <a:t>La Hipotenusa siempre estará en el lado opuesto al ángulo de 90°</a:t>
            </a:r>
            <a:endParaRPr lang="es-ES" b="1" dirty="0">
              <a:solidFill>
                <a:srgbClr val="FF0000"/>
              </a:solidFill>
            </a:endParaRPr>
          </a:p>
        </p:txBody>
      </p:sp>
      <p:sp>
        <p:nvSpPr>
          <p:cNvPr id="23" name="22 CuadroTexto"/>
          <p:cNvSpPr txBox="1"/>
          <p:nvPr/>
        </p:nvSpPr>
        <p:spPr>
          <a:xfrm>
            <a:off x="2714612" y="5934670"/>
            <a:ext cx="2571768" cy="923330"/>
          </a:xfrm>
          <a:prstGeom prst="rect">
            <a:avLst/>
          </a:prstGeom>
          <a:noFill/>
        </p:spPr>
        <p:txBody>
          <a:bodyPr wrap="square" rtlCol="0">
            <a:spAutoFit/>
          </a:bodyPr>
          <a:lstStyle/>
          <a:p>
            <a:pPr algn="ctr"/>
            <a:r>
              <a:rPr lang="es-CL" b="1" dirty="0" smtClean="0">
                <a:solidFill>
                  <a:srgbClr val="FF0000"/>
                </a:solidFill>
              </a:rPr>
              <a:t>Los catetos siempre formarán  el ángulo de 90°</a:t>
            </a:r>
            <a:endParaRPr lang="es-ES" b="1" dirty="0">
              <a:solidFill>
                <a:srgbClr val="FF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Ejemplos:</a:t>
            </a:r>
            <a:endParaRPr lang="es-ES" dirty="0"/>
          </a:p>
        </p:txBody>
      </p:sp>
      <p:sp>
        <p:nvSpPr>
          <p:cNvPr id="4" name="3 CuadroTexto"/>
          <p:cNvSpPr txBox="1"/>
          <p:nvPr/>
        </p:nvSpPr>
        <p:spPr>
          <a:xfrm>
            <a:off x="428596" y="1500174"/>
            <a:ext cx="8358246" cy="369332"/>
          </a:xfrm>
          <a:prstGeom prst="rect">
            <a:avLst/>
          </a:prstGeom>
          <a:noFill/>
        </p:spPr>
        <p:txBody>
          <a:bodyPr wrap="square" rtlCol="0">
            <a:spAutoFit/>
          </a:bodyPr>
          <a:lstStyle/>
          <a:p>
            <a:pPr algn="just"/>
            <a:r>
              <a:rPr lang="es-CL" b="1" dirty="0" smtClean="0"/>
              <a:t>Calcular el lado que falta en los siguientes ejercicios usando teorema de Pitágoras</a:t>
            </a:r>
            <a:endParaRPr lang="es-ES" b="1" dirty="0"/>
          </a:p>
        </p:txBody>
      </p:sp>
      <p:pic>
        <p:nvPicPr>
          <p:cNvPr id="49154" name="Picture 2"/>
          <p:cNvPicPr>
            <a:picLocks noChangeAspect="1" noChangeArrowheads="1"/>
          </p:cNvPicPr>
          <p:nvPr/>
        </p:nvPicPr>
        <p:blipFill>
          <a:blip r:embed="rId2"/>
          <a:srcRect/>
          <a:stretch>
            <a:fillRect/>
          </a:stretch>
        </p:blipFill>
        <p:spPr bwMode="auto">
          <a:xfrm>
            <a:off x="598639" y="2143116"/>
            <a:ext cx="2830353" cy="2071702"/>
          </a:xfrm>
          <a:prstGeom prst="rect">
            <a:avLst/>
          </a:prstGeom>
          <a:noFill/>
          <a:ln w="9525">
            <a:noFill/>
            <a:miter lim="800000"/>
            <a:headEnd/>
            <a:tailEnd/>
          </a:ln>
          <a:effectLst/>
        </p:spPr>
      </p:pic>
      <p:pic>
        <p:nvPicPr>
          <p:cNvPr id="49155" name="Picture 3"/>
          <p:cNvPicPr>
            <a:picLocks noChangeAspect="1" noChangeArrowheads="1"/>
          </p:cNvPicPr>
          <p:nvPr/>
        </p:nvPicPr>
        <p:blipFill>
          <a:blip r:embed="rId3"/>
          <a:srcRect/>
          <a:stretch>
            <a:fillRect/>
          </a:stretch>
        </p:blipFill>
        <p:spPr bwMode="auto">
          <a:xfrm>
            <a:off x="145186" y="4643446"/>
            <a:ext cx="3212368" cy="1857388"/>
          </a:xfrm>
          <a:prstGeom prst="rect">
            <a:avLst/>
          </a:prstGeom>
          <a:noFill/>
          <a:ln w="9525">
            <a:noFill/>
            <a:miter lim="800000"/>
            <a:headEnd/>
            <a:tailEnd/>
          </a:ln>
          <a:effectLst/>
        </p:spPr>
      </p:pic>
      <p:pic>
        <p:nvPicPr>
          <p:cNvPr id="49156" name="Picture 4"/>
          <p:cNvPicPr>
            <a:picLocks noChangeAspect="1" noChangeArrowheads="1"/>
          </p:cNvPicPr>
          <p:nvPr/>
        </p:nvPicPr>
        <p:blipFill>
          <a:blip r:embed="rId4"/>
          <a:srcRect/>
          <a:stretch>
            <a:fillRect/>
          </a:stretch>
        </p:blipFill>
        <p:spPr bwMode="auto">
          <a:xfrm>
            <a:off x="4786313" y="2143116"/>
            <a:ext cx="3351677" cy="1857388"/>
          </a:xfrm>
          <a:prstGeom prst="rect">
            <a:avLst/>
          </a:prstGeom>
          <a:noFill/>
          <a:ln w="9525">
            <a:noFill/>
            <a:miter lim="800000"/>
            <a:headEnd/>
            <a:tailEnd/>
          </a:ln>
          <a:effectLst/>
        </p:spPr>
      </p:pic>
      <p:pic>
        <p:nvPicPr>
          <p:cNvPr id="49157" name="Picture 5"/>
          <p:cNvPicPr>
            <a:picLocks noChangeAspect="1" noChangeArrowheads="1"/>
          </p:cNvPicPr>
          <p:nvPr/>
        </p:nvPicPr>
        <p:blipFill>
          <a:blip r:embed="rId5"/>
          <a:srcRect/>
          <a:stretch>
            <a:fillRect/>
          </a:stretch>
        </p:blipFill>
        <p:spPr bwMode="auto">
          <a:xfrm>
            <a:off x="5072066" y="4643446"/>
            <a:ext cx="2970835" cy="17145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0"/>
            <a:ext cx="8229600" cy="1143000"/>
          </a:xfrm>
        </p:spPr>
        <p:txBody>
          <a:bodyPr/>
          <a:lstStyle/>
          <a:p>
            <a:r>
              <a:rPr lang="es-CL" dirty="0" smtClean="0"/>
              <a:t>Respuestas</a:t>
            </a:r>
            <a:endParaRPr lang="es-ES" dirty="0"/>
          </a:p>
        </p:txBody>
      </p:sp>
      <p:pic>
        <p:nvPicPr>
          <p:cNvPr id="4" name="Picture 2"/>
          <p:cNvPicPr>
            <a:picLocks noChangeAspect="1" noChangeArrowheads="1"/>
          </p:cNvPicPr>
          <p:nvPr/>
        </p:nvPicPr>
        <p:blipFill>
          <a:blip r:embed="rId2"/>
          <a:srcRect/>
          <a:stretch>
            <a:fillRect/>
          </a:stretch>
        </p:blipFill>
        <p:spPr bwMode="auto">
          <a:xfrm>
            <a:off x="241449" y="1428736"/>
            <a:ext cx="2830353" cy="2071702"/>
          </a:xfrm>
          <a:prstGeom prst="rect">
            <a:avLst/>
          </a:prstGeom>
          <a:noFill/>
          <a:ln w="9525">
            <a:noFill/>
            <a:miter lim="800000"/>
            <a:headEnd/>
            <a:tailEnd/>
          </a:ln>
          <a:effectLst/>
        </p:spPr>
      </p:pic>
      <p:pic>
        <p:nvPicPr>
          <p:cNvPr id="5" name="Picture 3"/>
          <p:cNvPicPr>
            <a:picLocks noChangeAspect="1" noChangeArrowheads="1"/>
          </p:cNvPicPr>
          <p:nvPr/>
        </p:nvPicPr>
        <p:blipFill>
          <a:blip r:embed="rId3"/>
          <a:srcRect/>
          <a:stretch>
            <a:fillRect/>
          </a:stretch>
        </p:blipFill>
        <p:spPr bwMode="auto">
          <a:xfrm>
            <a:off x="0" y="4357694"/>
            <a:ext cx="3212368" cy="1857388"/>
          </a:xfrm>
          <a:prstGeom prst="rect">
            <a:avLst/>
          </a:prstGeom>
          <a:noFill/>
          <a:ln w="9525">
            <a:noFill/>
            <a:miter lim="800000"/>
            <a:headEnd/>
            <a:tailEnd/>
          </a:ln>
          <a:effectLst/>
        </p:spPr>
      </p:pic>
      <p:pic>
        <p:nvPicPr>
          <p:cNvPr id="6" name="Picture 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500562" y="1500174"/>
            <a:ext cx="3351677" cy="1857388"/>
          </a:xfrm>
          <a:prstGeom prst="rect">
            <a:avLst/>
          </a:prstGeom>
          <a:noFill/>
          <a:ln w="9525">
            <a:noFill/>
            <a:miter lim="800000"/>
            <a:headEnd/>
            <a:tailEnd/>
          </a:ln>
          <a:effectLst/>
        </p:spPr>
      </p:pic>
      <p:pic>
        <p:nvPicPr>
          <p:cNvPr id="7" name="Picture 5"/>
          <p:cNvPicPr>
            <a:picLocks noChangeAspect="1" noChangeArrowheads="1"/>
          </p:cNvPicPr>
          <p:nvPr/>
        </p:nvPicPr>
        <p:blipFill>
          <a:blip r:embed="rId5"/>
          <a:srcRect/>
          <a:stretch>
            <a:fillRect/>
          </a:stretch>
        </p:blipFill>
        <p:spPr bwMode="auto">
          <a:xfrm>
            <a:off x="4643438" y="4786322"/>
            <a:ext cx="2970835" cy="1714512"/>
          </a:xfrm>
          <a:prstGeom prst="rect">
            <a:avLst/>
          </a:prstGeom>
          <a:noFill/>
          <a:ln w="9525">
            <a:noFill/>
            <a:miter lim="800000"/>
            <a:headEnd/>
            <a:tailEnd/>
          </a:ln>
          <a:effectLst/>
        </p:spPr>
      </p:pic>
      <p:pic>
        <p:nvPicPr>
          <p:cNvPr id="51204" name="Picture 4"/>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2857488" y="1285860"/>
            <a:ext cx="1678795" cy="446488"/>
          </a:xfrm>
          <a:prstGeom prst="rect">
            <a:avLst/>
          </a:prstGeom>
          <a:noFill/>
        </p:spPr>
      </p:pic>
      <p:pic>
        <p:nvPicPr>
          <p:cNvPr id="51203" name="Picture 3"/>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2857489" y="1685905"/>
            <a:ext cx="1696653" cy="392909"/>
          </a:xfrm>
          <a:prstGeom prst="rect">
            <a:avLst/>
          </a:prstGeom>
          <a:noFill/>
        </p:spPr>
      </p:pic>
      <p:pic>
        <p:nvPicPr>
          <p:cNvPr id="51202" name="Picture 2"/>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2857489" y="2043095"/>
            <a:ext cx="946554" cy="392909"/>
          </a:xfrm>
          <a:prstGeom prst="rect">
            <a:avLst/>
          </a:prstGeom>
          <a:noFill/>
        </p:spPr>
      </p:pic>
      <p:pic>
        <p:nvPicPr>
          <p:cNvPr id="51201" name="Picture 1"/>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2857488" y="2471723"/>
            <a:ext cx="1035851" cy="357190"/>
          </a:xfrm>
          <a:prstGeom prst="rect">
            <a:avLst/>
          </a:prstGeom>
          <a:noFill/>
        </p:spPr>
      </p:pic>
      <p:sp>
        <p:nvSpPr>
          <p:cNvPr id="5120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51206" name="Rectangle 6"/>
          <p:cNvSpPr>
            <a:spLocks noChangeArrowheads="1"/>
          </p:cNvSpPr>
          <p:nvPr/>
        </p:nvSpPr>
        <p:spPr bwMode="auto">
          <a:xfrm>
            <a:off x="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51207" name="Rectangle 7"/>
          <p:cNvSpPr>
            <a:spLocks noChangeArrowheads="1"/>
          </p:cNvSpPr>
          <p:nvPr/>
        </p:nvSpPr>
        <p:spPr bwMode="auto">
          <a:xfrm>
            <a:off x="0" y="9048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51208" name="Rectangle 8"/>
          <p:cNvSpPr>
            <a:spLocks noChangeArrowheads="1"/>
          </p:cNvSpPr>
          <p:nvPr/>
        </p:nvSpPr>
        <p:spPr bwMode="auto">
          <a:xfrm>
            <a:off x="0" y="1571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pic>
        <p:nvPicPr>
          <p:cNvPr id="51212" name="Picture 12"/>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7000891" y="914370"/>
            <a:ext cx="1766467" cy="415639"/>
          </a:xfrm>
          <a:prstGeom prst="rect">
            <a:avLst/>
          </a:prstGeom>
          <a:noFill/>
        </p:spPr>
      </p:pic>
      <p:pic>
        <p:nvPicPr>
          <p:cNvPr id="51211" name="Picture 11"/>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7000892" y="1364443"/>
            <a:ext cx="1783784" cy="398321"/>
          </a:xfrm>
          <a:prstGeom prst="rect">
            <a:avLst/>
          </a:prstGeom>
          <a:noFill/>
        </p:spPr>
      </p:pic>
      <p:pic>
        <p:nvPicPr>
          <p:cNvPr id="51210" name="Picture 10"/>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7000892" y="1714488"/>
            <a:ext cx="1073736" cy="381003"/>
          </a:xfrm>
          <a:prstGeom prst="rect">
            <a:avLst/>
          </a:prstGeom>
          <a:noFill/>
        </p:spPr>
      </p:pic>
      <p:pic>
        <p:nvPicPr>
          <p:cNvPr id="51209" name="Picture 9"/>
          <p:cNvPicPr>
            <a:picLocks noChangeAspect="1" noChangeArrowheads="1"/>
          </p:cNvPicPr>
          <p:nvPr/>
        </p:nvPicPr>
        <p:blipFill>
          <a:blip r:embed="rId13">
            <a:clrChange>
              <a:clrFrom>
                <a:srgbClr val="FFFFFF"/>
              </a:clrFrom>
              <a:clrTo>
                <a:srgbClr val="FFFFFF">
                  <a:alpha val="0"/>
                </a:srgbClr>
              </a:clrTo>
            </a:clrChange>
          </a:blip>
          <a:srcRect/>
          <a:stretch>
            <a:fillRect/>
          </a:stretch>
        </p:blipFill>
        <p:spPr bwMode="auto">
          <a:xfrm>
            <a:off x="7000892" y="2109798"/>
            <a:ext cx="1143008" cy="346366"/>
          </a:xfrm>
          <a:prstGeom prst="rect">
            <a:avLst/>
          </a:prstGeom>
          <a:noFill/>
        </p:spPr>
      </p:pic>
      <p:sp>
        <p:nvSpPr>
          <p:cNvPr id="51213"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51214" name="Rectangle 14"/>
          <p:cNvSpPr>
            <a:spLocks noChangeArrowheads="1"/>
          </p:cNvSpPr>
          <p:nvPr/>
        </p:nvSpPr>
        <p:spPr bwMode="auto">
          <a:xfrm>
            <a:off x="0" y="685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51216" name="Rectangle 16"/>
          <p:cNvSpPr>
            <a:spLocks noChangeArrowheads="1"/>
          </p:cNvSpPr>
          <p:nvPr/>
        </p:nvSpPr>
        <p:spPr bwMode="auto">
          <a:xfrm>
            <a:off x="0" y="1571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51217" name="Rectangle 17"/>
          <p:cNvSpPr>
            <a:spLocks noChangeArrowheads="1"/>
          </p:cNvSpPr>
          <p:nvPr/>
        </p:nvSpPr>
        <p:spPr bwMode="auto">
          <a:xfrm>
            <a:off x="0" y="17621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pic>
        <p:nvPicPr>
          <p:cNvPr id="51221" name="Picture 21"/>
          <p:cNvPicPr>
            <a:picLocks noChangeAspect="1" noChangeArrowheads="1"/>
          </p:cNvPicPr>
          <p:nvPr/>
        </p:nvPicPr>
        <p:blipFill>
          <a:blip r:embed="rId14">
            <a:clrChange>
              <a:clrFrom>
                <a:srgbClr val="FFFFFF"/>
              </a:clrFrom>
              <a:clrTo>
                <a:srgbClr val="FFFFFF">
                  <a:alpha val="0"/>
                </a:srgbClr>
              </a:clrTo>
            </a:clrChange>
          </a:blip>
          <a:srcRect/>
          <a:stretch>
            <a:fillRect/>
          </a:stretch>
        </p:blipFill>
        <p:spPr bwMode="auto">
          <a:xfrm>
            <a:off x="2787289" y="3429000"/>
            <a:ext cx="1836404" cy="493657"/>
          </a:xfrm>
          <a:prstGeom prst="rect">
            <a:avLst/>
          </a:prstGeom>
          <a:noFill/>
        </p:spPr>
      </p:pic>
      <p:pic>
        <p:nvPicPr>
          <p:cNvPr id="51220" name="Picture 20"/>
          <p:cNvPicPr>
            <a:picLocks noChangeAspect="1" noChangeArrowheads="1"/>
          </p:cNvPicPr>
          <p:nvPr/>
        </p:nvPicPr>
        <p:blipFill>
          <a:blip r:embed="rId15">
            <a:clrChange>
              <a:clrFrom>
                <a:srgbClr val="FFFFFF"/>
              </a:clrFrom>
              <a:clrTo>
                <a:srgbClr val="FFFFFF">
                  <a:alpha val="0"/>
                </a:srgbClr>
              </a:clrTo>
            </a:clrChange>
          </a:blip>
          <a:srcRect/>
          <a:stretch>
            <a:fillRect/>
          </a:stretch>
        </p:blipFill>
        <p:spPr bwMode="auto">
          <a:xfrm>
            <a:off x="2787287" y="3836952"/>
            <a:ext cx="1856151" cy="454165"/>
          </a:xfrm>
          <a:prstGeom prst="rect">
            <a:avLst/>
          </a:prstGeom>
          <a:noFill/>
        </p:spPr>
      </p:pic>
      <p:pic>
        <p:nvPicPr>
          <p:cNvPr id="51219" name="Picture 19"/>
          <p:cNvPicPr>
            <a:picLocks noChangeAspect="1" noChangeArrowheads="1"/>
          </p:cNvPicPr>
          <p:nvPr/>
        </p:nvPicPr>
        <p:blipFill>
          <a:blip r:embed="rId16">
            <a:clrChange>
              <a:clrFrom>
                <a:srgbClr val="FFFFFF"/>
              </a:clrFrom>
              <a:clrTo>
                <a:srgbClr val="FFFFFF">
                  <a:alpha val="0"/>
                </a:srgbClr>
              </a:clrTo>
            </a:clrChange>
          </a:blip>
          <a:srcRect/>
          <a:stretch>
            <a:fillRect/>
          </a:stretch>
        </p:blipFill>
        <p:spPr bwMode="auto">
          <a:xfrm>
            <a:off x="2816958" y="4202619"/>
            <a:ext cx="1184776" cy="434418"/>
          </a:xfrm>
          <a:prstGeom prst="rect">
            <a:avLst/>
          </a:prstGeom>
          <a:noFill/>
        </p:spPr>
      </p:pic>
      <p:pic>
        <p:nvPicPr>
          <p:cNvPr id="51218" name="Picture 18"/>
          <p:cNvPicPr>
            <a:picLocks noChangeAspect="1" noChangeArrowheads="1"/>
          </p:cNvPicPr>
          <p:nvPr/>
        </p:nvPicPr>
        <p:blipFill>
          <a:blip r:embed="rId17">
            <a:clrChange>
              <a:clrFrom>
                <a:srgbClr val="FFFFFF"/>
              </a:clrFrom>
              <a:clrTo>
                <a:srgbClr val="FFFFFF">
                  <a:alpha val="0"/>
                </a:srgbClr>
              </a:clrTo>
            </a:clrChange>
          </a:blip>
          <a:srcRect/>
          <a:stretch>
            <a:fillRect/>
          </a:stretch>
        </p:blipFill>
        <p:spPr bwMode="auto">
          <a:xfrm>
            <a:off x="2789664" y="4565599"/>
            <a:ext cx="1283508" cy="394925"/>
          </a:xfrm>
          <a:prstGeom prst="rect">
            <a:avLst/>
          </a:prstGeom>
          <a:noFill/>
        </p:spPr>
      </p:pic>
      <p:sp>
        <p:nvSpPr>
          <p:cNvPr id="51222"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51223" name="Rectangle 23"/>
          <p:cNvSpPr>
            <a:spLocks noChangeArrowheads="1"/>
          </p:cNvSpPr>
          <p:nvPr/>
        </p:nvSpPr>
        <p:spPr bwMode="auto">
          <a:xfrm>
            <a:off x="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51224" name="Rectangle 24"/>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51225" name="Rectangle 25"/>
          <p:cNvSpPr>
            <a:spLocks noChangeArrowheads="1"/>
          </p:cNvSpPr>
          <p:nvPr/>
        </p:nvSpPr>
        <p:spPr bwMode="auto">
          <a:xfrm>
            <a:off x="0" y="1581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pic>
        <p:nvPicPr>
          <p:cNvPr id="51229" name="Picture 29"/>
          <p:cNvPicPr>
            <a:picLocks noChangeAspect="1" noChangeArrowheads="1"/>
          </p:cNvPicPr>
          <p:nvPr/>
        </p:nvPicPr>
        <p:blipFill>
          <a:blip r:embed="rId18">
            <a:clrChange>
              <a:clrFrom>
                <a:srgbClr val="FFFFFF"/>
              </a:clrFrom>
              <a:clrTo>
                <a:srgbClr val="FFFFFF">
                  <a:alpha val="0"/>
                </a:srgbClr>
              </a:clrTo>
            </a:clrChange>
          </a:blip>
          <a:srcRect/>
          <a:stretch>
            <a:fillRect/>
          </a:stretch>
        </p:blipFill>
        <p:spPr bwMode="auto">
          <a:xfrm>
            <a:off x="6572264" y="3333751"/>
            <a:ext cx="2088780" cy="511956"/>
          </a:xfrm>
          <a:prstGeom prst="rect">
            <a:avLst/>
          </a:prstGeom>
          <a:noFill/>
        </p:spPr>
      </p:pic>
      <p:pic>
        <p:nvPicPr>
          <p:cNvPr id="51228" name="Picture 28"/>
          <p:cNvPicPr>
            <a:picLocks noChangeAspect="1" noChangeArrowheads="1"/>
          </p:cNvPicPr>
          <p:nvPr/>
        </p:nvPicPr>
        <p:blipFill>
          <a:blip r:embed="rId19">
            <a:clrChange>
              <a:clrFrom>
                <a:srgbClr val="FFFFFF"/>
              </a:clrFrom>
              <a:clrTo>
                <a:srgbClr val="FFFFFF">
                  <a:alpha val="0"/>
                </a:srgbClr>
              </a:clrTo>
            </a:clrChange>
          </a:blip>
          <a:srcRect/>
          <a:stretch>
            <a:fillRect/>
          </a:stretch>
        </p:blipFill>
        <p:spPr bwMode="auto">
          <a:xfrm>
            <a:off x="6572264" y="3743818"/>
            <a:ext cx="2273087" cy="471000"/>
          </a:xfrm>
          <a:prstGeom prst="rect">
            <a:avLst/>
          </a:prstGeom>
          <a:noFill/>
        </p:spPr>
      </p:pic>
      <p:pic>
        <p:nvPicPr>
          <p:cNvPr id="51227" name="Picture 27"/>
          <p:cNvPicPr>
            <a:picLocks noChangeAspect="1" noChangeArrowheads="1"/>
          </p:cNvPicPr>
          <p:nvPr/>
        </p:nvPicPr>
        <p:blipFill>
          <a:blip r:embed="rId20">
            <a:clrChange>
              <a:clrFrom>
                <a:srgbClr val="FFFFFF"/>
              </a:clrFrom>
              <a:clrTo>
                <a:srgbClr val="FFFFFF">
                  <a:alpha val="0"/>
                </a:srgbClr>
              </a:clrTo>
            </a:clrChange>
          </a:blip>
          <a:srcRect/>
          <a:stretch>
            <a:fillRect/>
          </a:stretch>
        </p:blipFill>
        <p:spPr bwMode="auto">
          <a:xfrm>
            <a:off x="6572264" y="4071942"/>
            <a:ext cx="1249174" cy="471000"/>
          </a:xfrm>
          <a:prstGeom prst="rect">
            <a:avLst/>
          </a:prstGeom>
          <a:noFill/>
        </p:spPr>
      </p:pic>
      <p:pic>
        <p:nvPicPr>
          <p:cNvPr id="51226" name="Picture 26"/>
          <p:cNvPicPr>
            <a:picLocks noChangeAspect="1" noChangeArrowheads="1"/>
          </p:cNvPicPr>
          <p:nvPr/>
        </p:nvPicPr>
        <p:blipFill>
          <a:blip r:embed="rId21">
            <a:clrChange>
              <a:clrFrom>
                <a:srgbClr val="FFFFFF"/>
              </a:clrFrom>
              <a:clrTo>
                <a:srgbClr val="FFFFFF">
                  <a:alpha val="0"/>
                </a:srgbClr>
              </a:clrTo>
            </a:clrChange>
          </a:blip>
          <a:srcRect/>
          <a:stretch>
            <a:fillRect/>
          </a:stretch>
        </p:blipFill>
        <p:spPr bwMode="auto">
          <a:xfrm>
            <a:off x="6572263" y="4467225"/>
            <a:ext cx="1351565" cy="409565"/>
          </a:xfrm>
          <a:prstGeom prst="rect">
            <a:avLst/>
          </a:prstGeom>
          <a:noFill/>
        </p:spPr>
      </p:pic>
      <p:sp>
        <p:nvSpPr>
          <p:cNvPr id="51230" name="Rectangle 3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51231" name="Rectangle 31"/>
          <p:cNvSpPr>
            <a:spLocks noChangeArrowheads="1"/>
          </p:cNvSpPr>
          <p:nvPr/>
        </p:nvSpPr>
        <p:spPr bwMode="auto">
          <a:xfrm>
            <a:off x="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51232" name="Rectangle 32"/>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51233" name="Rectangle 33"/>
          <p:cNvSpPr>
            <a:spLocks noChangeArrowheads="1"/>
          </p:cNvSpPr>
          <p:nvPr/>
        </p:nvSpPr>
        <p:spPr bwMode="auto">
          <a:xfrm>
            <a:off x="0" y="1590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srcRect/>
          <a:stretch>
            <a:fillRect/>
          </a:stretch>
        </p:blipFill>
        <p:spPr bwMode="auto">
          <a:xfrm>
            <a:off x="142876" y="1142984"/>
            <a:ext cx="8929718" cy="5643602"/>
          </a:xfrm>
          <a:prstGeom prst="rect">
            <a:avLst/>
          </a:prstGeom>
          <a:noFill/>
          <a:ln w="9525">
            <a:noFill/>
            <a:miter lim="800000"/>
            <a:headEnd/>
            <a:tailEnd/>
          </a:ln>
          <a:effectLst/>
        </p:spPr>
      </p:pic>
      <p:sp>
        <p:nvSpPr>
          <p:cNvPr id="3" name="1 Título"/>
          <p:cNvSpPr>
            <a:spLocks noGrp="1"/>
          </p:cNvSpPr>
          <p:nvPr>
            <p:ph type="title"/>
          </p:nvPr>
        </p:nvSpPr>
        <p:spPr>
          <a:xfrm>
            <a:off x="0" y="214290"/>
            <a:ext cx="2857520" cy="1143000"/>
          </a:xfrm>
        </p:spPr>
        <p:txBody>
          <a:bodyPr/>
          <a:lstStyle/>
          <a:p>
            <a:r>
              <a:rPr lang="es-CL" b="1" dirty="0" smtClean="0"/>
              <a:t>Fórmulas</a:t>
            </a:r>
            <a:r>
              <a:rPr lang="es-CL" dirty="0" smtClean="0"/>
              <a:t> </a:t>
            </a:r>
            <a:endParaRPr lang="es-CL"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66" y="285728"/>
            <a:ext cx="9258336" cy="1143000"/>
          </a:xfrm>
        </p:spPr>
        <p:txBody>
          <a:bodyPr>
            <a:normAutofit/>
          </a:bodyPr>
          <a:lstStyle/>
          <a:p>
            <a:pPr algn="ctr"/>
            <a:r>
              <a:rPr lang="es-CL" b="1" dirty="0" smtClean="0"/>
              <a:t>¿Qué son los cuerpos geométricos?</a:t>
            </a:r>
            <a:endParaRPr lang="es-CL" dirty="0"/>
          </a:p>
        </p:txBody>
      </p:sp>
      <p:sp>
        <p:nvSpPr>
          <p:cNvPr id="4" name="3 Rectángulo"/>
          <p:cNvSpPr/>
          <p:nvPr/>
        </p:nvSpPr>
        <p:spPr>
          <a:xfrm>
            <a:off x="1071538" y="1500174"/>
            <a:ext cx="6858000" cy="1015663"/>
          </a:xfrm>
          <a:prstGeom prst="rect">
            <a:avLst/>
          </a:prstGeom>
        </p:spPr>
        <p:txBody>
          <a:bodyPr wrap="square">
            <a:spAutoFit/>
          </a:bodyPr>
          <a:lstStyle/>
          <a:p>
            <a:pPr algn="ctr"/>
            <a:r>
              <a:rPr lang="es-CL" sz="2000" dirty="0" smtClean="0"/>
              <a:t>Un sólido o cuerpo geométrico es una figura geométrica de tres dimensiones (largo, ancho y alto), que ocupa un lugar en el espacio y en consecuencia tiene un volumen.</a:t>
            </a:r>
            <a:endParaRPr lang="es-CL" sz="2000" dirty="0"/>
          </a:p>
        </p:txBody>
      </p:sp>
      <p:pic>
        <p:nvPicPr>
          <p:cNvPr id="7170" name="Picture 2" descr="cuerpos geométricos"/>
          <p:cNvPicPr>
            <a:picLocks noChangeAspect="1" noChangeArrowheads="1"/>
          </p:cNvPicPr>
          <p:nvPr/>
        </p:nvPicPr>
        <p:blipFill>
          <a:blip r:embed="rId3"/>
          <a:srcRect/>
          <a:stretch>
            <a:fillRect/>
          </a:stretch>
        </p:blipFill>
        <p:spPr bwMode="auto">
          <a:xfrm>
            <a:off x="1428728" y="2786058"/>
            <a:ext cx="6264627" cy="3782039"/>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srcRect/>
          <a:stretch>
            <a:fillRect/>
          </a:stretch>
        </p:blipFill>
        <p:spPr bwMode="auto">
          <a:xfrm>
            <a:off x="0" y="1285860"/>
            <a:ext cx="9144000" cy="5461267"/>
          </a:xfrm>
          <a:prstGeom prst="rect">
            <a:avLst/>
          </a:prstGeom>
          <a:noFill/>
          <a:ln w="9525">
            <a:noFill/>
            <a:miter lim="800000"/>
            <a:headEnd/>
            <a:tailEnd/>
          </a:ln>
          <a:effectLst/>
        </p:spPr>
      </p:pic>
      <p:sp>
        <p:nvSpPr>
          <p:cNvPr id="3" name="1 Título"/>
          <p:cNvSpPr>
            <a:spLocks noGrp="1"/>
          </p:cNvSpPr>
          <p:nvPr>
            <p:ph type="title"/>
          </p:nvPr>
        </p:nvSpPr>
        <p:spPr>
          <a:xfrm>
            <a:off x="0" y="214290"/>
            <a:ext cx="2857520" cy="1143000"/>
          </a:xfrm>
        </p:spPr>
        <p:txBody>
          <a:bodyPr/>
          <a:lstStyle/>
          <a:p>
            <a:r>
              <a:rPr lang="es-CL" b="1" dirty="0" smtClean="0"/>
              <a:t>Fórmulas</a:t>
            </a:r>
            <a:r>
              <a:rPr lang="es-CL" dirty="0" smtClean="0"/>
              <a:t> </a:t>
            </a:r>
            <a:endParaRPr lang="es-CL"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Ejemplo</a:t>
            </a:r>
            <a:endParaRPr lang="es-ES" dirty="0"/>
          </a:p>
        </p:txBody>
      </p:sp>
      <p:pic>
        <p:nvPicPr>
          <p:cNvPr id="50178" name="Picture 2" descr="Resultado de imagen de ejercicios area y volumen de un cono"/>
          <p:cNvPicPr>
            <a:picLocks noChangeAspect="1" noChangeArrowheads="1"/>
          </p:cNvPicPr>
          <p:nvPr/>
        </p:nvPicPr>
        <p:blipFill>
          <a:blip r:embed="rId2"/>
          <a:srcRect/>
          <a:stretch>
            <a:fillRect/>
          </a:stretch>
        </p:blipFill>
        <p:spPr bwMode="auto">
          <a:xfrm>
            <a:off x="642910" y="2571744"/>
            <a:ext cx="2350310" cy="3357586"/>
          </a:xfrm>
          <a:prstGeom prst="rect">
            <a:avLst/>
          </a:prstGeom>
          <a:noFill/>
        </p:spPr>
      </p:pic>
      <p:sp>
        <p:nvSpPr>
          <p:cNvPr id="6" name="5 CuadroTexto"/>
          <p:cNvSpPr txBox="1"/>
          <p:nvPr/>
        </p:nvSpPr>
        <p:spPr>
          <a:xfrm>
            <a:off x="428596" y="1500174"/>
            <a:ext cx="8358246" cy="369332"/>
          </a:xfrm>
          <a:prstGeom prst="rect">
            <a:avLst/>
          </a:prstGeom>
          <a:noFill/>
        </p:spPr>
        <p:txBody>
          <a:bodyPr wrap="square" rtlCol="0">
            <a:spAutoFit/>
          </a:bodyPr>
          <a:lstStyle/>
          <a:p>
            <a:pPr algn="just"/>
            <a:r>
              <a:rPr lang="es-CL" b="1" dirty="0" smtClean="0"/>
              <a:t>Calcular el Área total y el Volumen del cono</a:t>
            </a:r>
            <a:endParaRPr lang="es-ES" b="1" dirty="0"/>
          </a:p>
        </p:txBody>
      </p:sp>
      <p:pic>
        <p:nvPicPr>
          <p:cNvPr id="7"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071934" y="2571744"/>
            <a:ext cx="3135987" cy="1423994"/>
          </a:xfrm>
          <a:prstGeom prst="rect">
            <a:avLst/>
          </a:prstGeom>
          <a:noFill/>
          <a:ln w="9525">
            <a:noFill/>
            <a:miter lim="800000"/>
            <a:headEnd/>
            <a:tailEnd/>
          </a:ln>
          <a:effectLst/>
        </p:spPr>
      </p:pic>
      <p:pic>
        <p:nvPicPr>
          <p:cNvPr id="8" name="Picture 3"/>
          <p:cNvPicPr>
            <a:picLocks noChangeAspect="1" noChangeArrowheads="1"/>
          </p:cNvPicPr>
          <p:nvPr/>
        </p:nvPicPr>
        <p:blipFill>
          <a:blip r:embed="rId4">
            <a:clrChange>
              <a:clrFrom>
                <a:srgbClr val="FEFEFE"/>
              </a:clrFrom>
              <a:clrTo>
                <a:srgbClr val="FEFEFE">
                  <a:alpha val="0"/>
                </a:srgbClr>
              </a:clrTo>
            </a:clrChange>
          </a:blip>
          <a:srcRect/>
          <a:stretch>
            <a:fillRect/>
          </a:stretch>
        </p:blipFill>
        <p:spPr bwMode="auto">
          <a:xfrm>
            <a:off x="5000628" y="4786322"/>
            <a:ext cx="1785950" cy="98438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2910" y="-214338"/>
            <a:ext cx="3643338" cy="1143000"/>
          </a:xfrm>
        </p:spPr>
        <p:txBody>
          <a:bodyPr/>
          <a:lstStyle/>
          <a:p>
            <a:r>
              <a:rPr lang="es-CL" dirty="0" smtClean="0"/>
              <a:t>Respuesta</a:t>
            </a:r>
            <a:endParaRPr lang="es-ES" dirty="0"/>
          </a:p>
        </p:txBody>
      </p:sp>
      <p:pic>
        <p:nvPicPr>
          <p:cNvPr id="50178" name="Picture 2" descr="Resultado de imagen de ejercicios area y volumen de un cono"/>
          <p:cNvPicPr>
            <a:picLocks noChangeAspect="1" noChangeArrowheads="1"/>
          </p:cNvPicPr>
          <p:nvPr/>
        </p:nvPicPr>
        <p:blipFill>
          <a:blip r:embed="rId2"/>
          <a:srcRect/>
          <a:stretch>
            <a:fillRect/>
          </a:stretch>
        </p:blipFill>
        <p:spPr bwMode="auto">
          <a:xfrm>
            <a:off x="214282" y="1785926"/>
            <a:ext cx="2350310" cy="3357586"/>
          </a:xfrm>
          <a:prstGeom prst="rect">
            <a:avLst/>
          </a:prstGeom>
          <a:noFill/>
        </p:spPr>
      </p:pic>
      <p:sp>
        <p:nvSpPr>
          <p:cNvPr id="6" name="5 CuadroTexto"/>
          <p:cNvSpPr txBox="1"/>
          <p:nvPr/>
        </p:nvSpPr>
        <p:spPr>
          <a:xfrm>
            <a:off x="357158" y="857256"/>
            <a:ext cx="8358246" cy="369332"/>
          </a:xfrm>
          <a:prstGeom prst="rect">
            <a:avLst/>
          </a:prstGeom>
          <a:noFill/>
        </p:spPr>
        <p:txBody>
          <a:bodyPr wrap="square" rtlCol="0">
            <a:spAutoFit/>
          </a:bodyPr>
          <a:lstStyle/>
          <a:p>
            <a:pPr algn="just"/>
            <a:r>
              <a:rPr lang="es-CL" b="1" dirty="0" smtClean="0"/>
              <a:t>Fórmulas:</a:t>
            </a:r>
            <a:endParaRPr lang="es-ES" b="1" dirty="0"/>
          </a:p>
        </p:txBody>
      </p:sp>
      <p:pic>
        <p:nvPicPr>
          <p:cNvPr id="5"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643174" y="3071810"/>
            <a:ext cx="3135987" cy="1423994"/>
          </a:xfrm>
          <a:prstGeom prst="rect">
            <a:avLst/>
          </a:prstGeom>
          <a:noFill/>
          <a:ln w="9525">
            <a:noFill/>
            <a:miter lim="800000"/>
            <a:headEnd/>
            <a:tailEnd/>
          </a:ln>
          <a:effectLst/>
        </p:spPr>
      </p:pic>
      <p:pic>
        <p:nvPicPr>
          <p:cNvPr id="7" name="Picture 3"/>
          <p:cNvPicPr>
            <a:picLocks noChangeAspect="1" noChangeArrowheads="1"/>
          </p:cNvPicPr>
          <p:nvPr/>
        </p:nvPicPr>
        <p:blipFill>
          <a:blip r:embed="rId4">
            <a:clrChange>
              <a:clrFrom>
                <a:srgbClr val="FEFEFE"/>
              </a:clrFrom>
              <a:clrTo>
                <a:srgbClr val="FEFEFE">
                  <a:alpha val="0"/>
                </a:srgbClr>
              </a:clrTo>
            </a:clrChange>
          </a:blip>
          <a:srcRect/>
          <a:stretch>
            <a:fillRect/>
          </a:stretch>
        </p:blipFill>
        <p:spPr bwMode="auto">
          <a:xfrm>
            <a:off x="6500826" y="214290"/>
            <a:ext cx="1785950" cy="984381"/>
          </a:xfrm>
          <a:prstGeom prst="rect">
            <a:avLst/>
          </a:prstGeom>
          <a:noFill/>
          <a:ln w="9525">
            <a:noFill/>
            <a:miter lim="800000"/>
            <a:headEnd/>
            <a:tailEnd/>
          </a:ln>
          <a:effectLst/>
        </p:spPr>
      </p:pic>
      <p:pic>
        <p:nvPicPr>
          <p:cNvPr id="53252" name="Picture 4"/>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643174" y="1785926"/>
            <a:ext cx="1864533" cy="514354"/>
          </a:xfrm>
          <a:prstGeom prst="rect">
            <a:avLst/>
          </a:prstGeom>
          <a:noFill/>
        </p:spPr>
      </p:pic>
      <p:pic>
        <p:nvPicPr>
          <p:cNvPr id="53251" name="Picture 3"/>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2643174" y="2214554"/>
            <a:ext cx="1714513" cy="471491"/>
          </a:xfrm>
          <a:prstGeom prst="rect">
            <a:avLst/>
          </a:prstGeom>
          <a:noFill/>
        </p:spPr>
      </p:pic>
      <p:pic>
        <p:nvPicPr>
          <p:cNvPr id="53250"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2643173" y="2643182"/>
            <a:ext cx="1157295" cy="492922"/>
          </a:xfrm>
          <a:prstGeom prst="rect">
            <a:avLst/>
          </a:prstGeom>
          <a:noFill/>
        </p:spPr>
      </p:pic>
      <p:pic>
        <p:nvPicPr>
          <p:cNvPr id="53249" name="Picture 1"/>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2643174" y="3071810"/>
            <a:ext cx="1264453" cy="428628"/>
          </a:xfrm>
          <a:prstGeom prst="rect">
            <a:avLst/>
          </a:prstGeom>
          <a:noFill/>
        </p:spPr>
      </p:pic>
      <p:sp>
        <p:nvSpPr>
          <p:cNvPr id="5325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53254" name="Rectangle 6"/>
          <p:cNvSpPr>
            <a:spLocks noChangeArrowheads="1"/>
          </p:cNvSpPr>
          <p:nvPr/>
        </p:nvSpPr>
        <p:spPr bwMode="auto">
          <a:xfrm>
            <a:off x="0" y="685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53255" name="Rectangle 7"/>
          <p:cNvSpPr>
            <a:spLocks noChangeArrowheads="1"/>
          </p:cNvSpPr>
          <p:nvPr/>
        </p:nvSpPr>
        <p:spPr bwMode="auto">
          <a:xfrm>
            <a:off x="0" y="1352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15716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5" name="14 CuadroTexto"/>
          <p:cNvSpPr txBox="1"/>
          <p:nvPr/>
        </p:nvSpPr>
        <p:spPr>
          <a:xfrm>
            <a:off x="1714480" y="1139595"/>
            <a:ext cx="3857652" cy="646331"/>
          </a:xfrm>
          <a:prstGeom prst="rect">
            <a:avLst/>
          </a:prstGeom>
          <a:noFill/>
        </p:spPr>
        <p:txBody>
          <a:bodyPr wrap="square" rtlCol="0">
            <a:spAutoFit/>
          </a:bodyPr>
          <a:lstStyle/>
          <a:p>
            <a:pPr algn="ctr"/>
            <a:r>
              <a:rPr lang="es-CL" b="1" dirty="0" smtClean="0">
                <a:solidFill>
                  <a:srgbClr val="FF0000"/>
                </a:solidFill>
              </a:rPr>
              <a:t> Usamos Pitágoras para encontrar la generatriz “g” </a:t>
            </a:r>
            <a:endParaRPr lang="es-ES" b="1" dirty="0">
              <a:solidFill>
                <a:srgbClr val="FF0000"/>
              </a:solidFill>
            </a:endParaRPr>
          </a:p>
        </p:txBody>
      </p:sp>
      <p:pic>
        <p:nvPicPr>
          <p:cNvPr id="53261" name="Picture 13"/>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3000364" y="4143380"/>
            <a:ext cx="3967082" cy="566726"/>
          </a:xfrm>
          <a:prstGeom prst="rect">
            <a:avLst/>
          </a:prstGeom>
          <a:noFill/>
        </p:spPr>
      </p:pic>
      <p:pic>
        <p:nvPicPr>
          <p:cNvPr id="53260" name="Picture 12"/>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3000364" y="4572008"/>
            <a:ext cx="2720285" cy="566726"/>
          </a:xfrm>
          <a:prstGeom prst="rect">
            <a:avLst/>
          </a:prstGeom>
          <a:noFill/>
        </p:spPr>
      </p:pic>
      <p:pic>
        <p:nvPicPr>
          <p:cNvPr id="53259" name="Picture 11"/>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3000364" y="4929198"/>
            <a:ext cx="2578603" cy="566726"/>
          </a:xfrm>
          <a:prstGeom prst="rect">
            <a:avLst/>
          </a:prstGeom>
          <a:noFill/>
        </p:spPr>
      </p:pic>
      <p:pic>
        <p:nvPicPr>
          <p:cNvPr id="53258" name="Picture 10"/>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785786" y="5786454"/>
            <a:ext cx="3372020" cy="566726"/>
          </a:xfrm>
          <a:prstGeom prst="rect">
            <a:avLst/>
          </a:prstGeom>
          <a:noFill/>
        </p:spPr>
      </p:pic>
      <p:pic>
        <p:nvPicPr>
          <p:cNvPr id="53257" name="Picture 9"/>
          <p:cNvPicPr>
            <a:picLocks noChangeAspect="1" noChangeArrowheads="1"/>
          </p:cNvPicPr>
          <p:nvPr/>
        </p:nvPicPr>
        <p:blipFill>
          <a:blip r:embed="rId13">
            <a:clrChange>
              <a:clrFrom>
                <a:srgbClr val="FFFFFF"/>
              </a:clrFrom>
              <a:clrTo>
                <a:srgbClr val="FFFFFF">
                  <a:alpha val="0"/>
                </a:srgbClr>
              </a:clrTo>
            </a:clrChange>
          </a:blip>
          <a:srcRect/>
          <a:stretch>
            <a:fillRect/>
          </a:stretch>
        </p:blipFill>
        <p:spPr bwMode="auto">
          <a:xfrm>
            <a:off x="785786" y="6143620"/>
            <a:ext cx="2890303" cy="566726"/>
          </a:xfrm>
          <a:prstGeom prst="rect">
            <a:avLst/>
          </a:prstGeom>
          <a:noFill/>
        </p:spPr>
      </p:pic>
      <p:sp>
        <p:nvSpPr>
          <p:cNvPr id="53262"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53263" name="Rectangle 15"/>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53264" name="Rectangle 16"/>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53265" name="Rectangle 17"/>
          <p:cNvSpPr>
            <a:spLocks noChangeArrowheads="1"/>
          </p:cNvSpPr>
          <p:nvPr/>
        </p:nvSpPr>
        <p:spPr bwMode="auto">
          <a:xfrm>
            <a:off x="0" y="1028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53266" name="Rectangle 18"/>
          <p:cNvSpPr>
            <a:spLocks noChangeArrowheads="1"/>
          </p:cNvSpPr>
          <p:nvPr/>
        </p:nvSpPr>
        <p:spPr bwMode="auto">
          <a:xfrm>
            <a:off x="0" y="1219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53267" name="Rectangle 19"/>
          <p:cNvSpPr>
            <a:spLocks noChangeArrowheads="1"/>
          </p:cNvSpPr>
          <p:nvPr/>
        </p:nvSpPr>
        <p:spPr bwMode="auto">
          <a:xfrm>
            <a:off x="0" y="1409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26 CuadroTexto"/>
          <p:cNvSpPr txBox="1"/>
          <p:nvPr/>
        </p:nvSpPr>
        <p:spPr>
          <a:xfrm>
            <a:off x="3428992" y="5429264"/>
            <a:ext cx="3857652" cy="369332"/>
          </a:xfrm>
          <a:prstGeom prst="rect">
            <a:avLst/>
          </a:prstGeom>
          <a:noFill/>
        </p:spPr>
        <p:txBody>
          <a:bodyPr wrap="square" rtlCol="0">
            <a:spAutoFit/>
          </a:bodyPr>
          <a:lstStyle/>
          <a:p>
            <a:pPr algn="ctr"/>
            <a:r>
              <a:rPr lang="es-CL" b="1" dirty="0" smtClean="0">
                <a:solidFill>
                  <a:srgbClr val="FF0000"/>
                </a:solidFill>
              </a:rPr>
              <a:t>Otra respuesta:</a:t>
            </a:r>
            <a:endParaRPr lang="es-ES" b="1" dirty="0">
              <a:solidFill>
                <a:srgbClr val="FF0000"/>
              </a:solidFill>
            </a:endParaRPr>
          </a:p>
        </p:txBody>
      </p:sp>
      <p:pic>
        <p:nvPicPr>
          <p:cNvPr id="53271" name="Picture 23"/>
          <p:cNvPicPr>
            <a:picLocks noChangeAspect="1" noChangeArrowheads="1"/>
          </p:cNvPicPr>
          <p:nvPr/>
        </p:nvPicPr>
        <p:blipFill>
          <a:blip r:embed="rId14">
            <a:clrChange>
              <a:clrFrom>
                <a:srgbClr val="FFFFFF"/>
              </a:clrFrom>
              <a:clrTo>
                <a:srgbClr val="FFFFFF">
                  <a:alpha val="0"/>
                </a:srgbClr>
              </a:clrTo>
            </a:clrChange>
          </a:blip>
          <a:srcRect/>
          <a:stretch>
            <a:fillRect/>
          </a:stretch>
        </p:blipFill>
        <p:spPr bwMode="auto">
          <a:xfrm>
            <a:off x="6487596" y="1124463"/>
            <a:ext cx="1799180" cy="804339"/>
          </a:xfrm>
          <a:prstGeom prst="rect">
            <a:avLst/>
          </a:prstGeom>
          <a:noFill/>
        </p:spPr>
      </p:pic>
      <p:pic>
        <p:nvPicPr>
          <p:cNvPr id="53270" name="Picture 22"/>
          <p:cNvPicPr>
            <a:picLocks noChangeAspect="1" noChangeArrowheads="1"/>
          </p:cNvPicPr>
          <p:nvPr/>
        </p:nvPicPr>
        <p:blipFill>
          <a:blip r:embed="rId15">
            <a:clrChange>
              <a:clrFrom>
                <a:srgbClr val="FFFFFF"/>
              </a:clrFrom>
              <a:clrTo>
                <a:srgbClr val="FFFFFF">
                  <a:alpha val="0"/>
                </a:srgbClr>
              </a:clrTo>
            </a:clrChange>
          </a:blip>
          <a:srcRect/>
          <a:stretch>
            <a:fillRect/>
          </a:stretch>
        </p:blipFill>
        <p:spPr bwMode="auto">
          <a:xfrm>
            <a:off x="6500826" y="1928802"/>
            <a:ext cx="1651013" cy="783173"/>
          </a:xfrm>
          <a:prstGeom prst="rect">
            <a:avLst/>
          </a:prstGeom>
          <a:noFill/>
        </p:spPr>
      </p:pic>
      <p:pic>
        <p:nvPicPr>
          <p:cNvPr id="53269" name="Picture 21"/>
          <p:cNvPicPr>
            <a:picLocks noChangeAspect="1" noChangeArrowheads="1"/>
          </p:cNvPicPr>
          <p:nvPr/>
        </p:nvPicPr>
        <p:blipFill>
          <a:blip r:embed="rId16">
            <a:clrChange>
              <a:clrFrom>
                <a:srgbClr val="FFFFFF"/>
              </a:clrFrom>
              <a:clrTo>
                <a:srgbClr val="FFFFFF">
                  <a:alpha val="0"/>
                </a:srgbClr>
              </a:clrTo>
            </a:clrChange>
          </a:blip>
          <a:srcRect/>
          <a:stretch>
            <a:fillRect/>
          </a:stretch>
        </p:blipFill>
        <p:spPr bwMode="auto">
          <a:xfrm>
            <a:off x="6500825" y="2571744"/>
            <a:ext cx="1143009" cy="762006"/>
          </a:xfrm>
          <a:prstGeom prst="rect">
            <a:avLst/>
          </a:prstGeom>
          <a:noFill/>
        </p:spPr>
      </p:pic>
      <p:pic>
        <p:nvPicPr>
          <p:cNvPr id="53268" name="Picture 20"/>
          <p:cNvPicPr>
            <a:picLocks noChangeAspect="1" noChangeArrowheads="1"/>
          </p:cNvPicPr>
          <p:nvPr/>
        </p:nvPicPr>
        <p:blipFill>
          <a:blip r:embed="rId17">
            <a:clrChange>
              <a:clrFrom>
                <a:srgbClr val="FFFFFF"/>
              </a:clrFrom>
              <a:clrTo>
                <a:srgbClr val="FFFFFF">
                  <a:alpha val="0"/>
                </a:srgbClr>
              </a:clrTo>
            </a:clrChange>
          </a:blip>
          <a:srcRect/>
          <a:stretch>
            <a:fillRect/>
          </a:stretch>
        </p:blipFill>
        <p:spPr bwMode="auto">
          <a:xfrm>
            <a:off x="6500826" y="3286124"/>
            <a:ext cx="2160316" cy="514361"/>
          </a:xfrm>
          <a:prstGeom prst="rect">
            <a:avLst/>
          </a:prstGeom>
          <a:noFill/>
        </p:spPr>
      </p:pic>
      <p:sp>
        <p:nvSpPr>
          <p:cNvPr id="53273" name="Rectangle 25"/>
          <p:cNvSpPr>
            <a:spLocks noChangeArrowheads="1"/>
          </p:cNvSpPr>
          <p:nvPr/>
        </p:nvSpPr>
        <p:spPr bwMode="auto">
          <a:xfrm>
            <a:off x="0" y="819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53274" name="Rectangle 26"/>
          <p:cNvSpPr>
            <a:spLocks noChangeArrowheads="1"/>
          </p:cNvSpPr>
          <p:nvPr/>
        </p:nvSpPr>
        <p:spPr bwMode="auto">
          <a:xfrm>
            <a:off x="0" y="1171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53275" name="Rectangle 27"/>
          <p:cNvSpPr>
            <a:spLocks noChangeArrowheads="1"/>
          </p:cNvSpPr>
          <p:nvPr/>
        </p:nvSpPr>
        <p:spPr bwMode="auto">
          <a:xfrm>
            <a:off x="0" y="1514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53276" name="Rectangle 28"/>
          <p:cNvSpPr>
            <a:spLocks noChangeArrowheads="1"/>
          </p:cNvSpPr>
          <p:nvPr/>
        </p:nvSpPr>
        <p:spPr bwMode="auto">
          <a:xfrm>
            <a:off x="0" y="1704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pic>
        <p:nvPicPr>
          <p:cNvPr id="53278" name="Picture 30"/>
          <p:cNvPicPr>
            <a:picLocks noChangeAspect="1" noChangeArrowheads="1"/>
          </p:cNvPicPr>
          <p:nvPr/>
        </p:nvPicPr>
        <p:blipFill>
          <a:blip r:embed="rId18">
            <a:clrChange>
              <a:clrFrom>
                <a:srgbClr val="FFFFFF"/>
              </a:clrFrom>
              <a:clrTo>
                <a:srgbClr val="FFFFFF">
                  <a:alpha val="0"/>
                </a:srgbClr>
              </a:clrTo>
            </a:clrChange>
          </a:blip>
          <a:srcRect/>
          <a:stretch>
            <a:fillRect/>
          </a:stretch>
        </p:blipFill>
        <p:spPr bwMode="auto">
          <a:xfrm>
            <a:off x="5207806" y="5810268"/>
            <a:ext cx="3436160" cy="619128"/>
          </a:xfrm>
          <a:prstGeom prst="rect">
            <a:avLst/>
          </a:prstGeom>
          <a:noFill/>
        </p:spPr>
      </p:pic>
      <p:pic>
        <p:nvPicPr>
          <p:cNvPr id="53277" name="Picture 29"/>
          <p:cNvPicPr>
            <a:picLocks noChangeAspect="1" noChangeArrowheads="1"/>
          </p:cNvPicPr>
          <p:nvPr/>
        </p:nvPicPr>
        <p:blipFill>
          <a:blip r:embed="rId19">
            <a:clrChange>
              <a:clrFrom>
                <a:srgbClr val="FFFFFF"/>
              </a:clrFrom>
              <a:clrTo>
                <a:srgbClr val="FFFFFF">
                  <a:alpha val="0"/>
                </a:srgbClr>
              </a:clrTo>
            </a:clrChange>
          </a:blip>
          <a:srcRect/>
          <a:stretch>
            <a:fillRect/>
          </a:stretch>
        </p:blipFill>
        <p:spPr bwMode="auto">
          <a:xfrm>
            <a:off x="5207805" y="6215082"/>
            <a:ext cx="2909902" cy="619128"/>
          </a:xfrm>
          <a:prstGeom prst="rect">
            <a:avLst/>
          </a:prstGeom>
          <a:noFill/>
        </p:spPr>
      </p:pic>
      <p:sp>
        <p:nvSpPr>
          <p:cNvPr id="53279"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53280" name="Rectangle 32"/>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53281" name="Rectangle 33"/>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Retroalimentación</a:t>
            </a:r>
            <a:endParaRPr lang="es-ES" dirty="0"/>
          </a:p>
        </p:txBody>
      </p:sp>
      <p:sp>
        <p:nvSpPr>
          <p:cNvPr id="3" name="2 Marcador de contenido"/>
          <p:cNvSpPr>
            <a:spLocks noGrp="1"/>
          </p:cNvSpPr>
          <p:nvPr>
            <p:ph idx="1"/>
          </p:nvPr>
        </p:nvSpPr>
        <p:spPr/>
        <p:txBody>
          <a:bodyPr>
            <a:normAutofit/>
          </a:bodyPr>
          <a:lstStyle/>
          <a:p>
            <a:pPr algn="just"/>
            <a:r>
              <a:rPr lang="es-CL" dirty="0" smtClean="0"/>
              <a:t>Los Cuerpos Geométricos se clasifican en Poliedros y Cuerpos redondos</a:t>
            </a:r>
            <a:r>
              <a:rPr lang="es-CL" dirty="0" smtClean="0"/>
              <a:t>.</a:t>
            </a:r>
            <a:endParaRPr lang="es-CL" dirty="0" smtClean="0"/>
          </a:p>
          <a:p>
            <a:pPr algn="just"/>
            <a:r>
              <a:rPr lang="es-CL" dirty="0" smtClean="0"/>
              <a:t>Existen Poliedros Regulares e Irregulares.</a:t>
            </a:r>
            <a:endParaRPr lang="es-CL" dirty="0" smtClean="0"/>
          </a:p>
          <a:p>
            <a:pPr algn="just"/>
            <a:r>
              <a:rPr lang="es-CL" dirty="0" smtClean="0"/>
              <a:t>El Teorema de Pitágoras funciona solo en triángulos rectángulos y nos permite encontrar lados </a:t>
            </a:r>
          </a:p>
          <a:p>
            <a:pPr algn="just"/>
            <a:r>
              <a:rPr lang="es-CL" dirty="0" smtClean="0"/>
              <a:t>Las fórmulas del Área total y Volumen del cono son: </a:t>
            </a:r>
            <a:endParaRPr lang="es-CL" dirty="0" smtClean="0"/>
          </a:p>
        </p:txBody>
      </p:sp>
      <p:pic>
        <p:nvPicPr>
          <p:cNvPr id="52226"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357290" y="5434006"/>
            <a:ext cx="3135987" cy="1423994"/>
          </a:xfrm>
          <a:prstGeom prst="rect">
            <a:avLst/>
          </a:prstGeom>
          <a:noFill/>
          <a:ln w="9525">
            <a:noFill/>
            <a:miter lim="800000"/>
            <a:headEnd/>
            <a:tailEnd/>
          </a:ln>
          <a:effectLst/>
        </p:spPr>
      </p:pic>
      <p:pic>
        <p:nvPicPr>
          <p:cNvPr id="52227" name="Picture 3"/>
          <p:cNvPicPr>
            <a:picLocks noChangeAspect="1" noChangeArrowheads="1"/>
          </p:cNvPicPr>
          <p:nvPr/>
        </p:nvPicPr>
        <p:blipFill>
          <a:blip r:embed="rId3"/>
          <a:srcRect/>
          <a:stretch>
            <a:fillRect/>
          </a:stretch>
        </p:blipFill>
        <p:spPr bwMode="auto">
          <a:xfrm>
            <a:off x="5572132" y="5558616"/>
            <a:ext cx="2357455" cy="129938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erpos geométricos"/>
          <p:cNvPicPr>
            <a:picLocks noChangeAspect="1" noChangeArrowheads="1"/>
          </p:cNvPicPr>
          <p:nvPr/>
        </p:nvPicPr>
        <p:blipFill>
          <a:blip r:embed="rId2"/>
          <a:srcRect b="12500"/>
          <a:stretch>
            <a:fillRect/>
          </a:stretch>
        </p:blipFill>
        <p:spPr bwMode="auto">
          <a:xfrm>
            <a:off x="2000200" y="714356"/>
            <a:ext cx="7143800" cy="5455265"/>
          </a:xfrm>
          <a:prstGeom prst="rect">
            <a:avLst/>
          </a:prstGeom>
          <a:noFill/>
        </p:spPr>
      </p:pic>
      <p:sp>
        <p:nvSpPr>
          <p:cNvPr id="3" name="2 CuadroTexto"/>
          <p:cNvSpPr txBox="1"/>
          <p:nvPr/>
        </p:nvSpPr>
        <p:spPr>
          <a:xfrm>
            <a:off x="357158" y="3714752"/>
            <a:ext cx="1629420" cy="369332"/>
          </a:xfrm>
          <a:prstGeom prst="rect">
            <a:avLst/>
          </a:prstGeom>
          <a:noFill/>
        </p:spPr>
        <p:txBody>
          <a:bodyPr wrap="none" rtlCol="0">
            <a:spAutoFit/>
          </a:bodyPr>
          <a:lstStyle/>
          <a:p>
            <a:r>
              <a:rPr lang="es-CL" b="1" dirty="0" smtClean="0"/>
              <a:t>Sus elementos:</a:t>
            </a:r>
            <a:endParaRPr lang="es-ES" b="1" dirty="0"/>
          </a:p>
        </p:txBody>
      </p:sp>
      <p:sp>
        <p:nvSpPr>
          <p:cNvPr id="4" name="3 CuadroTexto"/>
          <p:cNvSpPr txBox="1"/>
          <p:nvPr/>
        </p:nvSpPr>
        <p:spPr>
          <a:xfrm>
            <a:off x="333109" y="857232"/>
            <a:ext cx="1693349" cy="369332"/>
          </a:xfrm>
          <a:prstGeom prst="rect">
            <a:avLst/>
          </a:prstGeom>
          <a:noFill/>
        </p:spPr>
        <p:txBody>
          <a:bodyPr wrap="none" rtlCol="0">
            <a:spAutoFit/>
          </a:bodyPr>
          <a:lstStyle/>
          <a:p>
            <a:r>
              <a:rPr lang="es-CL" b="1" dirty="0" smtClean="0"/>
              <a:t>Se clasifican en:</a:t>
            </a:r>
            <a:endParaRPr lang="es-ES"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4290"/>
            <a:ext cx="8229600" cy="1143000"/>
          </a:xfrm>
        </p:spPr>
        <p:txBody>
          <a:bodyPr/>
          <a:lstStyle/>
          <a:p>
            <a:r>
              <a:rPr lang="es-CL" b="1" dirty="0" smtClean="0"/>
              <a:t>Poliedros</a:t>
            </a:r>
            <a:endParaRPr lang="es-CL" dirty="0"/>
          </a:p>
        </p:txBody>
      </p:sp>
      <p:sp>
        <p:nvSpPr>
          <p:cNvPr id="4" name="3 Rectángulo"/>
          <p:cNvSpPr/>
          <p:nvPr/>
        </p:nvSpPr>
        <p:spPr>
          <a:xfrm>
            <a:off x="357158" y="1357298"/>
            <a:ext cx="8286808" cy="1938992"/>
          </a:xfrm>
          <a:prstGeom prst="rect">
            <a:avLst/>
          </a:prstGeom>
        </p:spPr>
        <p:txBody>
          <a:bodyPr wrap="square">
            <a:spAutoFit/>
          </a:bodyPr>
          <a:lstStyle/>
          <a:p>
            <a:pPr algn="just"/>
            <a:r>
              <a:rPr lang="es-CL" sz="2400" dirty="0" smtClean="0"/>
              <a:t>La palabra poliedro proviene del griego y significa muchas caras. Los poliedros son cuerpos geométricos cuyas caras son todas polígonos (figuras geométricas planas).  Por lo tanto tienen todas sus caras planas. Los elementos de un poliedro son caras, aristas y vértices.</a:t>
            </a:r>
            <a:endParaRPr lang="es-CL" sz="2400" dirty="0"/>
          </a:p>
        </p:txBody>
      </p:sp>
      <p:sp>
        <p:nvSpPr>
          <p:cNvPr id="5" name="4 Rectángulo"/>
          <p:cNvSpPr/>
          <p:nvPr/>
        </p:nvSpPr>
        <p:spPr>
          <a:xfrm>
            <a:off x="285720" y="3680302"/>
            <a:ext cx="8572528" cy="1200329"/>
          </a:xfrm>
          <a:prstGeom prst="rect">
            <a:avLst/>
          </a:prstGeom>
        </p:spPr>
        <p:txBody>
          <a:bodyPr wrap="square">
            <a:spAutoFit/>
          </a:bodyPr>
          <a:lstStyle/>
          <a:p>
            <a:pPr algn="just"/>
            <a:r>
              <a:rPr lang="es-CL" sz="2400" dirty="0" smtClean="0"/>
              <a:t/>
            </a:r>
            <a:br>
              <a:rPr lang="es-CL" sz="2400" dirty="0" smtClean="0"/>
            </a:br>
            <a:endParaRPr lang="es-CL" sz="2400" dirty="0" smtClean="0"/>
          </a:p>
          <a:p>
            <a:pPr algn="just"/>
            <a:endParaRPr lang="es-CL" sz="2400" dirty="0"/>
          </a:p>
        </p:txBody>
      </p:sp>
      <p:pic>
        <p:nvPicPr>
          <p:cNvPr id="40962" name="Picture 2" descr="Resultado de imagen de poliedros"/>
          <p:cNvPicPr>
            <a:picLocks noChangeAspect="1" noChangeArrowheads="1"/>
          </p:cNvPicPr>
          <p:nvPr/>
        </p:nvPicPr>
        <p:blipFill>
          <a:blip r:embed="rId2"/>
          <a:srcRect l="8357" t="23622" r="4944" b="17322"/>
          <a:stretch>
            <a:fillRect/>
          </a:stretch>
        </p:blipFill>
        <p:spPr bwMode="auto">
          <a:xfrm>
            <a:off x="1071538" y="3500438"/>
            <a:ext cx="7072362" cy="300039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Resultado de imagen de elementos de un poliedro"/>
          <p:cNvPicPr>
            <a:picLocks noChangeAspect="1" noChangeArrowheads="1"/>
          </p:cNvPicPr>
          <p:nvPr/>
        </p:nvPicPr>
        <p:blipFill>
          <a:blip r:embed="rId2"/>
          <a:srcRect/>
          <a:stretch>
            <a:fillRect/>
          </a:stretch>
        </p:blipFill>
        <p:spPr bwMode="auto">
          <a:xfrm>
            <a:off x="1714480" y="1657167"/>
            <a:ext cx="5715040" cy="3397601"/>
          </a:xfrm>
          <a:prstGeom prst="rect">
            <a:avLst/>
          </a:prstGeom>
          <a:noFill/>
        </p:spPr>
      </p:pic>
      <p:sp>
        <p:nvSpPr>
          <p:cNvPr id="6" name="5 Rectángulo"/>
          <p:cNvSpPr/>
          <p:nvPr/>
        </p:nvSpPr>
        <p:spPr>
          <a:xfrm>
            <a:off x="571472" y="5371943"/>
            <a:ext cx="8286808" cy="1200329"/>
          </a:xfrm>
          <a:prstGeom prst="rect">
            <a:avLst/>
          </a:prstGeom>
        </p:spPr>
        <p:txBody>
          <a:bodyPr wrap="square">
            <a:spAutoFit/>
          </a:bodyPr>
          <a:lstStyle/>
          <a:p>
            <a:pPr algn="just">
              <a:buFont typeface="Arial" pitchFamily="34" charset="0"/>
              <a:buChar char="•"/>
            </a:pPr>
            <a:r>
              <a:rPr lang="es-CL" b="1" dirty="0" smtClean="0">
                <a:solidFill>
                  <a:srgbClr val="FF0000"/>
                </a:solidFill>
              </a:rPr>
              <a:t>Caras: </a:t>
            </a:r>
            <a:r>
              <a:rPr lang="es-CL" dirty="0" smtClean="0"/>
              <a:t>Son las superficies planas que forman el poliedro, las cuales se interceptan entre sí.</a:t>
            </a:r>
          </a:p>
          <a:p>
            <a:pPr algn="just">
              <a:buFont typeface="Arial" pitchFamily="34" charset="0"/>
              <a:buChar char="•"/>
            </a:pPr>
            <a:r>
              <a:rPr lang="es-CL" b="1" dirty="0" smtClean="0">
                <a:solidFill>
                  <a:srgbClr val="FF0000"/>
                </a:solidFill>
              </a:rPr>
              <a:t>Aristas: </a:t>
            </a:r>
            <a:r>
              <a:rPr lang="es-CL" dirty="0" smtClean="0"/>
              <a:t>La línea que une dos caras se denomina arista.</a:t>
            </a:r>
          </a:p>
          <a:p>
            <a:pPr algn="just">
              <a:buFont typeface="Arial" pitchFamily="34" charset="0"/>
              <a:buChar char="•"/>
            </a:pPr>
            <a:r>
              <a:rPr lang="es-CL" b="1" dirty="0" smtClean="0">
                <a:solidFill>
                  <a:srgbClr val="FF0000"/>
                </a:solidFill>
              </a:rPr>
              <a:t>Vértices: </a:t>
            </a:r>
            <a:r>
              <a:rPr lang="es-CL" dirty="0" smtClean="0"/>
              <a:t>Son los puntos donde se interceptan 3 o más aristas. </a:t>
            </a:r>
            <a:endParaRPr lang="es-CL" dirty="0" smtClean="0"/>
          </a:p>
        </p:txBody>
      </p:sp>
      <p:sp>
        <p:nvSpPr>
          <p:cNvPr id="7" name="1 Título"/>
          <p:cNvSpPr>
            <a:spLocks noGrp="1"/>
          </p:cNvSpPr>
          <p:nvPr>
            <p:ph type="title"/>
          </p:nvPr>
        </p:nvSpPr>
        <p:spPr>
          <a:xfrm>
            <a:off x="-42866" y="285728"/>
            <a:ext cx="9258336" cy="1143000"/>
          </a:xfrm>
        </p:spPr>
        <p:txBody>
          <a:bodyPr>
            <a:normAutofit/>
          </a:bodyPr>
          <a:lstStyle/>
          <a:p>
            <a:pPr algn="ctr"/>
            <a:r>
              <a:rPr lang="es-CL" b="1" dirty="0" smtClean="0"/>
              <a:t>Elementos de un poliedro</a:t>
            </a:r>
            <a:endParaRPr lang="es-CL"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b="1" dirty="0" smtClean="0"/>
              <a:t>Clases de poliedros</a:t>
            </a:r>
            <a:endParaRPr lang="es-CL" dirty="0"/>
          </a:p>
        </p:txBody>
      </p:sp>
      <p:sp>
        <p:nvSpPr>
          <p:cNvPr id="4" name="3 Rectángulo"/>
          <p:cNvSpPr/>
          <p:nvPr/>
        </p:nvSpPr>
        <p:spPr>
          <a:xfrm>
            <a:off x="428596" y="1571612"/>
            <a:ext cx="5857916" cy="4832092"/>
          </a:xfrm>
          <a:prstGeom prst="rect">
            <a:avLst/>
          </a:prstGeom>
        </p:spPr>
        <p:txBody>
          <a:bodyPr wrap="square">
            <a:spAutoFit/>
          </a:bodyPr>
          <a:lstStyle/>
          <a:p>
            <a:pPr algn="just">
              <a:buFontTx/>
              <a:buChar char="-"/>
            </a:pPr>
            <a:r>
              <a:rPr lang="es-CL" sz="2800" b="1" dirty="0" smtClean="0"/>
              <a:t>Los </a:t>
            </a:r>
            <a:r>
              <a:rPr lang="es-CL" sz="2800" b="1" dirty="0" smtClean="0"/>
              <a:t>poliedros regulares:</a:t>
            </a:r>
            <a:r>
              <a:rPr lang="es-CL" sz="2800" dirty="0" smtClean="0"/>
              <a:t>  son aquellos cuyas caras son todas polígonos regulares iguales y coincide el mismo número de ellas en cada vértice</a:t>
            </a:r>
            <a:r>
              <a:rPr lang="es-CL" sz="2800" dirty="0" smtClean="0"/>
              <a:t>.</a:t>
            </a:r>
          </a:p>
          <a:p>
            <a:pPr algn="just">
              <a:buFontTx/>
              <a:buChar char="-"/>
            </a:pPr>
            <a:endParaRPr lang="es-CL" sz="2800" dirty="0" smtClean="0"/>
          </a:p>
          <a:p>
            <a:pPr algn="just"/>
            <a:endParaRPr lang="es-CL" sz="2800" dirty="0" smtClean="0"/>
          </a:p>
          <a:p>
            <a:pPr algn="just"/>
            <a:r>
              <a:rPr lang="es-CL" sz="2800" b="1" dirty="0" smtClean="0"/>
              <a:t>- Los poliedros irregulares: </a:t>
            </a:r>
            <a:r>
              <a:rPr lang="es-CL" sz="2800" dirty="0" smtClean="0"/>
              <a:t>Los poliedros son irregulares cuando los polígonos (figuras geométricas planas) que lo forman,  no son todos iguales</a:t>
            </a:r>
            <a:endParaRPr lang="es-CL" sz="2800" dirty="0"/>
          </a:p>
        </p:txBody>
      </p:sp>
      <p:pic>
        <p:nvPicPr>
          <p:cNvPr id="38914" name="Picture 2" descr="Resultado de imagen de cubo"/>
          <p:cNvPicPr>
            <a:picLocks noChangeAspect="1" noChangeArrowheads="1"/>
          </p:cNvPicPr>
          <p:nvPr/>
        </p:nvPicPr>
        <p:blipFill>
          <a:blip r:embed="rId2"/>
          <a:srcRect/>
          <a:stretch>
            <a:fillRect/>
          </a:stretch>
        </p:blipFill>
        <p:spPr bwMode="auto">
          <a:xfrm>
            <a:off x="6429388" y="1357298"/>
            <a:ext cx="2473932" cy="1857388"/>
          </a:xfrm>
          <a:prstGeom prst="rect">
            <a:avLst/>
          </a:prstGeom>
          <a:noFill/>
        </p:spPr>
      </p:pic>
      <p:pic>
        <p:nvPicPr>
          <p:cNvPr id="38915" name="Picture 3"/>
          <p:cNvPicPr>
            <a:picLocks noChangeAspect="1" noChangeArrowheads="1"/>
          </p:cNvPicPr>
          <p:nvPr/>
        </p:nvPicPr>
        <p:blipFill>
          <a:blip r:embed="rId3"/>
          <a:srcRect/>
          <a:stretch>
            <a:fillRect/>
          </a:stretch>
        </p:blipFill>
        <p:spPr bwMode="auto">
          <a:xfrm>
            <a:off x="6429388" y="4500570"/>
            <a:ext cx="2283955" cy="1785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b="1" dirty="0" smtClean="0"/>
              <a:t>Los poliedros regulares</a:t>
            </a:r>
            <a:endParaRPr lang="es-CL" dirty="0"/>
          </a:p>
        </p:txBody>
      </p:sp>
      <p:pic>
        <p:nvPicPr>
          <p:cNvPr id="21510" name="Picture 6" descr="Imagen relacionada"/>
          <p:cNvPicPr>
            <a:picLocks noChangeAspect="1" noChangeArrowheads="1"/>
          </p:cNvPicPr>
          <p:nvPr/>
        </p:nvPicPr>
        <p:blipFill>
          <a:blip r:embed="rId2"/>
          <a:srcRect/>
          <a:stretch>
            <a:fillRect/>
          </a:stretch>
        </p:blipFill>
        <p:spPr bwMode="auto">
          <a:xfrm>
            <a:off x="285720" y="2214554"/>
            <a:ext cx="8643998" cy="3453376"/>
          </a:xfrm>
          <a:prstGeom prst="rect">
            <a:avLst/>
          </a:prstGeom>
          <a:noFill/>
        </p:spPr>
      </p:pic>
      <p:sp>
        <p:nvSpPr>
          <p:cNvPr id="7" name="6 Rectángulo"/>
          <p:cNvSpPr/>
          <p:nvPr/>
        </p:nvSpPr>
        <p:spPr>
          <a:xfrm>
            <a:off x="500034" y="1285860"/>
            <a:ext cx="8072494" cy="830997"/>
          </a:xfrm>
          <a:prstGeom prst="rect">
            <a:avLst/>
          </a:prstGeom>
        </p:spPr>
        <p:txBody>
          <a:bodyPr wrap="square">
            <a:spAutoFit/>
          </a:bodyPr>
          <a:lstStyle/>
          <a:p>
            <a:r>
              <a:rPr lang="pt-BR" sz="2400" dirty="0" err="1" smtClean="0"/>
              <a:t>Existen</a:t>
            </a:r>
            <a:r>
              <a:rPr lang="pt-BR" sz="2400" dirty="0" smtClean="0"/>
              <a:t> solo cinco poliedros regulares: </a:t>
            </a:r>
            <a:r>
              <a:rPr lang="pt-BR" sz="2400" b="1" dirty="0" smtClean="0"/>
              <a:t>Tetraedro, Cubo, Octaedro, Dodecaedro e </a:t>
            </a:r>
            <a:r>
              <a:rPr lang="pt-BR" sz="2400" b="1" dirty="0" err="1" smtClean="0"/>
              <a:t>Icosaedro</a:t>
            </a:r>
            <a:r>
              <a:rPr lang="pt-BR" sz="2400" b="1" dirty="0" smtClean="0"/>
              <a:t>.</a:t>
            </a:r>
            <a:endParaRPr lang="es-CL"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Resultado de imagen de poliedros regulares"/>
          <p:cNvPicPr>
            <a:picLocks noChangeAspect="1" noChangeArrowheads="1"/>
          </p:cNvPicPr>
          <p:nvPr/>
        </p:nvPicPr>
        <p:blipFill>
          <a:blip r:embed="rId2"/>
          <a:srcRect/>
          <a:stretch>
            <a:fillRect/>
          </a:stretch>
        </p:blipFill>
        <p:spPr bwMode="auto">
          <a:xfrm>
            <a:off x="163600" y="1928802"/>
            <a:ext cx="8551804" cy="4821334"/>
          </a:xfrm>
          <a:prstGeom prst="rect">
            <a:avLst/>
          </a:prstGeom>
          <a:noFill/>
        </p:spPr>
      </p:pic>
      <p:sp>
        <p:nvSpPr>
          <p:cNvPr id="3" name="1 Título"/>
          <p:cNvSpPr>
            <a:spLocks noGrp="1"/>
          </p:cNvSpPr>
          <p:nvPr>
            <p:ph type="title"/>
          </p:nvPr>
        </p:nvSpPr>
        <p:spPr>
          <a:xfrm>
            <a:off x="457200" y="274638"/>
            <a:ext cx="8229600" cy="1143000"/>
          </a:xfrm>
        </p:spPr>
        <p:txBody>
          <a:bodyPr>
            <a:normAutofit fontScale="90000"/>
          </a:bodyPr>
          <a:lstStyle/>
          <a:p>
            <a:r>
              <a:rPr lang="es-CL" b="1" dirty="0" smtClean="0"/>
              <a:t>¿Como construir poliedros regulares?</a:t>
            </a:r>
            <a:endParaRPr lang="es-CL" dirty="0"/>
          </a:p>
        </p:txBody>
      </p:sp>
      <p:sp>
        <p:nvSpPr>
          <p:cNvPr id="4" name="3 CuadroTexto"/>
          <p:cNvSpPr txBox="1"/>
          <p:nvPr/>
        </p:nvSpPr>
        <p:spPr>
          <a:xfrm>
            <a:off x="357158" y="1214422"/>
            <a:ext cx="8215370" cy="646331"/>
          </a:xfrm>
          <a:prstGeom prst="rect">
            <a:avLst/>
          </a:prstGeom>
          <a:noFill/>
        </p:spPr>
        <p:txBody>
          <a:bodyPr wrap="square" rtlCol="0">
            <a:spAutoFit/>
          </a:bodyPr>
          <a:lstStyle/>
          <a:p>
            <a:r>
              <a:rPr lang="es-CL" dirty="0" smtClean="0"/>
              <a:t>Simplemente se debe de dibujar los siguientes esquemas. </a:t>
            </a:r>
          </a:p>
          <a:p>
            <a:r>
              <a:rPr lang="es-CL" dirty="0" smtClean="0"/>
              <a:t>Al ser Poliedros Regulares los lados de cada figura deben tener la misma medida.</a:t>
            </a:r>
            <a:endParaRPr lang="es-E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2402</TotalTime>
  <Words>595</Words>
  <Application>Microsoft Office PowerPoint</Application>
  <PresentationFormat>Presentación en pantalla (4:3)</PresentationFormat>
  <Paragraphs>83</Paragraphs>
  <Slides>33</Slides>
  <Notes>2</Notes>
  <HiddenSlides>0</HiddenSlides>
  <MMClips>0</MMClips>
  <ScaleCrop>false</ScaleCrop>
  <HeadingPairs>
    <vt:vector size="4" baseType="variant">
      <vt:variant>
        <vt:lpstr>Tema</vt:lpstr>
      </vt:variant>
      <vt:variant>
        <vt:i4>1</vt:i4>
      </vt:variant>
      <vt:variant>
        <vt:lpstr>Títulos de diapositiva</vt:lpstr>
      </vt:variant>
      <vt:variant>
        <vt:i4>33</vt:i4>
      </vt:variant>
    </vt:vector>
  </HeadingPairs>
  <TitlesOfParts>
    <vt:vector size="34" baseType="lpstr">
      <vt:lpstr>Tema de Office</vt:lpstr>
      <vt:lpstr>Cuerpos Geométricos,  Área y Volumen del Cono</vt:lpstr>
      <vt:lpstr>Objetivo de la Clase</vt:lpstr>
      <vt:lpstr>¿Qué son los cuerpos geométricos?</vt:lpstr>
      <vt:lpstr>Diapositiva 4</vt:lpstr>
      <vt:lpstr>Poliedros</vt:lpstr>
      <vt:lpstr>Elementos de un poliedro</vt:lpstr>
      <vt:lpstr>Clases de poliedros</vt:lpstr>
      <vt:lpstr>Los poliedros regulares</vt:lpstr>
      <vt:lpstr>¿Como construir poliedros regulares?</vt:lpstr>
      <vt:lpstr>Poliedros irregulares:</vt:lpstr>
      <vt:lpstr>Diapositiva 11</vt:lpstr>
      <vt:lpstr>Diapositiva 12</vt:lpstr>
      <vt:lpstr>Cantidad de lados, vértices y caras:</vt:lpstr>
      <vt:lpstr>Diapositiva 14</vt:lpstr>
      <vt:lpstr>¿Como construir poliedros regulares?</vt:lpstr>
      <vt:lpstr>Cuerpos Redondos:</vt:lpstr>
      <vt:lpstr>Cono</vt:lpstr>
      <vt:lpstr>Diapositiva 18</vt:lpstr>
      <vt:lpstr>¿Como construir un cono?</vt:lpstr>
      <vt:lpstr>Cilindro</vt:lpstr>
      <vt:lpstr>Diapositiva 21</vt:lpstr>
      <vt:lpstr>Diapositiva 22</vt:lpstr>
      <vt:lpstr>Esfera</vt:lpstr>
      <vt:lpstr>Diapositiva 24</vt:lpstr>
      <vt:lpstr>Fórmulas </vt:lpstr>
      <vt:lpstr>Teorema de Pitágoras  </vt:lpstr>
      <vt:lpstr>Ejemplos:</vt:lpstr>
      <vt:lpstr>Respuestas</vt:lpstr>
      <vt:lpstr>Fórmulas </vt:lpstr>
      <vt:lpstr>Fórmulas </vt:lpstr>
      <vt:lpstr>Ejemplo</vt:lpstr>
      <vt:lpstr>Respuesta</vt:lpstr>
      <vt:lpstr>Retroalimentación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Ecuaciones e Inecuaciones de Primer Grado</dc:title>
  <dc:creator>PachaPachun</dc:creator>
  <cp:lastModifiedBy>pacha_pachun</cp:lastModifiedBy>
  <cp:revision>27</cp:revision>
  <dcterms:created xsi:type="dcterms:W3CDTF">2017-06-12T22:07:30Z</dcterms:created>
  <dcterms:modified xsi:type="dcterms:W3CDTF">2020-03-26T12:26:47Z</dcterms:modified>
</cp:coreProperties>
</file>