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9" r:id="rId4"/>
    <p:sldId id="260" r:id="rId5"/>
    <p:sldId id="261" r:id="rId6"/>
    <p:sldId id="262" r:id="rId7"/>
    <p:sldId id="264" r:id="rId8"/>
    <p:sldId id="263" r:id="rId9"/>
    <p:sldId id="258" r:id="rId10"/>
    <p:sldId id="265" r:id="rId11"/>
    <p:sldId id="268" r:id="rId12"/>
    <p:sldId id="266" r:id="rId13"/>
    <p:sldId id="269"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86D52A-7280-45B2-AE7E-14DB257DA5DD}" type="datetimeFigureOut">
              <a:rPr lang="es-CL" smtClean="0"/>
              <a:t>27-05-2020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186D52A-7280-45B2-AE7E-14DB257DA5DD}" type="datetimeFigureOut">
              <a:rPr lang="es-CL" smtClean="0"/>
              <a:t>27-05-2020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86D52A-7280-45B2-AE7E-14DB257DA5DD}" type="datetimeFigureOut">
              <a:rPr lang="es-CL" smtClean="0"/>
              <a:t>27-05-2020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5CDF281-B3B9-4899-A4B2-DF3A05D5967E}" type="slidenum">
              <a:rPr lang="es-CL" smtClean="0"/>
              <a:t>‹Nº›</a:t>
            </a:fld>
            <a:endParaRPr lang="es-C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186D52A-7280-45B2-AE7E-14DB257DA5DD}" type="datetimeFigureOut">
              <a:rPr lang="es-CL" smtClean="0"/>
              <a:t>27-05-2020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5CDF281-B3B9-4899-A4B2-DF3A05D5967E}" type="slidenum">
              <a:rPr lang="es-CL" smtClean="0"/>
              <a:t>‹Nº›</a:t>
            </a:fld>
            <a:endParaRPr lang="es-CL"/>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86D52A-7280-45B2-AE7E-14DB257DA5DD}" type="datetimeFigureOut">
              <a:rPr lang="es-CL" smtClean="0"/>
              <a:t>27-05-2020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186D52A-7280-45B2-AE7E-14DB257DA5DD}" type="datetimeFigureOut">
              <a:rPr lang="es-CL" smtClean="0"/>
              <a:t>27-05-2020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5CDF281-B3B9-4899-A4B2-DF3A05D5967E}" type="slidenum">
              <a:rPr lang="es-CL" smtClean="0"/>
              <a:t>‹Nº›</a:t>
            </a:fld>
            <a:endParaRPr lang="es-CL"/>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86D52A-7280-45B2-AE7E-14DB257DA5DD}" type="datetimeFigureOut">
              <a:rPr lang="es-CL" smtClean="0"/>
              <a:t>27-05-2020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186D52A-7280-45B2-AE7E-14DB257DA5DD}" type="datetimeFigureOut">
              <a:rPr lang="es-CL" smtClean="0"/>
              <a:t>27-05-2020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186D52A-7280-45B2-AE7E-14DB257DA5DD}" type="datetimeFigureOut">
              <a:rPr lang="es-CL" smtClean="0"/>
              <a:t>27-05-2020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75CDF281-B3B9-4899-A4B2-DF3A05D5967E}"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86D52A-7280-45B2-AE7E-14DB257DA5DD}" type="datetimeFigureOut">
              <a:rPr lang="es-CL" smtClean="0"/>
              <a:t>27-05-2020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5CDF281-B3B9-4899-A4B2-DF3A05D5967E}" type="slidenum">
              <a:rPr lang="es-CL" smtClean="0"/>
              <a:t>‹Nº›</a:t>
            </a:fld>
            <a:endParaRPr lang="es-C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86D52A-7280-45B2-AE7E-14DB257DA5DD}" type="datetimeFigureOut">
              <a:rPr lang="es-CL" smtClean="0"/>
              <a:t>27-05-2020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5CDF281-B3B9-4899-A4B2-DF3A05D5967E}" type="slidenum">
              <a:rPr lang="es-CL" smtClean="0"/>
              <a:t>‹Nº›</a:t>
            </a:fld>
            <a:endParaRPr lang="es-C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186D52A-7280-45B2-AE7E-14DB257DA5DD}" type="datetimeFigureOut">
              <a:rPr lang="es-CL" smtClean="0"/>
              <a:t>27-05-2020</a:t>
            </a:fld>
            <a:endParaRPr lang="es-C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CDF281-B3B9-4899-A4B2-DF3A05D5967E}" type="slidenum">
              <a:rPr lang="es-CL" smtClean="0"/>
              <a:t>‹Nº›</a:t>
            </a:fld>
            <a:endParaRPr lang="es-C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412776"/>
            <a:ext cx="7198568" cy="1440160"/>
          </a:xfrm>
        </p:spPr>
        <p:txBody>
          <a:bodyPr>
            <a:noAutofit/>
          </a:bodyPr>
          <a:lstStyle/>
          <a:p>
            <a:r>
              <a:rPr lang="es-CL" sz="3200" b="1" dirty="0" smtClean="0">
                <a:solidFill>
                  <a:schemeClr val="tx1"/>
                </a:solidFill>
                <a:latin typeface="+mn-lt"/>
              </a:rPr>
              <a:t/>
            </a:r>
            <a:br>
              <a:rPr lang="es-CL" sz="3200" b="1" dirty="0" smtClean="0">
                <a:solidFill>
                  <a:schemeClr val="tx1"/>
                </a:solidFill>
                <a:latin typeface="+mn-lt"/>
              </a:rPr>
            </a:br>
            <a:r>
              <a:rPr lang="es-CL" sz="3200" b="1" dirty="0" smtClean="0">
                <a:solidFill>
                  <a:schemeClr val="tx1"/>
                </a:solidFill>
                <a:latin typeface="+mn-lt"/>
              </a:rPr>
              <a:t/>
            </a:r>
            <a:br>
              <a:rPr lang="es-CL" sz="3200" b="1" dirty="0" smtClean="0">
                <a:solidFill>
                  <a:schemeClr val="tx1"/>
                </a:solidFill>
                <a:latin typeface="+mn-lt"/>
              </a:rPr>
            </a:br>
            <a:r>
              <a:rPr lang="es-CL" sz="3200" b="1" dirty="0">
                <a:solidFill>
                  <a:schemeClr val="tx1"/>
                </a:solidFill>
                <a:latin typeface="+mn-lt"/>
              </a:rPr>
              <a:t/>
            </a:r>
            <a:br>
              <a:rPr lang="es-CL" sz="3200" b="1" dirty="0">
                <a:solidFill>
                  <a:schemeClr val="tx1"/>
                </a:solidFill>
                <a:latin typeface="+mn-lt"/>
              </a:rPr>
            </a:br>
            <a:r>
              <a:rPr lang="es-CL" sz="3200" b="1" dirty="0" smtClean="0">
                <a:solidFill>
                  <a:schemeClr val="tx1"/>
                </a:solidFill>
                <a:latin typeface="+mn-lt"/>
              </a:rPr>
              <a:t>    El triunfo del orden Conservador</a:t>
            </a:r>
            <a:br>
              <a:rPr lang="es-CL" sz="3200" b="1" dirty="0" smtClean="0">
                <a:solidFill>
                  <a:schemeClr val="tx1"/>
                </a:solidFill>
                <a:latin typeface="+mn-lt"/>
              </a:rPr>
            </a:br>
            <a:r>
              <a:rPr lang="es-CL" sz="3200" b="1" dirty="0" smtClean="0">
                <a:solidFill>
                  <a:schemeClr val="tx1"/>
                </a:solidFill>
                <a:latin typeface="+mn-lt"/>
              </a:rPr>
              <a:t>1831-1861</a:t>
            </a:r>
            <a:endParaRPr lang="es-CL" sz="3200" b="1" dirty="0">
              <a:solidFill>
                <a:schemeClr val="tx1"/>
              </a:solidFill>
              <a:latin typeface="+mn-lt"/>
            </a:endParaRPr>
          </a:p>
        </p:txBody>
      </p:sp>
      <p:sp>
        <p:nvSpPr>
          <p:cNvPr id="3" name="2 Subtítulo"/>
          <p:cNvSpPr>
            <a:spLocks noGrp="1"/>
          </p:cNvSpPr>
          <p:nvPr>
            <p:ph type="subTitle" idx="1"/>
          </p:nvPr>
        </p:nvSpPr>
        <p:spPr>
          <a:xfrm>
            <a:off x="5868144" y="3689648"/>
            <a:ext cx="2808312" cy="1728192"/>
          </a:xfrm>
        </p:spPr>
        <p:txBody>
          <a:bodyPr>
            <a:normAutofit/>
          </a:bodyPr>
          <a:lstStyle/>
          <a:p>
            <a:r>
              <a:rPr lang="es-CL" dirty="0" smtClean="0">
                <a:solidFill>
                  <a:schemeClr val="tx1"/>
                </a:solidFill>
              </a:rPr>
              <a:t>Historia ,  Geografía y Cs. Sociales</a:t>
            </a:r>
          </a:p>
          <a:p>
            <a:r>
              <a:rPr lang="es-CL" dirty="0" smtClean="0">
                <a:solidFill>
                  <a:schemeClr val="tx1"/>
                </a:solidFill>
              </a:rPr>
              <a:t>Prof.: Etna Vivar N.</a:t>
            </a:r>
          </a:p>
          <a:p>
            <a:r>
              <a:rPr lang="es-CL" dirty="0" smtClean="0">
                <a:solidFill>
                  <a:schemeClr val="tx1"/>
                </a:solidFill>
              </a:rPr>
              <a:t>Curso: 1° Medio</a:t>
            </a:r>
            <a:endParaRPr lang="es-CL" dirty="0">
              <a:solidFill>
                <a:schemeClr val="tx1"/>
              </a:solidFill>
            </a:endParaRPr>
          </a:p>
        </p:txBody>
      </p:sp>
      <p:pic>
        <p:nvPicPr>
          <p:cNvPr id="9" name="8 Imagen" descr="Descripción: Descripción: C:\Users\Etna\AppData\Local\Microsoft\Windows\Temporary Internet Files\Content.IE5\8FBSJTFI\222 (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672544"/>
            <a:ext cx="1152128" cy="452200"/>
          </a:xfrm>
          <a:prstGeom prst="rect">
            <a:avLst/>
          </a:prstGeom>
          <a:noFill/>
          <a:ln>
            <a:noFill/>
          </a:ln>
        </p:spPr>
      </p:pic>
      <p:pic>
        <p:nvPicPr>
          <p:cNvPr id="1038" name="Picture 14" descr="República Conservadora (Chile)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80" y="2276872"/>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pública Conservadora (Chile)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067" y="2975620"/>
            <a:ext cx="1524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pública Conservadora (Chile) - Wikipedia, la enciclopedia li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067" y="4474865"/>
            <a:ext cx="1524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72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TNA VIVAR\Desktop\Captur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36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836712"/>
            <a:ext cx="8352928" cy="5878532"/>
          </a:xfrm>
          <a:prstGeom prst="rect">
            <a:avLst/>
          </a:prstGeom>
          <a:noFill/>
        </p:spPr>
        <p:txBody>
          <a:bodyPr wrap="square" rtlCol="0">
            <a:spAutoFit/>
          </a:bodyPr>
          <a:lstStyle/>
          <a:p>
            <a:r>
              <a:rPr lang="es-CL" sz="2400" b="1" dirty="0" smtClean="0">
                <a:solidFill>
                  <a:srgbClr val="C00000"/>
                </a:solidFill>
              </a:rPr>
              <a:t>               Analizo la Constitución de 1833.- </a:t>
            </a:r>
          </a:p>
          <a:p>
            <a:endParaRPr lang="es-CL" sz="2000" b="1" dirty="0" smtClean="0"/>
          </a:p>
          <a:p>
            <a:r>
              <a:rPr lang="es-CL" sz="2000" b="1" dirty="0" smtClean="0"/>
              <a:t>Con ayuda de tu texto y guía de apoyo responde en tu cuaderno.</a:t>
            </a:r>
            <a:endParaRPr lang="es-CL" sz="2000" b="1" dirty="0"/>
          </a:p>
          <a:p>
            <a:r>
              <a:rPr lang="es-CL" sz="2400" b="1" dirty="0" smtClean="0">
                <a:solidFill>
                  <a:srgbClr val="C00000"/>
                </a:solidFill>
              </a:rPr>
              <a:t>     </a:t>
            </a:r>
          </a:p>
          <a:p>
            <a:r>
              <a:rPr lang="es-CL" sz="2000" dirty="0" smtClean="0"/>
              <a:t>1.- ¿Por qué se dice que la constitución  de 1833 es marcadamente </a:t>
            </a:r>
            <a:r>
              <a:rPr lang="es-CL" sz="2000" b="1" dirty="0" smtClean="0"/>
              <a:t>presidencialista</a:t>
            </a:r>
            <a:r>
              <a:rPr lang="es-CL" sz="2000" dirty="0" smtClean="0"/>
              <a:t> y a la vez tenía un matiz </a:t>
            </a:r>
            <a:r>
              <a:rPr lang="es-CL" sz="2000" b="1" dirty="0" smtClean="0"/>
              <a:t>parlamentario</a:t>
            </a:r>
            <a:r>
              <a:rPr lang="es-CL" sz="2000" dirty="0" smtClean="0"/>
              <a:t>? Fundamenta</a:t>
            </a:r>
            <a:r>
              <a:rPr lang="es-CL" sz="2400" dirty="0" smtClean="0"/>
              <a:t>.  </a:t>
            </a:r>
          </a:p>
          <a:p>
            <a:endParaRPr lang="es-CL" sz="2400" dirty="0"/>
          </a:p>
          <a:p>
            <a:r>
              <a:rPr lang="es-CL" sz="2000" dirty="0" smtClean="0"/>
              <a:t>2.-¿Qué eran las </a:t>
            </a:r>
            <a:r>
              <a:rPr lang="es-CL" sz="2000" b="1" dirty="0" smtClean="0"/>
              <a:t>Leyes periódicas </a:t>
            </a:r>
            <a:r>
              <a:rPr lang="es-CL" sz="2000" dirty="0" smtClean="0"/>
              <a:t>y a qué Poder del Estado le correspondía aprobarlas?</a:t>
            </a:r>
          </a:p>
          <a:p>
            <a:endParaRPr lang="es-CL" sz="2000" dirty="0"/>
          </a:p>
          <a:p>
            <a:r>
              <a:rPr lang="es-CL" sz="2000" dirty="0" smtClean="0"/>
              <a:t>3.-¿En qué consistía la facultad del Presidente de la República de ejercer el </a:t>
            </a:r>
            <a:r>
              <a:rPr lang="es-CL" sz="2000" b="1" dirty="0" smtClean="0"/>
              <a:t>Derecho de Patronato</a:t>
            </a:r>
            <a:r>
              <a:rPr lang="es-CL" sz="2000" dirty="0" smtClean="0"/>
              <a:t>?</a:t>
            </a:r>
          </a:p>
          <a:p>
            <a:endParaRPr lang="es-CL" sz="2000" dirty="0"/>
          </a:p>
          <a:p>
            <a:r>
              <a:rPr lang="es-CL" sz="2000" dirty="0" smtClean="0"/>
              <a:t>4.- ¿Quiénes eran </a:t>
            </a:r>
            <a:r>
              <a:rPr lang="es-CL" sz="2000" b="1" dirty="0" smtClean="0"/>
              <a:t>ciudadanos</a:t>
            </a:r>
            <a:r>
              <a:rPr lang="es-CL" sz="2000" dirty="0" smtClean="0"/>
              <a:t> según la Constitución? </a:t>
            </a:r>
          </a:p>
          <a:p>
            <a:endParaRPr lang="es-CL" sz="2000" dirty="0"/>
          </a:p>
          <a:p>
            <a:r>
              <a:rPr lang="es-CL" sz="2000" dirty="0" smtClean="0"/>
              <a:t>5.- ¿En qué consiste el </a:t>
            </a:r>
            <a:r>
              <a:rPr lang="es-CL" sz="2000" b="1" dirty="0" smtClean="0"/>
              <a:t>Voto Censitario </a:t>
            </a:r>
            <a:r>
              <a:rPr lang="es-CL" sz="2000" dirty="0" smtClean="0"/>
              <a:t>de la época?</a:t>
            </a:r>
          </a:p>
          <a:p>
            <a:endParaRPr lang="es-CL" sz="2000" dirty="0"/>
          </a:p>
          <a:p>
            <a:endParaRPr lang="es-CL" sz="2000" dirty="0"/>
          </a:p>
        </p:txBody>
      </p:sp>
    </p:spTree>
    <p:extLst>
      <p:ext uri="{BB962C8B-B14F-4D97-AF65-F5344CB8AC3E}">
        <p14:creationId xmlns:p14="http://schemas.microsoft.com/office/powerpoint/2010/main" val="245581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dad: Los inicios de la República: Chile en el siglo XIX AE 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51"/>
            <a:ext cx="9143999" cy="68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5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77080" y="332656"/>
            <a:ext cx="6147247"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solidFill>
              </a:rPr>
              <a:t>La obra de los gobiernos Conservadores  (1831-1861)</a:t>
            </a:r>
            <a:endParaRPr lang="es-CL" sz="2400" b="1" dirty="0">
              <a:solidFill>
                <a:schemeClr val="tx1"/>
              </a:solidFill>
            </a:endParaRPr>
          </a:p>
        </p:txBody>
      </p:sp>
      <p:sp>
        <p:nvSpPr>
          <p:cNvPr id="3" name="2 CuadroTexto"/>
          <p:cNvSpPr txBox="1"/>
          <p:nvPr/>
        </p:nvSpPr>
        <p:spPr>
          <a:xfrm>
            <a:off x="539552" y="1268760"/>
            <a:ext cx="8208912" cy="923330"/>
          </a:xfrm>
          <a:prstGeom prst="rect">
            <a:avLst/>
          </a:prstGeom>
          <a:noFill/>
        </p:spPr>
        <p:txBody>
          <a:bodyPr wrap="square" rtlCol="0">
            <a:spAutoFit/>
          </a:bodyPr>
          <a:lstStyle/>
          <a:p>
            <a:pPr algn="just"/>
            <a:r>
              <a:rPr lang="es-CL" dirty="0" smtClean="0"/>
              <a:t>Los gobiernos conservadores o «decenios» de la república Autoritaria consolidaron la </a:t>
            </a:r>
            <a:r>
              <a:rPr lang="es-CL" b="1" dirty="0" smtClean="0">
                <a:solidFill>
                  <a:srgbClr val="C00000"/>
                </a:solidFill>
              </a:rPr>
              <a:t>estabilidad política</a:t>
            </a:r>
            <a:r>
              <a:rPr lang="es-CL" dirty="0" smtClean="0"/>
              <a:t>, el </a:t>
            </a:r>
            <a:r>
              <a:rPr lang="es-CL" b="1" dirty="0" smtClean="0">
                <a:solidFill>
                  <a:srgbClr val="C00000"/>
                </a:solidFill>
              </a:rPr>
              <a:t>crecimiento económico</a:t>
            </a:r>
            <a:r>
              <a:rPr lang="es-CL" dirty="0" smtClean="0"/>
              <a:t>, el aseguramiento de la </a:t>
            </a:r>
            <a:r>
              <a:rPr lang="es-CL" b="1" dirty="0" smtClean="0">
                <a:solidFill>
                  <a:srgbClr val="C00000"/>
                </a:solidFill>
              </a:rPr>
              <a:t>soberanía nacional  </a:t>
            </a:r>
            <a:r>
              <a:rPr lang="es-CL" dirty="0" smtClean="0"/>
              <a:t>y la expansión de la </a:t>
            </a:r>
            <a:r>
              <a:rPr lang="es-CL" b="1" dirty="0" smtClean="0">
                <a:solidFill>
                  <a:srgbClr val="C00000"/>
                </a:solidFill>
              </a:rPr>
              <a:t>cultura.</a:t>
            </a:r>
            <a:endParaRPr lang="es-CL" b="1" dirty="0">
              <a:solidFill>
                <a:srgbClr val="C00000"/>
              </a:solidFill>
            </a:endParaRPr>
          </a:p>
        </p:txBody>
      </p:sp>
      <p:pic>
        <p:nvPicPr>
          <p:cNvPr id="2052" name="Picture 4" descr="Gobiernos de Prieto, Bulnes y Montt - República Conservadora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127759"/>
            <a:ext cx="1388251" cy="1586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biernos de Prieto, Bulnes y Montt - 23 “República Conservado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991" y="2161113"/>
            <a:ext cx="158582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ETNA VIVAR\Desktop\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327" y="2066935"/>
            <a:ext cx="1043999" cy="155650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899592" y="3587145"/>
            <a:ext cx="2448272" cy="299607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solidFill>
                  <a:schemeClr val="tx1"/>
                </a:solidFill>
              </a:rPr>
              <a:t>José Joaquín Prieto</a:t>
            </a:r>
          </a:p>
          <a:p>
            <a:pPr algn="ctr"/>
            <a:r>
              <a:rPr lang="es-CL" sz="1600" b="1" dirty="0" smtClean="0">
                <a:solidFill>
                  <a:schemeClr val="tx1"/>
                </a:solidFill>
              </a:rPr>
              <a:t>1831-1841</a:t>
            </a:r>
          </a:p>
          <a:p>
            <a:r>
              <a:rPr lang="es-CL" sz="1600" dirty="0" smtClean="0">
                <a:solidFill>
                  <a:schemeClr val="tx1"/>
                </a:solidFill>
              </a:rPr>
              <a:t>-Promulgación de la </a:t>
            </a:r>
            <a:r>
              <a:rPr lang="es-CL" sz="1600" b="1" dirty="0" smtClean="0">
                <a:solidFill>
                  <a:schemeClr val="tx1"/>
                </a:solidFill>
              </a:rPr>
              <a:t>Constitución de 1833.</a:t>
            </a:r>
          </a:p>
          <a:p>
            <a:r>
              <a:rPr lang="es-CL" sz="1600" dirty="0" smtClean="0">
                <a:solidFill>
                  <a:schemeClr val="tx1"/>
                </a:solidFill>
              </a:rPr>
              <a:t>-Creación del </a:t>
            </a:r>
            <a:r>
              <a:rPr lang="es-CL" sz="1600" b="1" dirty="0" smtClean="0">
                <a:solidFill>
                  <a:schemeClr val="tx1"/>
                </a:solidFill>
              </a:rPr>
              <a:t>Ministerio</a:t>
            </a:r>
            <a:r>
              <a:rPr lang="es-CL" sz="1600" dirty="0" smtClean="0">
                <a:solidFill>
                  <a:schemeClr val="tx1"/>
                </a:solidFill>
              </a:rPr>
              <a:t> de Justicia, Culto e instrucción Pública.</a:t>
            </a:r>
          </a:p>
          <a:p>
            <a:r>
              <a:rPr lang="es-CL" sz="1600" dirty="0" smtClean="0">
                <a:solidFill>
                  <a:schemeClr val="tx1"/>
                </a:solidFill>
              </a:rPr>
              <a:t>-Guerra contra la </a:t>
            </a:r>
            <a:r>
              <a:rPr lang="es-CL" sz="1600" b="1" dirty="0" smtClean="0">
                <a:solidFill>
                  <a:schemeClr val="tx1"/>
                </a:solidFill>
              </a:rPr>
              <a:t>Confederación Perú-boliviana</a:t>
            </a:r>
            <a:r>
              <a:rPr lang="es-CL" sz="1600" dirty="0" smtClean="0">
                <a:solidFill>
                  <a:schemeClr val="tx1"/>
                </a:solidFill>
              </a:rPr>
              <a:t>.</a:t>
            </a:r>
            <a:endParaRPr lang="es-CL" sz="1600" dirty="0">
              <a:solidFill>
                <a:schemeClr val="tx1"/>
              </a:solidFill>
            </a:endParaRPr>
          </a:p>
        </p:txBody>
      </p:sp>
      <p:sp>
        <p:nvSpPr>
          <p:cNvPr id="9" name="8 Rectángulo redondeado"/>
          <p:cNvSpPr/>
          <p:nvPr/>
        </p:nvSpPr>
        <p:spPr>
          <a:xfrm>
            <a:off x="3579023" y="3645024"/>
            <a:ext cx="2520280" cy="293819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solidFill>
                  <a:schemeClr val="tx1"/>
                </a:solidFill>
              </a:rPr>
              <a:t>Manuel Bulnes</a:t>
            </a:r>
          </a:p>
          <a:p>
            <a:pPr algn="just"/>
            <a:r>
              <a:rPr lang="es-CL" sz="1600" b="1" dirty="0" smtClean="0">
                <a:solidFill>
                  <a:schemeClr val="tx1"/>
                </a:solidFill>
              </a:rPr>
              <a:t>             1841-1851</a:t>
            </a:r>
          </a:p>
          <a:p>
            <a:pPr algn="just"/>
            <a:r>
              <a:rPr lang="es-CL" sz="1600" dirty="0" smtClean="0">
                <a:solidFill>
                  <a:schemeClr val="tx1"/>
                </a:solidFill>
              </a:rPr>
              <a:t>-Toma de posesión de </a:t>
            </a:r>
            <a:r>
              <a:rPr lang="es-CL" sz="1600" b="1" dirty="0" smtClean="0">
                <a:solidFill>
                  <a:schemeClr val="tx1"/>
                </a:solidFill>
              </a:rPr>
              <a:t>Magallanes</a:t>
            </a:r>
            <a:r>
              <a:rPr lang="es-CL" sz="1600" dirty="0" smtClean="0">
                <a:solidFill>
                  <a:schemeClr val="tx1"/>
                </a:solidFill>
              </a:rPr>
              <a:t>.</a:t>
            </a:r>
          </a:p>
          <a:p>
            <a:pPr algn="just"/>
            <a:r>
              <a:rPr lang="es-CL" sz="1600" dirty="0" smtClean="0">
                <a:solidFill>
                  <a:schemeClr val="tx1"/>
                </a:solidFill>
              </a:rPr>
              <a:t>-Ley de colonización  en </a:t>
            </a:r>
            <a:r>
              <a:rPr lang="es-CL" sz="1600" b="1" dirty="0" smtClean="0">
                <a:solidFill>
                  <a:schemeClr val="tx1"/>
                </a:solidFill>
              </a:rPr>
              <a:t>Valdivia y Llanquihue</a:t>
            </a:r>
            <a:r>
              <a:rPr lang="es-CL" sz="1600" dirty="0" smtClean="0">
                <a:solidFill>
                  <a:schemeClr val="tx1"/>
                </a:solidFill>
              </a:rPr>
              <a:t>.</a:t>
            </a:r>
          </a:p>
          <a:p>
            <a:pPr algn="just"/>
            <a:r>
              <a:rPr lang="es-CL" sz="1600" dirty="0" smtClean="0">
                <a:solidFill>
                  <a:schemeClr val="tx1"/>
                </a:solidFill>
              </a:rPr>
              <a:t>-Fundación de la </a:t>
            </a:r>
            <a:r>
              <a:rPr lang="es-CL" sz="1600" b="1" dirty="0" smtClean="0">
                <a:solidFill>
                  <a:schemeClr val="tx1"/>
                </a:solidFill>
              </a:rPr>
              <a:t>Quinta Normal </a:t>
            </a:r>
            <a:r>
              <a:rPr lang="es-CL" sz="1600" dirty="0" smtClean="0">
                <a:solidFill>
                  <a:schemeClr val="tx1"/>
                </a:solidFill>
              </a:rPr>
              <a:t>y la </a:t>
            </a:r>
            <a:r>
              <a:rPr lang="es-CL" sz="1600" b="1" dirty="0" smtClean="0">
                <a:solidFill>
                  <a:schemeClr val="tx1"/>
                </a:solidFill>
              </a:rPr>
              <a:t>Universidad</a:t>
            </a:r>
            <a:r>
              <a:rPr lang="es-CL" sz="1600" dirty="0" smtClean="0">
                <a:solidFill>
                  <a:schemeClr val="tx1"/>
                </a:solidFill>
              </a:rPr>
              <a:t> </a:t>
            </a:r>
            <a:r>
              <a:rPr lang="es-CL" sz="1600" b="1" dirty="0" smtClean="0">
                <a:solidFill>
                  <a:schemeClr val="tx1"/>
                </a:solidFill>
              </a:rPr>
              <a:t>de Chile.</a:t>
            </a:r>
          </a:p>
          <a:p>
            <a:pPr algn="just"/>
            <a:r>
              <a:rPr lang="es-CL" sz="1600" dirty="0" smtClean="0">
                <a:solidFill>
                  <a:schemeClr val="tx1"/>
                </a:solidFill>
              </a:rPr>
              <a:t>-Escuela normal de </a:t>
            </a:r>
            <a:r>
              <a:rPr lang="es-CL" sz="1600" b="1" dirty="0" smtClean="0">
                <a:solidFill>
                  <a:schemeClr val="tx1"/>
                </a:solidFill>
              </a:rPr>
              <a:t>Preceptores</a:t>
            </a:r>
          </a:p>
          <a:p>
            <a:pPr algn="ctr"/>
            <a:endParaRPr lang="es-CL" sz="1600" dirty="0">
              <a:solidFill>
                <a:schemeClr val="tx1"/>
              </a:solidFill>
            </a:endParaRPr>
          </a:p>
        </p:txBody>
      </p:sp>
      <p:sp>
        <p:nvSpPr>
          <p:cNvPr id="10" name="9 Rectángulo redondeado"/>
          <p:cNvSpPr/>
          <p:nvPr/>
        </p:nvSpPr>
        <p:spPr>
          <a:xfrm>
            <a:off x="6300192" y="3645026"/>
            <a:ext cx="2448272" cy="29712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solidFill>
                  <a:schemeClr val="tx1"/>
                </a:solidFill>
              </a:rPr>
              <a:t>Manuel Montt</a:t>
            </a:r>
          </a:p>
          <a:p>
            <a:pPr algn="ctr"/>
            <a:r>
              <a:rPr lang="es-CL" sz="1600" b="1" dirty="0" smtClean="0">
                <a:solidFill>
                  <a:schemeClr val="tx1"/>
                </a:solidFill>
              </a:rPr>
              <a:t>1851-1861</a:t>
            </a:r>
          </a:p>
          <a:p>
            <a:pPr algn="just"/>
            <a:r>
              <a:rPr lang="es-CL" sz="1600" dirty="0" smtClean="0">
                <a:solidFill>
                  <a:schemeClr val="tx1"/>
                </a:solidFill>
              </a:rPr>
              <a:t>-Extensión de </a:t>
            </a:r>
            <a:r>
              <a:rPr lang="es-CL" sz="1600" b="1" dirty="0" smtClean="0">
                <a:solidFill>
                  <a:schemeClr val="tx1"/>
                </a:solidFill>
              </a:rPr>
              <a:t>líneas</a:t>
            </a:r>
            <a:r>
              <a:rPr lang="es-CL" sz="1600" dirty="0" smtClean="0">
                <a:solidFill>
                  <a:schemeClr val="tx1"/>
                </a:solidFill>
              </a:rPr>
              <a:t> </a:t>
            </a:r>
            <a:r>
              <a:rPr lang="es-CL" sz="1600" b="1" dirty="0" smtClean="0">
                <a:solidFill>
                  <a:schemeClr val="tx1"/>
                </a:solidFill>
              </a:rPr>
              <a:t>ferroviarias.</a:t>
            </a:r>
          </a:p>
          <a:p>
            <a:pPr algn="just"/>
            <a:r>
              <a:rPr lang="es-CL" sz="1600" dirty="0" smtClean="0">
                <a:solidFill>
                  <a:schemeClr val="tx1"/>
                </a:solidFill>
              </a:rPr>
              <a:t>-Ley de </a:t>
            </a:r>
            <a:r>
              <a:rPr lang="es-CL" sz="1600" b="1" dirty="0" smtClean="0">
                <a:solidFill>
                  <a:schemeClr val="tx1"/>
                </a:solidFill>
              </a:rPr>
              <a:t>bancos.</a:t>
            </a:r>
          </a:p>
          <a:p>
            <a:pPr algn="just"/>
            <a:r>
              <a:rPr lang="es-CL" sz="1600" dirty="0" smtClean="0">
                <a:solidFill>
                  <a:schemeClr val="tx1"/>
                </a:solidFill>
              </a:rPr>
              <a:t>-Promulgación del </a:t>
            </a:r>
            <a:r>
              <a:rPr lang="es-CL" sz="1600" b="1" dirty="0" smtClean="0">
                <a:solidFill>
                  <a:schemeClr val="tx1"/>
                </a:solidFill>
              </a:rPr>
              <a:t>Código Civil.</a:t>
            </a:r>
          </a:p>
          <a:p>
            <a:pPr algn="just"/>
            <a:r>
              <a:rPr lang="es-CL" sz="1600" dirty="0" smtClean="0">
                <a:solidFill>
                  <a:schemeClr val="tx1"/>
                </a:solidFill>
              </a:rPr>
              <a:t>-Ley de </a:t>
            </a:r>
            <a:r>
              <a:rPr lang="es-CL" sz="1600" b="1" dirty="0" smtClean="0">
                <a:solidFill>
                  <a:schemeClr val="tx1"/>
                </a:solidFill>
              </a:rPr>
              <a:t>instrucción</a:t>
            </a:r>
            <a:r>
              <a:rPr lang="es-CL" sz="1600" dirty="0" smtClean="0">
                <a:solidFill>
                  <a:schemeClr val="tx1"/>
                </a:solidFill>
              </a:rPr>
              <a:t> </a:t>
            </a:r>
            <a:r>
              <a:rPr lang="es-CL" sz="1600" b="1" dirty="0" smtClean="0">
                <a:solidFill>
                  <a:schemeClr val="tx1"/>
                </a:solidFill>
              </a:rPr>
              <a:t>Primaria.</a:t>
            </a:r>
          </a:p>
          <a:p>
            <a:pPr algn="just"/>
            <a:r>
              <a:rPr lang="es-CL" sz="1600" dirty="0" smtClean="0">
                <a:solidFill>
                  <a:schemeClr val="tx1"/>
                </a:solidFill>
              </a:rPr>
              <a:t>-Avance </a:t>
            </a:r>
            <a:r>
              <a:rPr lang="es-CL" sz="1600" b="1" dirty="0" smtClean="0">
                <a:solidFill>
                  <a:schemeClr val="tx1"/>
                </a:solidFill>
              </a:rPr>
              <a:t>educacional.</a:t>
            </a:r>
          </a:p>
          <a:p>
            <a:pPr algn="ctr"/>
            <a:endParaRPr lang="es-CL" sz="1600" dirty="0">
              <a:solidFill>
                <a:schemeClr val="tx1"/>
              </a:solidFill>
            </a:endParaRPr>
          </a:p>
        </p:txBody>
      </p:sp>
      <p:sp>
        <p:nvSpPr>
          <p:cNvPr id="5" name="4 Rectángulo"/>
          <p:cNvSpPr/>
          <p:nvPr/>
        </p:nvSpPr>
        <p:spPr>
          <a:xfrm>
            <a:off x="7361238" y="4070063"/>
            <a:ext cx="2286000" cy="369332"/>
          </a:xfrm>
          <a:prstGeom prst="rect">
            <a:avLst/>
          </a:prstGeom>
        </p:spPr>
        <p:txBody>
          <a:bodyPr>
            <a:spAutoFit/>
          </a:bodyPr>
          <a:lstStyle/>
          <a:p>
            <a:pPr lvl="0"/>
            <a:endParaRPr lang="es-CL" dirty="0"/>
          </a:p>
        </p:txBody>
      </p:sp>
    </p:spTree>
    <p:extLst>
      <p:ext uri="{BB962C8B-B14F-4D97-AF65-F5344CB8AC3E}">
        <p14:creationId xmlns:p14="http://schemas.microsoft.com/office/powerpoint/2010/main" val="1725895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20688"/>
            <a:ext cx="8219256" cy="1152128"/>
          </a:xfrm>
        </p:spPr>
        <p:txBody>
          <a:bodyPr>
            <a:normAutofit fontScale="90000"/>
          </a:bodyPr>
          <a:lstStyle/>
          <a:p>
            <a:r>
              <a:rPr lang="es-CL" sz="2400" b="1" dirty="0" smtClean="0">
                <a:solidFill>
                  <a:schemeClr val="bg1"/>
                </a:solidFill>
              </a:rPr>
              <a:t>O.A</a:t>
            </a:r>
            <a:r>
              <a:rPr lang="es-CL" b="1" dirty="0" smtClean="0">
                <a:solidFill>
                  <a:schemeClr val="bg1"/>
                </a:solidFill>
              </a:rPr>
              <a:t>. </a:t>
            </a:r>
            <a:r>
              <a:rPr lang="es-CL" sz="2700" b="1" dirty="0" smtClean="0">
                <a:solidFill>
                  <a:schemeClr val="bg1"/>
                </a:solidFill>
              </a:rPr>
              <a:t>Analizar el período conservador y la búsqueda de la estabilidad política en Chile del siglo XIX, a través de fuentes históricas.</a:t>
            </a:r>
            <a:endParaRPr lang="es-CL" sz="2700" b="1" dirty="0">
              <a:solidFill>
                <a:schemeClr val="bg1"/>
              </a:solidFill>
            </a:endParaRPr>
          </a:p>
        </p:txBody>
      </p:sp>
      <p:sp>
        <p:nvSpPr>
          <p:cNvPr id="4" name="3 CuadroTexto"/>
          <p:cNvSpPr txBox="1"/>
          <p:nvPr/>
        </p:nvSpPr>
        <p:spPr>
          <a:xfrm>
            <a:off x="379458" y="1916832"/>
            <a:ext cx="7992888" cy="4268222"/>
          </a:xfrm>
          <a:prstGeom prst="rect">
            <a:avLst/>
          </a:prstGeom>
          <a:noFill/>
        </p:spPr>
        <p:txBody>
          <a:bodyPr wrap="square" rtlCol="0">
            <a:spAutoFit/>
          </a:bodyPr>
          <a:lstStyle/>
          <a:p>
            <a:r>
              <a:rPr lang="es-CL" sz="2400" b="1" dirty="0" smtClean="0">
                <a:solidFill>
                  <a:srgbClr val="C00000"/>
                </a:solidFill>
              </a:rPr>
              <a:t>       Antecedentes.</a:t>
            </a:r>
            <a:r>
              <a:rPr lang="es-CL" sz="2400" dirty="0" smtClean="0"/>
              <a:t>-</a:t>
            </a:r>
          </a:p>
          <a:p>
            <a:endParaRPr lang="es-CL" dirty="0" smtClean="0"/>
          </a:p>
          <a:p>
            <a:pPr algn="just"/>
            <a:r>
              <a:rPr lang="es-CL" sz="2000" dirty="0" smtClean="0"/>
              <a:t>Numerosos historiadores han enfatizado que, durante el siglo XIX, Chile tuvo cierto grado de estabilidad política marcado por las elecciones periódicas, el respeto a la ley, el debate público, entre otros. Esta situación fue resultado de una serie de factores tales como : el fin de la guerra civil de 1829, la figura de Diego Portales, la Constitución de 1833, entre otros. La </a:t>
            </a:r>
            <a:r>
              <a:rPr lang="es-CL" sz="2000" b="1" dirty="0" smtClean="0"/>
              <a:t>República Autoritaria</a:t>
            </a:r>
            <a:r>
              <a:rPr lang="es-CL" sz="2000" dirty="0" smtClean="0"/>
              <a:t>, también se llama de los decenios, porque los presidentes eran reelegidos para un segundo periodo. Logrando 10 años de gobierno cada uno.</a:t>
            </a:r>
          </a:p>
          <a:p>
            <a:pPr algn="just"/>
            <a:endParaRPr lang="es-CL" sz="2000" dirty="0"/>
          </a:p>
          <a:p>
            <a:pPr algn="just"/>
            <a:r>
              <a:rPr lang="es-CL" sz="2000" b="1" dirty="0" smtClean="0">
                <a:solidFill>
                  <a:srgbClr val="C00000"/>
                </a:solidFill>
              </a:rPr>
              <a:t>Recuerda:</a:t>
            </a:r>
            <a:r>
              <a:rPr lang="es-CL" sz="2000" dirty="0" smtClean="0"/>
              <a:t> ¿Quién gobernaba Chile hacia 1828? ¿Cuáles eran los grupos políticos que existían en Chile?</a:t>
            </a:r>
            <a:endParaRPr lang="es-CL" sz="2000" dirty="0"/>
          </a:p>
        </p:txBody>
      </p:sp>
    </p:spTree>
    <p:extLst>
      <p:ext uri="{BB962C8B-B14F-4D97-AF65-F5344CB8AC3E}">
        <p14:creationId xmlns:p14="http://schemas.microsoft.com/office/powerpoint/2010/main" val="306672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980728"/>
            <a:ext cx="8208912" cy="2431435"/>
          </a:xfrm>
          <a:prstGeom prst="rect">
            <a:avLst/>
          </a:prstGeom>
          <a:noFill/>
        </p:spPr>
        <p:txBody>
          <a:bodyPr wrap="square" rtlCol="0">
            <a:spAutoFit/>
          </a:bodyPr>
          <a:lstStyle/>
          <a:p>
            <a:r>
              <a:rPr lang="es-CL" sz="2400" b="1" dirty="0" smtClean="0"/>
              <a:t>                             </a:t>
            </a:r>
            <a:endParaRPr lang="es-CL" sz="2400" b="1" dirty="0" smtClean="0">
              <a:solidFill>
                <a:schemeClr val="bg1"/>
              </a:solidFill>
            </a:endParaRPr>
          </a:p>
          <a:p>
            <a:endParaRPr lang="es-CL" sz="2400" dirty="0" smtClean="0"/>
          </a:p>
          <a:p>
            <a:pPr algn="just"/>
            <a:r>
              <a:rPr lang="es-CL" sz="2000" b="1" dirty="0" smtClean="0">
                <a:solidFill>
                  <a:srgbClr val="C00000"/>
                </a:solidFill>
              </a:rPr>
              <a:t>La Guerra civil de 1829 </a:t>
            </a:r>
            <a:r>
              <a:rPr lang="es-CL" sz="2000" dirty="0" smtClean="0"/>
              <a:t>fue el resultado del descontento de los conservadores ante la promulgación de la </a:t>
            </a:r>
            <a:r>
              <a:rPr lang="es-CL" sz="2000" b="1" dirty="0" smtClean="0"/>
              <a:t>Constitución de 1828 </a:t>
            </a:r>
            <a:r>
              <a:rPr lang="es-CL" sz="2000" dirty="0" smtClean="0"/>
              <a:t>y las </a:t>
            </a:r>
            <a:r>
              <a:rPr lang="es-CL" sz="2000" b="1" dirty="0" smtClean="0"/>
              <a:t>elecciones de 1829.</a:t>
            </a:r>
            <a:r>
              <a:rPr lang="es-CL" sz="2000" dirty="0" smtClean="0"/>
              <a:t> Es la pugna entre dos grupos políticos: </a:t>
            </a:r>
            <a:r>
              <a:rPr lang="es-CL" sz="2000" b="1" dirty="0" smtClean="0">
                <a:solidFill>
                  <a:srgbClr val="C00000"/>
                </a:solidFill>
              </a:rPr>
              <a:t>Los Pipiolos </a:t>
            </a:r>
            <a:r>
              <a:rPr lang="es-CL" sz="2000" dirty="0" smtClean="0"/>
              <a:t>(liberales ) y los </a:t>
            </a:r>
            <a:r>
              <a:rPr lang="es-CL" sz="2000" b="1" dirty="0" smtClean="0">
                <a:solidFill>
                  <a:srgbClr val="C00000"/>
                </a:solidFill>
              </a:rPr>
              <a:t>Conservadores</a:t>
            </a:r>
            <a:r>
              <a:rPr lang="es-CL" sz="2000" dirty="0" smtClean="0"/>
              <a:t> (pelucones)</a:t>
            </a:r>
            <a:endParaRPr lang="es-CL" sz="2000" dirty="0"/>
          </a:p>
          <a:p>
            <a:r>
              <a:rPr lang="es-CL" sz="2400" b="1" dirty="0" smtClean="0"/>
              <a:t>          Pipiolos                             V/S                    Pelucones</a:t>
            </a:r>
            <a:endParaRPr lang="es-CL" sz="2400" b="1" dirty="0"/>
          </a:p>
        </p:txBody>
      </p:sp>
      <p:sp>
        <p:nvSpPr>
          <p:cNvPr id="5" name="4 CuadroTexto"/>
          <p:cNvSpPr txBox="1"/>
          <p:nvPr/>
        </p:nvSpPr>
        <p:spPr>
          <a:xfrm>
            <a:off x="323528" y="3694968"/>
            <a:ext cx="3744416" cy="2862322"/>
          </a:xfrm>
          <a:prstGeom prst="rect">
            <a:avLst/>
          </a:prstGeom>
          <a:noFill/>
        </p:spPr>
        <p:txBody>
          <a:bodyPr wrap="square" rtlCol="0">
            <a:spAutoFit/>
          </a:bodyPr>
          <a:lstStyle/>
          <a:p>
            <a:pPr marL="285750" indent="-285750" algn="just">
              <a:buFont typeface="Arial" pitchFamily="34" charset="0"/>
              <a:buChar char="•"/>
            </a:pPr>
            <a:r>
              <a:rPr lang="es-CL" dirty="0" smtClean="0"/>
              <a:t>Deseaban poner en práctica las ideas del liberalismo europeo y las ideas de la Revolución Francesa.</a:t>
            </a:r>
          </a:p>
          <a:p>
            <a:pPr marL="285750" indent="-285750" algn="just">
              <a:buFont typeface="Arial" pitchFamily="34" charset="0"/>
              <a:buChar char="•"/>
            </a:pPr>
            <a:r>
              <a:rPr lang="es-CL" dirty="0" smtClean="0"/>
              <a:t>Pretendían generar grandes cambios a nivel social y cultural.</a:t>
            </a:r>
          </a:p>
          <a:p>
            <a:pPr marL="285750" indent="-285750" algn="just">
              <a:buFont typeface="Arial" pitchFamily="34" charset="0"/>
              <a:buChar char="•"/>
            </a:pPr>
            <a:r>
              <a:rPr lang="es-CL" dirty="0" smtClean="0"/>
              <a:t>Fueron opositores de O'Higgins y los estanqueros.</a:t>
            </a:r>
          </a:p>
          <a:p>
            <a:pPr marL="285750" indent="-285750">
              <a:buFont typeface="Arial" pitchFamily="34" charset="0"/>
              <a:buChar char="•"/>
            </a:pPr>
            <a:r>
              <a:rPr lang="es-CL" dirty="0" smtClean="0"/>
              <a:t>Eran intelectuales, militares.</a:t>
            </a:r>
          </a:p>
          <a:p>
            <a:endParaRPr lang="es-CL" dirty="0"/>
          </a:p>
        </p:txBody>
      </p:sp>
      <p:sp>
        <p:nvSpPr>
          <p:cNvPr id="6" name="5 CuadroTexto"/>
          <p:cNvSpPr txBox="1"/>
          <p:nvPr/>
        </p:nvSpPr>
        <p:spPr>
          <a:xfrm>
            <a:off x="4788024" y="3573016"/>
            <a:ext cx="3744416" cy="2862322"/>
          </a:xfrm>
          <a:prstGeom prst="rect">
            <a:avLst/>
          </a:prstGeom>
          <a:noFill/>
        </p:spPr>
        <p:txBody>
          <a:bodyPr wrap="square" rtlCol="0">
            <a:spAutoFit/>
          </a:bodyPr>
          <a:lstStyle/>
          <a:p>
            <a:pPr marL="285750" indent="-285750">
              <a:buFont typeface="Arial" pitchFamily="34" charset="0"/>
              <a:buChar char="•"/>
            </a:pPr>
            <a:r>
              <a:rPr lang="es-CL" dirty="0" smtClean="0"/>
              <a:t>Eran considerados como bando moderado.</a:t>
            </a:r>
          </a:p>
          <a:p>
            <a:pPr marL="285750" indent="-285750">
              <a:buFont typeface="Arial" pitchFamily="34" charset="0"/>
              <a:buChar char="•"/>
            </a:pPr>
            <a:r>
              <a:rPr lang="es-CL" dirty="0" smtClean="0"/>
              <a:t>Eran partidarios de una fuerte autoridad, respetar las costumbres, tradiciones.</a:t>
            </a:r>
          </a:p>
          <a:p>
            <a:pPr marL="285750" indent="-285750">
              <a:buFont typeface="Arial" pitchFamily="34" charset="0"/>
              <a:buChar char="•"/>
            </a:pPr>
            <a:r>
              <a:rPr lang="es-CL" dirty="0" smtClean="0"/>
              <a:t>Buscaban un sistema político que no rompiese el pasado colonial.</a:t>
            </a:r>
          </a:p>
          <a:p>
            <a:pPr marL="285750" indent="-285750">
              <a:buFont typeface="Arial" pitchFamily="34" charset="0"/>
              <a:buChar char="•"/>
            </a:pPr>
            <a:r>
              <a:rPr lang="es-CL" dirty="0" smtClean="0"/>
              <a:t>Eran terratenientes y aristócratas fieles a la Iglesia Católica.</a:t>
            </a:r>
          </a:p>
          <a:p>
            <a:pPr marL="285750" indent="-285750">
              <a:buFont typeface="Arial" pitchFamily="34" charset="0"/>
              <a:buChar char="•"/>
            </a:pPr>
            <a:endParaRPr lang="es-CL" dirty="0"/>
          </a:p>
        </p:txBody>
      </p:sp>
      <p:sp>
        <p:nvSpPr>
          <p:cNvPr id="7" name="6 Rectángulo"/>
          <p:cNvSpPr/>
          <p:nvPr/>
        </p:nvSpPr>
        <p:spPr>
          <a:xfrm>
            <a:off x="1403648" y="811560"/>
            <a:ext cx="5688632" cy="7452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C00000"/>
                </a:solidFill>
              </a:rPr>
              <a:t>La Guerra civil de 1829</a:t>
            </a:r>
            <a:endParaRPr lang="es-CL" sz="2800" b="1" dirty="0">
              <a:solidFill>
                <a:srgbClr val="C00000"/>
              </a:solidFill>
            </a:endParaRPr>
          </a:p>
        </p:txBody>
      </p:sp>
    </p:spTree>
    <p:extLst>
      <p:ext uri="{BB962C8B-B14F-4D97-AF65-F5344CB8AC3E}">
        <p14:creationId xmlns:p14="http://schemas.microsoft.com/office/powerpoint/2010/main" val="402138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ETNA VIVAR\Desktop\Captur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577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7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1268760"/>
            <a:ext cx="4248472" cy="5016758"/>
          </a:xfrm>
          <a:prstGeom prst="rect">
            <a:avLst/>
          </a:prstGeom>
          <a:noFill/>
        </p:spPr>
        <p:txBody>
          <a:bodyPr wrap="square" rtlCol="0">
            <a:spAutoFit/>
          </a:bodyPr>
          <a:lstStyle/>
          <a:p>
            <a:pPr algn="just"/>
            <a:endParaRPr lang="es-CL" sz="2000" dirty="0"/>
          </a:p>
          <a:p>
            <a:pPr algn="just"/>
            <a:endParaRPr lang="es-CL" sz="2000" dirty="0" smtClean="0"/>
          </a:p>
          <a:p>
            <a:pPr algn="just"/>
            <a:r>
              <a:rPr lang="es-CL" sz="2000" dirty="0" smtClean="0"/>
              <a:t>El Congreso elige Vicepresidente a Joaquín Vicuña. Esto provoca el estallido de la guerra. En abril de 1830 el ejército conservador de José </a:t>
            </a:r>
            <a:r>
              <a:rPr lang="es-CL" sz="2000" b="1" dirty="0" smtClean="0">
                <a:solidFill>
                  <a:srgbClr val="C00000"/>
                </a:solidFill>
              </a:rPr>
              <a:t>Joaquín Prieto </a:t>
            </a:r>
            <a:r>
              <a:rPr lang="es-CL" sz="2000" dirty="0" smtClean="0"/>
              <a:t>, con el apoyo de los estanqueros Diego portales y José Manuel Cea, junto a Manuel Rengifo, derrotaron  a las tropas liberales encabezadas por</a:t>
            </a:r>
            <a:r>
              <a:rPr lang="es-CL" sz="2000" b="1" dirty="0" smtClean="0">
                <a:solidFill>
                  <a:srgbClr val="C00000"/>
                </a:solidFill>
              </a:rPr>
              <a:t> Ramón Freire</a:t>
            </a:r>
            <a:r>
              <a:rPr lang="es-CL" sz="2000" dirty="0" smtClean="0"/>
              <a:t>.</a:t>
            </a:r>
          </a:p>
          <a:p>
            <a:pPr algn="just"/>
            <a:r>
              <a:rPr lang="es-CL" sz="2000" dirty="0" smtClean="0"/>
              <a:t>Estas tropas se enfrentaron en la </a:t>
            </a:r>
            <a:r>
              <a:rPr lang="es-CL" sz="2000" b="1" dirty="0" smtClean="0">
                <a:solidFill>
                  <a:srgbClr val="C00000"/>
                </a:solidFill>
              </a:rPr>
              <a:t>Batalla de </a:t>
            </a:r>
            <a:r>
              <a:rPr lang="es-CL" sz="2000" b="1" dirty="0" err="1" smtClean="0">
                <a:solidFill>
                  <a:srgbClr val="C00000"/>
                </a:solidFill>
              </a:rPr>
              <a:t>Lircay</a:t>
            </a:r>
            <a:r>
              <a:rPr lang="es-CL" sz="2000" dirty="0" smtClean="0"/>
              <a:t>, cerca de Talca</a:t>
            </a:r>
            <a:r>
              <a:rPr lang="es-CL" sz="2000" b="1" dirty="0" smtClean="0"/>
              <a:t>,</a:t>
            </a:r>
            <a:r>
              <a:rPr lang="es-CL" sz="2000" b="1" dirty="0" smtClean="0">
                <a:solidFill>
                  <a:srgbClr val="C00000"/>
                </a:solidFill>
              </a:rPr>
              <a:t> </a:t>
            </a:r>
            <a:r>
              <a:rPr lang="es-CL" sz="2000" dirty="0" smtClean="0"/>
              <a:t>el 17 de abril de 1830, con el </a:t>
            </a:r>
            <a:r>
              <a:rPr lang="es-CL" sz="2000" b="1" dirty="0" smtClean="0">
                <a:solidFill>
                  <a:srgbClr val="C00000"/>
                </a:solidFill>
              </a:rPr>
              <a:t>triunfo conservador</a:t>
            </a:r>
            <a:r>
              <a:rPr lang="es-CL" sz="2000" dirty="0" smtClean="0"/>
              <a:t>.</a:t>
            </a:r>
          </a:p>
          <a:p>
            <a:pPr algn="just"/>
            <a:endParaRPr lang="es-CL" sz="2000" dirty="0"/>
          </a:p>
        </p:txBody>
      </p:sp>
      <p:sp>
        <p:nvSpPr>
          <p:cNvPr id="6" name="5 Rectángulo"/>
          <p:cNvSpPr/>
          <p:nvPr/>
        </p:nvSpPr>
        <p:spPr>
          <a:xfrm rot="10800000" flipV="1">
            <a:off x="2467377" y="833507"/>
            <a:ext cx="3960440" cy="72328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C00000"/>
                </a:solidFill>
              </a:rPr>
              <a:t>La Batalla de </a:t>
            </a:r>
            <a:r>
              <a:rPr lang="es-CL" sz="2800" b="1" dirty="0" err="1" smtClean="0">
                <a:solidFill>
                  <a:srgbClr val="C00000"/>
                </a:solidFill>
              </a:rPr>
              <a:t>Lircay</a:t>
            </a:r>
            <a:endParaRPr lang="es-CL" sz="2800" b="1" dirty="0">
              <a:solidFill>
                <a:srgbClr val="C00000"/>
              </a:solidFill>
            </a:endParaRPr>
          </a:p>
        </p:txBody>
      </p:sp>
      <p:pic>
        <p:nvPicPr>
          <p:cNvPr id="3074" name="Picture 2" descr="Batalla de Lircay, derrocamiento por las armas del gobiern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666" y="2009819"/>
            <a:ext cx="381642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8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95736" y="548680"/>
            <a:ext cx="4680520"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solidFill>
                  <a:srgbClr val="C00000"/>
                </a:solidFill>
              </a:rPr>
              <a:t>El ideal </a:t>
            </a:r>
            <a:r>
              <a:rPr lang="es-CL" sz="3200" b="1" dirty="0" err="1" smtClean="0">
                <a:solidFill>
                  <a:srgbClr val="C00000"/>
                </a:solidFill>
              </a:rPr>
              <a:t>Portaliano</a:t>
            </a:r>
            <a:endParaRPr lang="es-CL" sz="3200" b="1" dirty="0">
              <a:solidFill>
                <a:srgbClr val="C00000"/>
              </a:solidFill>
            </a:endParaRPr>
          </a:p>
        </p:txBody>
      </p:sp>
      <p:pic>
        <p:nvPicPr>
          <p:cNvPr id="4098" name="Picture 2" descr="Diego Portales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20035"/>
            <a:ext cx="2376264" cy="3171826"/>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nube"/>
          <p:cNvSpPr/>
          <p:nvPr/>
        </p:nvSpPr>
        <p:spPr>
          <a:xfrm>
            <a:off x="3563887" y="1268760"/>
            <a:ext cx="5112569" cy="3035823"/>
          </a:xfrm>
          <a:prstGeom prst="cloudCallout">
            <a:avLst>
              <a:gd name="adj1" fmla="val -58279"/>
              <a:gd name="adj2" fmla="val 33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smtClean="0">
                <a:solidFill>
                  <a:schemeClr val="tx1"/>
                </a:solidFill>
              </a:rPr>
              <a:t>«La </a:t>
            </a:r>
            <a:r>
              <a:rPr lang="es-CL" b="1" i="1" dirty="0" smtClean="0">
                <a:solidFill>
                  <a:schemeClr val="tx1"/>
                </a:solidFill>
              </a:rPr>
              <a:t>República</a:t>
            </a:r>
            <a:r>
              <a:rPr lang="es-CL" i="1" dirty="0" smtClean="0">
                <a:solidFill>
                  <a:schemeClr val="tx1"/>
                </a:solidFill>
              </a:rPr>
              <a:t> es el sistema que hay que adoptar :necesitamos un </a:t>
            </a:r>
            <a:r>
              <a:rPr lang="es-CL" b="1" i="1" dirty="0" smtClean="0">
                <a:solidFill>
                  <a:schemeClr val="tx1"/>
                </a:solidFill>
              </a:rPr>
              <a:t>gobierno fuerte y centralizador</a:t>
            </a:r>
            <a:r>
              <a:rPr lang="es-CL" i="1" dirty="0" smtClean="0">
                <a:solidFill>
                  <a:schemeClr val="tx1"/>
                </a:solidFill>
              </a:rPr>
              <a:t>, cuyos hombres sean verdaderos modelos de </a:t>
            </a:r>
            <a:r>
              <a:rPr lang="es-CL" b="1" i="1" dirty="0" smtClean="0">
                <a:solidFill>
                  <a:schemeClr val="tx1"/>
                </a:solidFill>
              </a:rPr>
              <a:t>virtud y patriotismo</a:t>
            </a:r>
            <a:r>
              <a:rPr lang="es-CL" i="1" dirty="0" smtClean="0">
                <a:solidFill>
                  <a:schemeClr val="tx1"/>
                </a:solidFill>
              </a:rPr>
              <a:t>, y así enderezar a los ciudadanos por el </a:t>
            </a:r>
            <a:r>
              <a:rPr lang="es-CL" b="1" i="1" dirty="0" smtClean="0">
                <a:solidFill>
                  <a:schemeClr val="tx1"/>
                </a:solidFill>
              </a:rPr>
              <a:t>camino del orden y las virtudes»</a:t>
            </a:r>
            <a:r>
              <a:rPr lang="es-CL" i="1" dirty="0" smtClean="0">
                <a:solidFill>
                  <a:schemeClr val="tx1"/>
                </a:solidFill>
              </a:rPr>
              <a:t>. </a:t>
            </a:r>
            <a:endParaRPr lang="es-CL" i="1" dirty="0">
              <a:solidFill>
                <a:schemeClr val="tx1"/>
              </a:solidFill>
            </a:endParaRPr>
          </a:p>
        </p:txBody>
      </p:sp>
      <p:sp>
        <p:nvSpPr>
          <p:cNvPr id="6" name="5 CuadroTexto"/>
          <p:cNvSpPr txBox="1"/>
          <p:nvPr/>
        </p:nvSpPr>
        <p:spPr>
          <a:xfrm>
            <a:off x="755576" y="5085184"/>
            <a:ext cx="7920880" cy="1477328"/>
          </a:xfrm>
          <a:prstGeom prst="rect">
            <a:avLst/>
          </a:prstGeom>
          <a:noFill/>
        </p:spPr>
        <p:txBody>
          <a:bodyPr wrap="square" rtlCol="0">
            <a:spAutoFit/>
          </a:bodyPr>
          <a:lstStyle/>
          <a:p>
            <a:r>
              <a:rPr lang="es-CL" b="1" dirty="0" smtClean="0"/>
              <a:t>Diego Portales  </a:t>
            </a:r>
            <a:r>
              <a:rPr lang="es-CL" b="1" dirty="0" err="1" smtClean="0"/>
              <a:t>Palazuelos</a:t>
            </a:r>
            <a:r>
              <a:rPr lang="es-CL" dirty="0" smtClean="0"/>
              <a:t>, fue comerciante, político y Ministro del Interior, Relaciones Exteriores, de Guerra y Marina   bajo el gobierno de </a:t>
            </a:r>
            <a:r>
              <a:rPr lang="es-CL" b="1" dirty="0" smtClean="0"/>
              <a:t>José </a:t>
            </a:r>
            <a:r>
              <a:rPr lang="es-CL" b="1" dirty="0" err="1" smtClean="0"/>
              <a:t>joaquín</a:t>
            </a:r>
            <a:r>
              <a:rPr lang="es-CL" b="1" dirty="0" smtClean="0"/>
              <a:t> Prieto (1831-1841). </a:t>
            </a:r>
            <a:r>
              <a:rPr lang="es-CL" dirty="0" smtClean="0"/>
              <a:t>Debido a su vinculación con los negocios (estanco), buscó potenciar el desarrollo comercial y económico de Chile, para ello creía necesario un gobierno autoritario que pusiera fin al caos interno.</a:t>
            </a:r>
            <a:endParaRPr lang="es-CL" dirty="0"/>
          </a:p>
        </p:txBody>
      </p:sp>
    </p:spTree>
    <p:extLst>
      <p:ext uri="{BB962C8B-B14F-4D97-AF65-F5344CB8AC3E}">
        <p14:creationId xmlns:p14="http://schemas.microsoft.com/office/powerpoint/2010/main" val="410420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5616" y="692696"/>
            <a:ext cx="6336704" cy="7200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rgbClr val="C00000"/>
                </a:solidFill>
              </a:rPr>
              <a:t>Las principales ideas de Portales  </a:t>
            </a:r>
            <a:endParaRPr lang="es-CL" sz="2800" b="1" dirty="0">
              <a:solidFill>
                <a:srgbClr val="C00000"/>
              </a:solidFill>
            </a:endParaRPr>
          </a:p>
        </p:txBody>
      </p:sp>
      <p:sp>
        <p:nvSpPr>
          <p:cNvPr id="7" name="6 CuadroTexto"/>
          <p:cNvSpPr txBox="1"/>
          <p:nvPr/>
        </p:nvSpPr>
        <p:spPr>
          <a:xfrm>
            <a:off x="1115616" y="1772816"/>
            <a:ext cx="6048672" cy="3416320"/>
          </a:xfrm>
          <a:prstGeom prst="rect">
            <a:avLst/>
          </a:prstGeom>
          <a:noFill/>
        </p:spPr>
        <p:txBody>
          <a:bodyPr wrap="square" rtlCol="0">
            <a:spAutoFit/>
          </a:bodyPr>
          <a:lstStyle/>
          <a:p>
            <a:r>
              <a:rPr lang="es-CL" sz="2400" dirty="0" smtClean="0"/>
              <a:t>Se pueden resumir en las siguientes:</a:t>
            </a:r>
          </a:p>
          <a:p>
            <a:endParaRPr lang="es-CL" sz="2400" dirty="0"/>
          </a:p>
          <a:p>
            <a:r>
              <a:rPr lang="es-CL" sz="2400" dirty="0" smtClean="0">
                <a:solidFill>
                  <a:srgbClr val="C00000"/>
                </a:solidFill>
              </a:rPr>
              <a:t>1.</a:t>
            </a:r>
            <a:r>
              <a:rPr lang="es-CL" sz="2400" dirty="0" smtClean="0"/>
              <a:t>- Poder ejecutivo fuerte (autoritarismo)</a:t>
            </a:r>
          </a:p>
          <a:p>
            <a:r>
              <a:rPr lang="es-CL" sz="2400" dirty="0" smtClean="0">
                <a:solidFill>
                  <a:srgbClr val="C00000"/>
                </a:solidFill>
              </a:rPr>
              <a:t>2</a:t>
            </a:r>
            <a:r>
              <a:rPr lang="es-CL" sz="2400" dirty="0" smtClean="0"/>
              <a:t>.-Aparato burocrático eficiente</a:t>
            </a:r>
          </a:p>
          <a:p>
            <a:r>
              <a:rPr lang="es-CL" sz="2400" dirty="0" smtClean="0">
                <a:solidFill>
                  <a:srgbClr val="C00000"/>
                </a:solidFill>
              </a:rPr>
              <a:t>3</a:t>
            </a:r>
            <a:r>
              <a:rPr lang="es-CL" sz="2400" dirty="0" smtClean="0"/>
              <a:t>.-Ideal de orden </a:t>
            </a:r>
            <a:r>
              <a:rPr lang="es-CL" sz="2400" dirty="0" smtClean="0"/>
              <a:t>interno(Guardias cívicas)</a:t>
            </a:r>
            <a:endParaRPr lang="es-CL" sz="2400" dirty="0" smtClean="0"/>
          </a:p>
          <a:p>
            <a:r>
              <a:rPr lang="es-CL" sz="2400" dirty="0" smtClean="0">
                <a:solidFill>
                  <a:srgbClr val="C00000"/>
                </a:solidFill>
              </a:rPr>
              <a:t>4</a:t>
            </a:r>
            <a:r>
              <a:rPr lang="es-CL" sz="2400" dirty="0" smtClean="0"/>
              <a:t>.-Subordinación de las Fuerzas Armadas</a:t>
            </a:r>
          </a:p>
          <a:p>
            <a:r>
              <a:rPr lang="es-CL" sz="2400" dirty="0" smtClean="0">
                <a:solidFill>
                  <a:srgbClr val="C00000"/>
                </a:solidFill>
              </a:rPr>
              <a:t>5</a:t>
            </a:r>
            <a:r>
              <a:rPr lang="es-CL" sz="2400" dirty="0" smtClean="0"/>
              <a:t>.- Defensa de la seguridad nacional.</a:t>
            </a:r>
          </a:p>
          <a:p>
            <a:r>
              <a:rPr lang="es-CL" sz="2400" dirty="0" smtClean="0">
                <a:solidFill>
                  <a:srgbClr val="C00000"/>
                </a:solidFill>
              </a:rPr>
              <a:t>6</a:t>
            </a:r>
            <a:r>
              <a:rPr lang="es-CL" sz="2400" dirty="0" smtClean="0"/>
              <a:t>.- Rol pedagógico del Estado.</a:t>
            </a:r>
          </a:p>
          <a:p>
            <a:endParaRPr lang="es-CL" sz="2400" dirty="0"/>
          </a:p>
        </p:txBody>
      </p:sp>
      <p:sp>
        <p:nvSpPr>
          <p:cNvPr id="8" name="7 CuadroTexto"/>
          <p:cNvSpPr txBox="1"/>
          <p:nvPr/>
        </p:nvSpPr>
        <p:spPr>
          <a:xfrm>
            <a:off x="683568" y="5189136"/>
            <a:ext cx="7848872" cy="1200329"/>
          </a:xfrm>
          <a:prstGeom prst="rect">
            <a:avLst/>
          </a:prstGeom>
          <a:noFill/>
        </p:spPr>
        <p:txBody>
          <a:bodyPr wrap="square" rtlCol="0">
            <a:spAutoFit/>
          </a:bodyPr>
          <a:lstStyle/>
          <a:p>
            <a:r>
              <a:rPr lang="es-CL" sz="2400" b="1" dirty="0" smtClean="0">
                <a:solidFill>
                  <a:srgbClr val="C00000"/>
                </a:solidFill>
              </a:rPr>
              <a:t>Actividad:  </a:t>
            </a:r>
            <a:r>
              <a:rPr lang="es-CL" sz="2400" dirty="0" smtClean="0"/>
              <a:t>A continuación analiza  las siguientes cartas de Portales y  descubre a cuál de las ideas mencionadas se refiere. Explica por qué</a:t>
            </a:r>
            <a:r>
              <a:rPr lang="es-CL" dirty="0" smtClean="0"/>
              <a:t>.</a:t>
            </a:r>
            <a:endParaRPr lang="es-CL" dirty="0"/>
          </a:p>
        </p:txBody>
      </p:sp>
    </p:spTree>
    <p:extLst>
      <p:ext uri="{BB962C8B-B14F-4D97-AF65-F5344CB8AC3E}">
        <p14:creationId xmlns:p14="http://schemas.microsoft.com/office/powerpoint/2010/main" val="358292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TNA VIVA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8" y="1844824"/>
            <a:ext cx="8064897"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20697" y="699229"/>
            <a:ext cx="6364088"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chemeClr val="tx1"/>
                </a:solidFill>
              </a:rPr>
              <a:t>Actividades</a:t>
            </a:r>
            <a:r>
              <a:rPr lang="es-CL" sz="2000" dirty="0" smtClean="0">
                <a:solidFill>
                  <a:schemeClr val="tx1"/>
                </a:solidFill>
              </a:rPr>
              <a:t>: Analiza las siguientes ideas de Portales dejadas en sus cartas escritas a su amigo Cea.</a:t>
            </a:r>
            <a:endParaRPr lang="es-CL" sz="2000" dirty="0">
              <a:solidFill>
                <a:schemeClr val="tx1"/>
              </a:solidFill>
            </a:endParaRPr>
          </a:p>
        </p:txBody>
      </p:sp>
      <p:sp>
        <p:nvSpPr>
          <p:cNvPr id="6" name="5 CuadroTexto"/>
          <p:cNvSpPr txBox="1"/>
          <p:nvPr/>
        </p:nvSpPr>
        <p:spPr>
          <a:xfrm>
            <a:off x="3995935" y="6093296"/>
            <a:ext cx="4680519" cy="369332"/>
          </a:xfrm>
          <a:prstGeom prst="rect">
            <a:avLst/>
          </a:prstGeom>
          <a:noFill/>
        </p:spPr>
        <p:txBody>
          <a:bodyPr wrap="square" rtlCol="0">
            <a:spAutoFit/>
          </a:bodyPr>
          <a:lstStyle/>
          <a:p>
            <a:r>
              <a:rPr lang="es-CL" dirty="0" smtClean="0"/>
              <a:t>Carta a su amigo José Manuel Cea (1822)</a:t>
            </a:r>
            <a:endParaRPr lang="es-CL" dirty="0"/>
          </a:p>
        </p:txBody>
      </p:sp>
    </p:spTree>
    <p:extLst>
      <p:ext uri="{BB962C8B-B14F-4D97-AF65-F5344CB8AC3E}">
        <p14:creationId xmlns:p14="http://schemas.microsoft.com/office/powerpoint/2010/main" val="2415581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836712"/>
            <a:ext cx="8280920" cy="540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MX" b="1" dirty="0">
                <a:solidFill>
                  <a:schemeClr val="tx1"/>
                </a:solidFill>
              </a:rPr>
              <a:t>Señor José M. Cea</a:t>
            </a:r>
            <a:endParaRPr lang="es-MX" dirty="0">
              <a:solidFill>
                <a:schemeClr val="tx1"/>
              </a:solidFill>
            </a:endParaRPr>
          </a:p>
          <a:p>
            <a:pPr fontAlgn="base"/>
            <a:r>
              <a:rPr lang="es-MX" dirty="0">
                <a:solidFill>
                  <a:schemeClr val="tx1"/>
                </a:solidFill>
              </a:rPr>
              <a:t>Mi querido Cea: los periódicos traen agradables noticias para la marcha de la revolución en toda América. Parece algo confirmado que los Estados Unidos reconocen la independencia americana. Aunque no he hablado con nadie sobre este particular, voy a darle mi opinión.</a:t>
            </a:r>
          </a:p>
          <a:p>
            <a:pPr fontAlgn="base"/>
            <a:r>
              <a:rPr lang="es-MX" dirty="0">
                <a:solidFill>
                  <a:schemeClr val="tx1"/>
                </a:solidFill>
              </a:rPr>
              <a:t>El Presidente de la Federación de N. A., Mr. Monroe, ha dicho: “Se reconoce que la América es para éstos”.</a:t>
            </a:r>
          </a:p>
          <a:p>
            <a:pPr fontAlgn="base"/>
            <a:r>
              <a:rPr lang="es-MX" dirty="0">
                <a:solidFill>
                  <a:schemeClr val="tx1"/>
                </a:solidFill>
              </a:rPr>
              <a:t>¡Cuidado de salir de una dominación para caer en otra!</a:t>
            </a:r>
          </a:p>
          <a:p>
            <a:pPr fontAlgn="base"/>
            <a:r>
              <a:rPr lang="es-MX" dirty="0">
                <a:solidFill>
                  <a:schemeClr val="tx1"/>
                </a:solidFill>
              </a:rPr>
              <a:t>Hay que desconfiar de esos señores que muy bien aprueban la obra de nuestros campeones de la liberación, sin habernos ayudado en nada: he aquí la causa de mi temor. ¿Por qué ese afán de Estados Unidos en acreditar Ministros, delegados y en reconocer la Independencia de América, sin molestarse ellos en nada?</a:t>
            </a:r>
          </a:p>
          <a:p>
            <a:pPr fontAlgn="base"/>
            <a:r>
              <a:rPr lang="es-MX" dirty="0">
                <a:solidFill>
                  <a:schemeClr val="tx1"/>
                </a:solidFill>
              </a:rPr>
              <a:t>¡Vaya un sistema curioso, mi amigo!</a:t>
            </a:r>
          </a:p>
          <a:p>
            <a:pPr fontAlgn="base"/>
            <a:r>
              <a:rPr lang="es-MX" dirty="0">
                <a:solidFill>
                  <a:schemeClr val="tx1"/>
                </a:solidFill>
              </a:rPr>
              <a:t>Yo creo que todo esto obedece a un plan combinado de antemano; y ése sería así: hacer la conquista de América, no por las armas, sino por la influencia en toda esfera. Esto sucederá tal vez hoy no, pero mañana sí. No conviene dejarse halagar por esos dulces que los niños suelen comer con gusto, sin cuidarse de un envenenamiento.</a:t>
            </a:r>
          </a:p>
        </p:txBody>
      </p:sp>
    </p:spTree>
    <p:extLst>
      <p:ext uri="{BB962C8B-B14F-4D97-AF65-F5344CB8AC3E}">
        <p14:creationId xmlns:p14="http://schemas.microsoft.com/office/powerpoint/2010/main" val="3201092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380</TotalTime>
  <Words>1083</Words>
  <Application>Microsoft Office PowerPoint</Application>
  <PresentationFormat>Presentación en pantalla (4:3)</PresentationFormat>
  <Paragraphs>83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Forma de onda</vt:lpstr>
      <vt:lpstr>       El triunfo del orden Conservador 1831-1861</vt:lpstr>
      <vt:lpstr>O.A. Analizar el período conservador y la búsqueda de la estabilidad política en Chile del siglo XIX, a través de fuentes históricas.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ETNA VIVAR</dc:creator>
  <cp:lastModifiedBy>ETNA VIVAR</cp:lastModifiedBy>
  <cp:revision>37</cp:revision>
  <dcterms:created xsi:type="dcterms:W3CDTF">2020-05-26T01:47:11Z</dcterms:created>
  <dcterms:modified xsi:type="dcterms:W3CDTF">2020-05-27T12:16:41Z</dcterms:modified>
</cp:coreProperties>
</file>