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A096F8-9FBE-428F-98B9-49FBFCBB93C6}" type="datetimeFigureOut">
              <a:rPr lang="es-CL" smtClean="0"/>
              <a:t>02-06-2020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139BBC-5512-43BA-8DD6-EBB0F7587DA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   La República Conservadora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96136" y="4365104"/>
            <a:ext cx="3024336" cy="1584176"/>
          </a:xfrm>
        </p:spPr>
        <p:txBody>
          <a:bodyPr>
            <a:normAutofit/>
          </a:bodyPr>
          <a:lstStyle/>
          <a:p>
            <a:r>
              <a:rPr lang="es-CL" sz="2000" dirty="0" smtClean="0"/>
              <a:t>Historia, Geografía y Cs. Sociales</a:t>
            </a:r>
          </a:p>
          <a:p>
            <a:r>
              <a:rPr lang="es-CL" sz="2000" dirty="0" err="1" smtClean="0"/>
              <a:t>Prof</a:t>
            </a:r>
            <a:r>
              <a:rPr lang="es-CL" sz="2000" dirty="0" smtClean="0"/>
              <a:t>: Etna Vivar N</a:t>
            </a:r>
          </a:p>
          <a:p>
            <a:r>
              <a:rPr lang="es-CL" sz="2000" dirty="0" smtClean="0"/>
              <a:t>Primero Medio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Descripción: Descripción: C:\Users\Etna\AppData\Local\Microsoft\Windows\Temporary Internet Files\Content.IE5\8FBSJTFI\222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533"/>
            <a:ext cx="1264920" cy="33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17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980728"/>
            <a:ext cx="575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El despegue de la economía chilena</a:t>
            </a:r>
          </a:p>
        </p:txBody>
      </p:sp>
      <p:pic>
        <p:nvPicPr>
          <p:cNvPr id="5122" name="Picture 2" descr="Republica Conservadora (1831-18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1575"/>
            <a:ext cx="7992888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8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 proyecto político conservador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" y="332656"/>
            <a:ext cx="89289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8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olución industrial y su impacto en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8" y="1082080"/>
            <a:ext cx="3908718" cy="2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98912" y="570040"/>
            <a:ext cx="619268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 El despegue de la economía</a:t>
            </a:r>
            <a:endParaRPr lang="es-CL" b="1" dirty="0"/>
          </a:p>
        </p:txBody>
      </p:sp>
      <p:pic>
        <p:nvPicPr>
          <p:cNvPr id="6148" name="Picture 4" descr="La recuperación económica tras 1830 :: Período conser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8"/>
            <a:ext cx="3732443" cy="25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mérica latina – TⒶRTUFOCRA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1"/>
            <a:ext cx="360040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nfermedades en trigo – Agriculturers.com | Red de Especialista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7" y="4082861"/>
            <a:ext cx="3597698" cy="23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4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268760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Actividades.-</a:t>
            </a:r>
          </a:p>
          <a:p>
            <a:endParaRPr lang="es-CL" dirty="0"/>
          </a:p>
          <a:p>
            <a:r>
              <a:rPr lang="es-CL" dirty="0" smtClean="0"/>
              <a:t>1.- Explica las causas y consecuencias de la Guerra Contra la Confederación Perú-boliviana.</a:t>
            </a:r>
          </a:p>
          <a:p>
            <a:endParaRPr lang="es-CL" dirty="0"/>
          </a:p>
          <a:p>
            <a:r>
              <a:rPr lang="es-CL" dirty="0" smtClean="0"/>
              <a:t>2.- ¿Cómo puede influir una guerra en el desarrollo de un sentimiento patriótico y en la consolidación de un Estado? Responde  apoyándote con los  recursos de </a:t>
            </a:r>
            <a:r>
              <a:rPr lang="es-CL" dirty="0" err="1" smtClean="0"/>
              <a:t>Pag</a:t>
            </a:r>
            <a:r>
              <a:rPr lang="es-CL" dirty="0" smtClean="0"/>
              <a:t>. 114-115</a:t>
            </a:r>
          </a:p>
          <a:p>
            <a:endParaRPr lang="es-CL" dirty="0"/>
          </a:p>
          <a:p>
            <a:r>
              <a:rPr lang="es-CL" dirty="0" smtClean="0"/>
              <a:t>3.- ¿Qué cambios y continuidades puedes establecer en la economía  chilena  del período si la comparas con la época de la independencia? </a:t>
            </a:r>
          </a:p>
          <a:p>
            <a:endParaRPr lang="es-CL" dirty="0"/>
          </a:p>
          <a:p>
            <a:r>
              <a:rPr lang="es-CL" dirty="0" smtClean="0"/>
              <a:t>4.- Identifica a personajes destacados en la economía del período y su rol.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89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publica Conservadora (1831-18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8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124744"/>
            <a:ext cx="78488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OA.</a:t>
            </a:r>
            <a:r>
              <a:rPr lang="es-CL" dirty="0" smtClean="0"/>
              <a:t>- Analizar los procesos de consolidación de la República.</a:t>
            </a:r>
          </a:p>
          <a:p>
            <a:r>
              <a:rPr lang="es-CL" dirty="0" smtClean="0">
                <a:solidFill>
                  <a:srgbClr val="C00000"/>
                </a:solidFill>
              </a:rPr>
              <a:t>Habilidades: </a:t>
            </a:r>
            <a:r>
              <a:rPr lang="es-CL" dirty="0" smtClean="0"/>
              <a:t>Comprensión lectora, análisis de fuentes, pensamiento crítico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sz="2000" b="1" dirty="0" smtClean="0">
                <a:solidFill>
                  <a:srgbClr val="C00000"/>
                </a:solidFill>
              </a:rPr>
              <a:t>Antecedentes</a:t>
            </a:r>
            <a:endParaRPr lang="es-CL" sz="2000" b="1" dirty="0">
              <a:solidFill>
                <a:srgbClr val="C00000"/>
              </a:solidFill>
            </a:endParaRPr>
          </a:p>
          <a:p>
            <a:endParaRPr lang="es-CL" dirty="0" smtClean="0"/>
          </a:p>
          <a:p>
            <a:pPr algn="just"/>
            <a:r>
              <a:rPr lang="es-CL" dirty="0" smtClean="0"/>
              <a:t>A comienzos de la década de 1830, Chile ya consolidaba su régimen institucional  y político e iniciaba el camino  hacia la estabilidad interna.  Este proceso se vio beneficiado por un creciente nacionalismo, el logro de un orden administrativo y una favorable situación económica, entre otros aspectos.</a:t>
            </a:r>
          </a:p>
          <a:p>
            <a:r>
              <a:rPr lang="es-CL" dirty="0" smtClean="0"/>
              <a:t>Es durante la República Conservadora (1831-1861) cuando Chile logra ese orden necesario para su despegue en lo político, económico, cultural  y   expansión territorial. Son varios los personajes destacados en este período tanto como inmigrantes y nacionales que aportaron al desarrollo de Chile.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468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dad: Los inicios de la República: Chile en el siglo XIX AE 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1"/>
            <a:ext cx="9143999" cy="6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5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870"/>
            <a:ext cx="8640960" cy="61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351747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                                Aspectos generales.-</a:t>
            </a:r>
          </a:p>
          <a:p>
            <a:endParaRPr lang="es-CL" dirty="0"/>
          </a:p>
          <a:p>
            <a:r>
              <a:rPr lang="es-CL" dirty="0" smtClean="0"/>
              <a:t>1.- </a:t>
            </a:r>
            <a:r>
              <a:rPr lang="es-CL" dirty="0" smtClean="0">
                <a:solidFill>
                  <a:srgbClr val="C00000"/>
                </a:solidFill>
              </a:rPr>
              <a:t>Estabilidad  política </a:t>
            </a:r>
            <a:r>
              <a:rPr lang="es-CL" dirty="0" smtClean="0"/>
              <a:t>( a través del ideal </a:t>
            </a:r>
            <a:r>
              <a:rPr lang="es-CL" dirty="0" err="1" smtClean="0"/>
              <a:t>Portaliano</a:t>
            </a:r>
            <a:r>
              <a:rPr lang="es-CL" dirty="0" smtClean="0"/>
              <a:t> )</a:t>
            </a:r>
          </a:p>
          <a:p>
            <a:endParaRPr lang="es-CL" dirty="0"/>
          </a:p>
          <a:p>
            <a:r>
              <a:rPr lang="es-CL" dirty="0" smtClean="0"/>
              <a:t>2.-</a:t>
            </a:r>
            <a:r>
              <a:rPr lang="es-CL" dirty="0" smtClean="0">
                <a:solidFill>
                  <a:srgbClr val="C00000"/>
                </a:solidFill>
              </a:rPr>
              <a:t>Predominio del Ejecutivo sobre el Legislativo </a:t>
            </a:r>
            <a:r>
              <a:rPr lang="es-CL" dirty="0" smtClean="0"/>
              <a:t>( Constitución de 1833)</a:t>
            </a:r>
          </a:p>
          <a:p>
            <a:endParaRPr lang="es-CL" dirty="0"/>
          </a:p>
          <a:p>
            <a:r>
              <a:rPr lang="es-CL" dirty="0" smtClean="0"/>
              <a:t>3.- </a:t>
            </a:r>
            <a:r>
              <a:rPr lang="es-CL" dirty="0" smtClean="0">
                <a:solidFill>
                  <a:srgbClr val="C00000"/>
                </a:solidFill>
              </a:rPr>
              <a:t>Defensa del territorio nacional </a:t>
            </a:r>
            <a:r>
              <a:rPr lang="es-CL" dirty="0" smtClean="0"/>
              <a:t>( Guerra contra la Confederación Perú-</a:t>
            </a:r>
          </a:p>
          <a:p>
            <a:r>
              <a:rPr lang="es-CL" dirty="0"/>
              <a:t> </a:t>
            </a:r>
            <a:r>
              <a:rPr lang="es-CL" dirty="0" smtClean="0"/>
              <a:t>    Boliviana)</a:t>
            </a:r>
          </a:p>
          <a:p>
            <a:endParaRPr lang="es-CL" dirty="0"/>
          </a:p>
          <a:p>
            <a:r>
              <a:rPr lang="es-CL" dirty="0" smtClean="0"/>
              <a:t>4.-</a:t>
            </a:r>
            <a:r>
              <a:rPr lang="es-CL" dirty="0" smtClean="0">
                <a:solidFill>
                  <a:srgbClr val="C00000"/>
                </a:solidFill>
              </a:rPr>
              <a:t>Despegue de la Economía chilena</a:t>
            </a:r>
            <a:r>
              <a:rPr lang="es-CL" dirty="0" smtClean="0"/>
              <a:t>:  (Minería y Agricultura)</a:t>
            </a:r>
          </a:p>
          <a:p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Rol del Estado: El ordenamiento de las finanzas a cargo del Ministro de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           Hacienda  Manuel Rengifo «el mago de las finanzas»</a:t>
            </a:r>
          </a:p>
          <a:p>
            <a:endParaRPr lang="es-C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Rol de Privados:  Juan Godoy ( </a:t>
            </a:r>
            <a:r>
              <a:rPr lang="es-CL" dirty="0" err="1" smtClean="0"/>
              <a:t>Chañarcillo</a:t>
            </a:r>
            <a:r>
              <a:rPr lang="es-CL" dirty="0" smtClean="0"/>
              <a:t>, Mineral de Plata)</a:t>
            </a:r>
          </a:p>
          <a:p>
            <a:r>
              <a:rPr lang="es-CL" dirty="0" smtClean="0"/>
              <a:t>                               José Tomás </a:t>
            </a:r>
            <a:r>
              <a:rPr lang="es-CL" dirty="0" err="1" smtClean="0"/>
              <a:t>Urmeneta</a:t>
            </a:r>
            <a:r>
              <a:rPr lang="es-CL" dirty="0" smtClean="0"/>
              <a:t> ( </a:t>
            </a:r>
            <a:r>
              <a:rPr lang="es-CL" dirty="0" err="1" smtClean="0"/>
              <a:t>Tamaya</a:t>
            </a:r>
            <a:r>
              <a:rPr lang="es-CL" dirty="0" smtClean="0"/>
              <a:t>, yacimiento de  Cobre)</a:t>
            </a:r>
          </a:p>
          <a:p>
            <a:r>
              <a:rPr lang="es-CL" dirty="0" smtClean="0"/>
              <a:t>                               Matías Cousiño (Lota, yacimiento de carbón)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650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5.-</a:t>
            </a:r>
            <a:r>
              <a:rPr lang="es-CL" dirty="0" smtClean="0">
                <a:solidFill>
                  <a:srgbClr val="C00000"/>
                </a:solidFill>
              </a:rPr>
              <a:t>Se constituye una etapa de crecimiento intelectual</a:t>
            </a:r>
            <a:r>
              <a:rPr lang="es-CL" dirty="0" smtClean="0"/>
              <a:t>:</a:t>
            </a:r>
          </a:p>
          <a:p>
            <a:endParaRPr lang="es-C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Intelectuales extranjeros</a:t>
            </a:r>
            <a:r>
              <a:rPr lang="es-CL" dirty="0" smtClean="0"/>
              <a:t>: Andrés Bello, Mauricio </a:t>
            </a:r>
            <a:r>
              <a:rPr lang="es-CL" dirty="0" err="1" smtClean="0"/>
              <a:t>Rugendas</a:t>
            </a:r>
            <a:r>
              <a:rPr lang="es-CL" dirty="0" smtClean="0"/>
              <a:t>, Alejandro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                              Cicarelli, Claudio Gay, Ignacio </a:t>
            </a:r>
            <a:r>
              <a:rPr lang="es-CL" dirty="0" err="1" smtClean="0"/>
              <a:t>Domeyko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Intelectuales chilenos</a:t>
            </a:r>
            <a:r>
              <a:rPr lang="es-CL" dirty="0" smtClean="0"/>
              <a:t>; La generación de 1842. (Victorino </a:t>
            </a:r>
            <a:r>
              <a:rPr lang="es-CL" dirty="0" err="1" smtClean="0"/>
              <a:t>Lastarria</a:t>
            </a:r>
            <a:r>
              <a:rPr lang="es-CL" dirty="0" smtClean="0"/>
              <a:t>, </a:t>
            </a:r>
            <a:r>
              <a:rPr lang="es-CL" dirty="0" err="1" smtClean="0"/>
              <a:t>etc</a:t>
            </a:r>
            <a:r>
              <a:rPr lang="es-CL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r>
              <a:rPr lang="es-CL" dirty="0" smtClean="0"/>
              <a:t>6.-Comienza la Expansión Territorial de Chile:</a:t>
            </a:r>
          </a:p>
          <a:p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Norte:</a:t>
            </a:r>
            <a:r>
              <a:rPr lang="es-CL" dirty="0" smtClean="0"/>
              <a:t> Ocupación de las Guaneras en la Provincia de Coquimbo,</a:t>
            </a:r>
          </a:p>
          <a:p>
            <a:r>
              <a:rPr lang="es-CL" dirty="0" smtClean="0"/>
              <a:t>               Litoral del Desierto de Atacama y en las islas e islotes adyacentes.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Sur:</a:t>
            </a:r>
            <a:r>
              <a:rPr lang="es-CL" dirty="0" smtClean="0"/>
              <a:t> La ocupación del Estrecho de Magallanes (Fundación del Fuerte Bulnes)</a:t>
            </a:r>
          </a:p>
          <a:p>
            <a:r>
              <a:rPr lang="es-CL" dirty="0" smtClean="0"/>
              <a:t>              La Colonización  Alemana (Bernardo </a:t>
            </a:r>
            <a:r>
              <a:rPr lang="es-CL" dirty="0" err="1" smtClean="0"/>
              <a:t>Philippi</a:t>
            </a:r>
            <a:r>
              <a:rPr lang="es-CL" dirty="0" smtClean="0"/>
              <a:t>, Vicente Pérez Rosales)</a:t>
            </a:r>
          </a:p>
          <a:p>
            <a:endParaRPr lang="es-CL" dirty="0"/>
          </a:p>
          <a:p>
            <a:r>
              <a:rPr lang="es-CL" dirty="0" smtClean="0"/>
              <a:t>7.- </a:t>
            </a:r>
            <a:r>
              <a:rPr lang="es-CL" dirty="0" smtClean="0">
                <a:solidFill>
                  <a:srgbClr val="C00000"/>
                </a:solidFill>
              </a:rPr>
              <a:t>El surgimiento del debate político y estructuración de Partidos Políticos</a:t>
            </a:r>
            <a:r>
              <a:rPr lang="es-CL" dirty="0" smtClean="0"/>
              <a:t>: </a:t>
            </a:r>
          </a:p>
          <a:p>
            <a:r>
              <a:rPr lang="es-CL" dirty="0"/>
              <a:t> </a:t>
            </a:r>
            <a:r>
              <a:rPr lang="es-CL" dirty="0" smtClean="0"/>
              <a:t>   oposición al autoritarismo , reducción de la influencia de la Iglesia.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09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7" y="980728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          </a:t>
            </a:r>
            <a:r>
              <a:rPr lang="es-CL" sz="2400" b="1" dirty="0" smtClean="0">
                <a:solidFill>
                  <a:srgbClr val="C00000"/>
                </a:solidFill>
              </a:rPr>
              <a:t>La defensa del Territorio nacional</a:t>
            </a:r>
          </a:p>
          <a:p>
            <a:r>
              <a:rPr lang="es-CL" dirty="0" smtClean="0"/>
              <a:t>                                       </a:t>
            </a:r>
            <a:endParaRPr lang="es-CL" dirty="0"/>
          </a:p>
        </p:txBody>
      </p:sp>
      <p:pic>
        <p:nvPicPr>
          <p:cNvPr id="2050" name="Picture 2" descr="C:\Users\ETNA VIVAR\Desktop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6" y="1484784"/>
            <a:ext cx="7610375" cy="47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5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284"/>
            <a:ext cx="8424936" cy="57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80728"/>
            <a:ext cx="7776864" cy="12744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b="1" dirty="0" smtClean="0"/>
              <a:t>Consecuencias: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Afianzamiento del sentimiento  de nacionalidad.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Chile se transforma  en una potencia dominante  en el Pacífico.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Manuel Bulnes aparece como un héroe nacional.</a:t>
            </a:r>
          </a:p>
          <a:p>
            <a:endParaRPr lang="es-CL" dirty="0"/>
          </a:p>
        </p:txBody>
      </p:sp>
      <p:pic>
        <p:nvPicPr>
          <p:cNvPr id="4098" name="Picture 2" descr="Manuel Bulnes Prieto - Wikichar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9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TNA VIVAR\Desktop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6480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88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149</TotalTime>
  <Words>520</Words>
  <Application>Microsoft Office PowerPoint</Application>
  <PresentationFormat>Presentación en pantalla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Urbano</vt:lpstr>
      <vt:lpstr>   La República Conservadora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República Conservadora</dc:title>
  <dc:creator>ETNA VIVAR</dc:creator>
  <cp:lastModifiedBy>ETNA VIVAR</cp:lastModifiedBy>
  <cp:revision>13</cp:revision>
  <dcterms:created xsi:type="dcterms:W3CDTF">2020-06-02T03:02:39Z</dcterms:created>
  <dcterms:modified xsi:type="dcterms:W3CDTF">2020-06-02T05:40:00Z</dcterms:modified>
</cp:coreProperties>
</file>